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541B60-32AD-4F1B-AAEB-136945ED34F8}"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541B60-32AD-4F1B-AAEB-136945ED34F8}"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541B60-32AD-4F1B-AAEB-136945ED34F8}" type="datetimeFigureOut">
              <a:rPr lang="en-US" smtClean="0"/>
              <a:pPr/>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541B60-32AD-4F1B-AAEB-136945ED34F8}" type="datetimeFigureOut">
              <a:rPr lang="en-US" smtClean="0"/>
              <a:pPr/>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41B60-32AD-4F1B-AAEB-136945ED34F8}" type="datetimeFigureOut">
              <a:rPr lang="en-US" smtClean="0"/>
              <a:pPr/>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41B60-32AD-4F1B-AAEB-136945ED34F8}"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41B60-32AD-4F1B-AAEB-136945ED34F8}"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41B60-32AD-4F1B-AAEB-136945ED34F8}" type="datetimeFigureOut">
              <a:rPr lang="en-US" smtClean="0"/>
              <a:pPr/>
              <a:t>3/6/2023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66DA0-1825-4847-93CC-2943A57402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b="1" dirty="0" smtClean="0">
                <a:solidFill>
                  <a:schemeClr val="accent1">
                    <a:lumMod val="50000"/>
                  </a:schemeClr>
                </a:solidFill>
              </a:rPr>
              <a:t>UNIT--IV</a:t>
            </a:r>
            <a:endParaRPr lang="en-US" b="1" dirty="0">
              <a:solidFill>
                <a:schemeClr val="accent1">
                  <a:lumMod val="50000"/>
                </a:schemeClr>
              </a:solidFill>
            </a:endParaRPr>
          </a:p>
        </p:txBody>
      </p:sp>
      <p:sp>
        <p:nvSpPr>
          <p:cNvPr id="3" name="Subtitle 2"/>
          <p:cNvSpPr>
            <a:spLocks noGrp="1"/>
          </p:cNvSpPr>
          <p:nvPr>
            <p:ph type="subTitle" idx="1"/>
          </p:nvPr>
        </p:nvSpPr>
        <p:spPr>
          <a:xfrm>
            <a:off x="1371600" y="2286000"/>
            <a:ext cx="6400800" cy="1752600"/>
          </a:xfrm>
        </p:spPr>
        <p:txBody>
          <a:bodyPr/>
          <a:lstStyle/>
          <a:p>
            <a:r>
              <a:rPr lang="en-US" b="1" dirty="0" smtClean="0">
                <a:solidFill>
                  <a:schemeClr val="tx2">
                    <a:lumMod val="50000"/>
                  </a:schemeClr>
                </a:solidFill>
              </a:rPr>
              <a:t>CLOUD COMPUTING TECHNOLOGIES AND APPLICATIONS</a:t>
            </a:r>
            <a:endParaRPr lang="en-US" b="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Mobile Cloud Computing PowerPoint Template"/>
          <p:cNvPicPr>
            <a:picLocks noChangeAspect="1" noChangeArrowheads="1"/>
          </p:cNvPicPr>
          <p:nvPr/>
        </p:nvPicPr>
        <p:blipFill>
          <a:blip r:embed="rId2"/>
          <a:srcRect/>
          <a:stretch>
            <a:fillRect/>
          </a:stretch>
        </p:blipFill>
        <p:spPr bwMode="auto">
          <a:xfrm>
            <a:off x="1066800" y="609600"/>
            <a:ext cx="7111999"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924800" cy="6771084"/>
          </a:xfrm>
          <a:prstGeom prst="rect">
            <a:avLst/>
          </a:prstGeom>
          <a:noFill/>
        </p:spPr>
        <p:txBody>
          <a:bodyPr wrap="square" rtlCol="0">
            <a:spAutoFit/>
          </a:bodyPr>
          <a:lstStyle/>
          <a:p>
            <a:pPr algn="ctr"/>
            <a:r>
              <a:rPr lang="en-US" sz="2800" b="1" dirty="0" smtClean="0">
                <a:solidFill>
                  <a:schemeClr val="accent1">
                    <a:lumMod val="50000"/>
                  </a:schemeClr>
                </a:solidFill>
              </a:rPr>
              <a:t>Why Mobile Cloud Computing ?</a:t>
            </a:r>
          </a:p>
          <a:p>
            <a:pPr algn="ctr"/>
            <a:endParaRPr lang="en-US" dirty="0"/>
          </a:p>
          <a:p>
            <a:r>
              <a:rPr lang="en-US" sz="2300" dirty="0" smtClean="0"/>
              <a:t>Following are some significant limitations with mobile devices, which can be overcome with cloud computing.</a:t>
            </a:r>
          </a:p>
          <a:p>
            <a:endParaRPr lang="en-US" sz="2300" dirty="0"/>
          </a:p>
          <a:p>
            <a:pPr marL="342900" indent="-342900">
              <a:buAutoNum type="arabicPeriod"/>
            </a:pPr>
            <a:r>
              <a:rPr lang="en-US" sz="2300" b="1" dirty="0" smtClean="0"/>
              <a:t>Limited processing </a:t>
            </a:r>
            <a:r>
              <a:rPr lang="en-US" sz="2300" dirty="0" smtClean="0"/>
              <a:t>:- Mobile phones do not have adequate processing power or memory to support huge amounts of data.</a:t>
            </a:r>
          </a:p>
          <a:p>
            <a:pPr marL="342900" indent="-342900">
              <a:buAutoNum type="arabicPeriod"/>
            </a:pPr>
            <a:endParaRPr lang="en-US" sz="2300" dirty="0"/>
          </a:p>
          <a:p>
            <a:pPr marL="342900" indent="-342900">
              <a:buAutoNum type="arabicPeriod"/>
            </a:pPr>
            <a:r>
              <a:rPr lang="en-US" sz="2300" b="1" dirty="0" smtClean="0"/>
              <a:t> Loss of Connection</a:t>
            </a:r>
            <a:r>
              <a:rPr lang="en-US" sz="2300" dirty="0" smtClean="0"/>
              <a:t>:- Due to the mobility of the clients and the wireless network setup, mobile clients can be removed temporarily from the previous connected network and may enter another network:, therefore service or responses may fail to be delivered to their destination.</a:t>
            </a:r>
          </a:p>
          <a:p>
            <a:pPr marL="342900" indent="-342900">
              <a:buAutoNum type="arabicPeriod"/>
            </a:pPr>
            <a:endParaRPr lang="en-US" sz="2300" dirty="0"/>
          </a:p>
          <a:p>
            <a:pPr marL="342900" indent="-342900">
              <a:buAutoNum type="arabicPeriod"/>
            </a:pPr>
            <a:r>
              <a:rPr lang="en-US" sz="2300" b="1" dirty="0" smtClean="0"/>
              <a:t> Bandwidth/Latency </a:t>
            </a:r>
            <a:r>
              <a:rPr lang="en-US" sz="2300" dirty="0" smtClean="0"/>
              <a:t>:- Cell networks have inadequate bandwidth and are often billed on the basis of the amount of data transferred.</a:t>
            </a:r>
          </a:p>
          <a:p>
            <a:pPr algn="ct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533400"/>
            <a:ext cx="7772400" cy="5555367"/>
          </a:xfrm>
          <a:prstGeom prst="rect">
            <a:avLst/>
          </a:prstGeom>
        </p:spPr>
        <p:txBody>
          <a:bodyPr wrap="square">
            <a:spAutoFit/>
          </a:bodyPr>
          <a:lstStyle/>
          <a:p>
            <a:pPr algn="ctr"/>
            <a:r>
              <a:rPr lang="en-US" sz="2800" b="1" dirty="0" smtClean="0">
                <a:solidFill>
                  <a:schemeClr val="accent1">
                    <a:lumMod val="50000"/>
                  </a:schemeClr>
                </a:solidFill>
              </a:rPr>
              <a:t>INTERCLOUD  ISSUES</a:t>
            </a:r>
          </a:p>
          <a:p>
            <a:pPr algn="ctr"/>
            <a:endParaRPr lang="en-US" sz="2800" b="1" dirty="0">
              <a:solidFill>
                <a:schemeClr val="accent1">
                  <a:lumMod val="50000"/>
                </a:schemeClr>
              </a:solidFill>
            </a:endParaRPr>
          </a:p>
          <a:p>
            <a:pPr algn="just"/>
            <a:r>
              <a:rPr lang="en-US" sz="2300" dirty="0" err="1" smtClean="0"/>
              <a:t>Intercloud</a:t>
            </a:r>
            <a:r>
              <a:rPr lang="en-US" sz="2300" dirty="0" smtClean="0"/>
              <a:t> is a global “ Cloud of Clouds” which describes a service pattern and agreement among cloud providers to build interconnected cloud services  for </a:t>
            </a:r>
            <a:r>
              <a:rPr lang="en-US" sz="2300" dirty="0" err="1" smtClean="0"/>
              <a:t>poviding</a:t>
            </a:r>
            <a:r>
              <a:rPr lang="en-US" sz="2300" dirty="0" smtClean="0"/>
              <a:t> flexibility and enhanced experience to users.</a:t>
            </a:r>
          </a:p>
          <a:p>
            <a:pPr algn="just"/>
            <a:endParaRPr lang="en-US" sz="2300" dirty="0"/>
          </a:p>
          <a:p>
            <a:pPr algn="just"/>
            <a:r>
              <a:rPr lang="en-US" sz="2300" b="1" dirty="0" smtClean="0"/>
              <a:t>Grid of Clouds :- </a:t>
            </a:r>
            <a:r>
              <a:rPr lang="en-US" sz="2300" dirty="0" smtClean="0"/>
              <a:t>When more providers work and operate together is called a grid of clouds.</a:t>
            </a:r>
          </a:p>
          <a:p>
            <a:pPr algn="just"/>
            <a:endParaRPr lang="en-US" sz="2300" dirty="0"/>
          </a:p>
          <a:p>
            <a:pPr algn="just"/>
            <a:r>
              <a:rPr lang="en-US" sz="2300" b="1" dirty="0" smtClean="0"/>
              <a:t>Advantage :- </a:t>
            </a:r>
          </a:p>
          <a:p>
            <a:pPr marL="400050" indent="-400050" algn="just">
              <a:buFont typeface="+mj-lt"/>
              <a:buAutoNum type="romanUcPeriod"/>
            </a:pPr>
            <a:r>
              <a:rPr lang="en-US" sz="2300" dirty="0"/>
              <a:t> </a:t>
            </a:r>
            <a:r>
              <a:rPr lang="en-US" sz="2300" dirty="0" smtClean="0"/>
              <a:t>The key benefits of </a:t>
            </a:r>
            <a:r>
              <a:rPr lang="en-US" sz="2300" dirty="0" err="1" smtClean="0"/>
              <a:t>InterCloud</a:t>
            </a:r>
            <a:r>
              <a:rPr lang="en-US" sz="2300" dirty="0" smtClean="0"/>
              <a:t> is that it solves cloud interoperability issues.</a:t>
            </a:r>
          </a:p>
          <a:p>
            <a:pPr marL="400050" indent="-400050" algn="just">
              <a:buFont typeface="+mj-lt"/>
              <a:buAutoNum type="romanUcPeriod"/>
            </a:pPr>
            <a:r>
              <a:rPr lang="en-US" sz="2300" dirty="0"/>
              <a:t> </a:t>
            </a:r>
            <a:r>
              <a:rPr lang="en-US" sz="2300" dirty="0" smtClean="0"/>
              <a:t>If the Vendor lock-in problems occurs, it can be resolved this issues with the help of </a:t>
            </a:r>
            <a:r>
              <a:rPr lang="en-US" sz="2300" dirty="0" err="1" smtClean="0"/>
              <a:t>Intercloud</a:t>
            </a:r>
            <a:r>
              <a:rPr lang="en-US" sz="2300" dirty="0" smtClean="0"/>
              <a:t>.</a:t>
            </a:r>
            <a:endParaRPr lang="en-US" sz="23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Pourquoi le français Intercloud parvient-il à lever 22 millions d'euros?"/>
          <p:cNvPicPr>
            <a:picLocks noChangeAspect="1" noChangeArrowheads="1"/>
          </p:cNvPicPr>
          <p:nvPr/>
        </p:nvPicPr>
        <p:blipFill>
          <a:blip r:embed="rId2"/>
          <a:srcRect/>
          <a:stretch>
            <a:fillRect/>
          </a:stretch>
        </p:blipFill>
        <p:spPr bwMode="auto">
          <a:xfrm>
            <a:off x="685800" y="1447800"/>
            <a:ext cx="7811384" cy="4419600"/>
          </a:xfrm>
          <a:prstGeom prst="rect">
            <a:avLst/>
          </a:prstGeom>
          <a:noFill/>
        </p:spPr>
      </p:pic>
      <p:sp>
        <p:nvSpPr>
          <p:cNvPr id="3" name="TextBox 2"/>
          <p:cNvSpPr txBox="1"/>
          <p:nvPr/>
        </p:nvSpPr>
        <p:spPr>
          <a:xfrm>
            <a:off x="1600200" y="228600"/>
            <a:ext cx="6248400" cy="523220"/>
          </a:xfrm>
          <a:prstGeom prst="rect">
            <a:avLst/>
          </a:prstGeom>
          <a:noFill/>
        </p:spPr>
        <p:txBody>
          <a:bodyPr wrap="square" rtlCol="0">
            <a:spAutoFit/>
          </a:bodyPr>
          <a:lstStyle/>
          <a:p>
            <a:pPr algn="ctr"/>
            <a:r>
              <a:rPr lang="en-US" sz="2800" b="1" dirty="0" smtClean="0">
                <a:solidFill>
                  <a:schemeClr val="accent1">
                    <a:lumMod val="50000"/>
                  </a:schemeClr>
                </a:solidFill>
              </a:rPr>
              <a:t>SIMPLE EXAMPLE OF INTERCLOUD </a:t>
            </a:r>
            <a:endParaRPr lang="en-US" sz="280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153400" cy="6463308"/>
          </a:xfrm>
          <a:prstGeom prst="rect">
            <a:avLst/>
          </a:prstGeom>
          <a:noFill/>
        </p:spPr>
        <p:txBody>
          <a:bodyPr wrap="square" rtlCol="0">
            <a:spAutoFit/>
          </a:bodyPr>
          <a:lstStyle/>
          <a:p>
            <a:pPr algn="ctr"/>
            <a:r>
              <a:rPr lang="en-US" sz="2800" b="1" dirty="0" smtClean="0">
                <a:solidFill>
                  <a:schemeClr val="tx2">
                    <a:lumMod val="50000"/>
                  </a:schemeClr>
                </a:solidFill>
              </a:rPr>
              <a:t>CHALLENGES IN INTERCLOUD IMPLEMENTATION</a:t>
            </a:r>
          </a:p>
          <a:p>
            <a:pPr algn="ctr"/>
            <a:endParaRPr lang="en-US" sz="2800" b="1" dirty="0">
              <a:solidFill>
                <a:schemeClr val="tx2">
                  <a:lumMod val="50000"/>
                </a:schemeClr>
              </a:solidFill>
            </a:endParaRPr>
          </a:p>
          <a:p>
            <a:pPr algn="just"/>
            <a:r>
              <a:rPr lang="en-US" sz="2200" dirty="0" smtClean="0"/>
              <a:t>Cloud providers face some  specific challenges when trying to implement </a:t>
            </a:r>
            <a:r>
              <a:rPr lang="en-US" sz="2200" dirty="0" err="1" smtClean="0"/>
              <a:t>Intercloud</a:t>
            </a:r>
            <a:r>
              <a:rPr lang="en-US" sz="2200" dirty="0" smtClean="0"/>
              <a:t> are as follows</a:t>
            </a:r>
          </a:p>
          <a:p>
            <a:pPr algn="just"/>
            <a:endParaRPr lang="en-US" sz="2200" dirty="0"/>
          </a:p>
          <a:p>
            <a:pPr marL="457200" indent="-457200" algn="just">
              <a:buAutoNum type="arabicPeriod"/>
            </a:pPr>
            <a:r>
              <a:rPr lang="en-US" sz="2200" b="1" dirty="0" smtClean="0"/>
              <a:t>Lack of Standards </a:t>
            </a:r>
            <a:r>
              <a:rPr lang="en-US" sz="2200" dirty="0" smtClean="0"/>
              <a:t>:- Since cloud computing standards are evolving and research is ongoing on various developing standards, Cloud resources such as virtual machine provisioning , Object and Block storage cannot be standardized for all cloud providers in </a:t>
            </a:r>
            <a:r>
              <a:rPr lang="en-US" sz="2200" dirty="0" err="1" smtClean="0"/>
              <a:t>InterCloud</a:t>
            </a:r>
            <a:endParaRPr lang="en-US" sz="2200" dirty="0" smtClean="0"/>
          </a:p>
          <a:p>
            <a:pPr marL="514350" indent="-514350" algn="just"/>
            <a:r>
              <a:rPr lang="en-US" sz="2200" dirty="0" smtClean="0"/>
              <a:t>In terms of conventions, addressing, messaging, etc. proper management is required to solve this challenges.</a:t>
            </a:r>
          </a:p>
          <a:p>
            <a:pPr marL="514350" indent="-514350" algn="just"/>
            <a:endParaRPr lang="en-US" sz="2200" dirty="0"/>
          </a:p>
          <a:p>
            <a:pPr marL="514350" indent="-514350" algn="just"/>
            <a:r>
              <a:rPr lang="en-US" sz="2200" dirty="0" smtClean="0"/>
              <a:t>2. </a:t>
            </a:r>
            <a:r>
              <a:rPr lang="en-US" sz="2200" b="1" dirty="0" smtClean="0"/>
              <a:t>API translation </a:t>
            </a:r>
            <a:r>
              <a:rPr lang="en-US" sz="2200" dirty="0" smtClean="0"/>
              <a:t>:- There should be </a:t>
            </a:r>
            <a:r>
              <a:rPr lang="en-US" sz="2200" dirty="0" err="1" smtClean="0"/>
              <a:t>commond</a:t>
            </a:r>
            <a:r>
              <a:rPr lang="en-US" sz="2200" dirty="0" smtClean="0"/>
              <a:t> interface for all cloud providers that are parts of </a:t>
            </a:r>
            <a:r>
              <a:rPr lang="en-US" sz="2200" dirty="0" err="1" smtClean="0"/>
              <a:t>InterCloud</a:t>
            </a:r>
            <a:r>
              <a:rPr lang="en-US" sz="2200" dirty="0" smtClean="0"/>
              <a:t>. This common interface should be responsible for API or other service request translations between two providers.</a:t>
            </a:r>
          </a:p>
          <a:p>
            <a:pPr marL="514350" indent="-514350" algn="just"/>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447800"/>
            <a:ext cx="7467600" cy="4493538"/>
          </a:xfrm>
          <a:prstGeom prst="rect">
            <a:avLst/>
          </a:prstGeom>
          <a:noFill/>
        </p:spPr>
        <p:txBody>
          <a:bodyPr wrap="square" rtlCol="0">
            <a:spAutoFit/>
          </a:bodyPr>
          <a:lstStyle/>
          <a:p>
            <a:r>
              <a:rPr lang="en-US" sz="2200" b="1" dirty="0" smtClean="0"/>
              <a:t>3. Security :- </a:t>
            </a:r>
            <a:r>
              <a:rPr lang="en-US" sz="2200" dirty="0" smtClean="0"/>
              <a:t>Following are some possible security-related threats when </a:t>
            </a:r>
            <a:r>
              <a:rPr lang="en-US" sz="2200" dirty="0" err="1" smtClean="0"/>
              <a:t>InterCloud</a:t>
            </a:r>
            <a:r>
              <a:rPr lang="en-US" sz="2200" dirty="0" smtClean="0"/>
              <a:t> starts working</a:t>
            </a:r>
          </a:p>
          <a:p>
            <a:endParaRPr lang="en-US" sz="2200" dirty="0"/>
          </a:p>
          <a:p>
            <a:pPr marL="400050" indent="-400050">
              <a:buAutoNum type="romanLcPeriod"/>
            </a:pPr>
            <a:r>
              <a:rPr lang="en-US" sz="2200" dirty="0" smtClean="0"/>
              <a:t>Task and services migration from one cloud provider to another provider</a:t>
            </a:r>
          </a:p>
          <a:p>
            <a:pPr marL="400050" indent="-400050">
              <a:buAutoNum type="romanLcPeriod"/>
            </a:pPr>
            <a:endParaRPr lang="en-US" sz="2200" dirty="0"/>
          </a:p>
          <a:p>
            <a:pPr marL="400050" indent="-400050">
              <a:buAutoNum type="romanLcPeriod"/>
            </a:pPr>
            <a:r>
              <a:rPr lang="en-US" sz="2200" dirty="0" smtClean="0"/>
              <a:t> The question about who should monitor the common administration among all clouds.</a:t>
            </a:r>
          </a:p>
          <a:p>
            <a:pPr marL="400050" indent="-400050">
              <a:buAutoNum type="romanLcPeriod"/>
            </a:pPr>
            <a:endParaRPr lang="en-US" sz="2200" dirty="0"/>
          </a:p>
          <a:p>
            <a:pPr marL="400050" indent="-400050">
              <a:buAutoNum type="romanLcPeriod"/>
            </a:pPr>
            <a:r>
              <a:rPr lang="en-US" sz="2200" dirty="0" smtClean="0"/>
              <a:t> Managing public key infrastructure of </a:t>
            </a:r>
            <a:r>
              <a:rPr lang="en-US" sz="2200" dirty="0" err="1" smtClean="0"/>
              <a:t>InterCloud</a:t>
            </a:r>
            <a:r>
              <a:rPr lang="en-US" sz="2200" dirty="0" smtClean="0"/>
              <a:t>.</a:t>
            </a:r>
          </a:p>
          <a:p>
            <a:pPr marL="400050" indent="-400050">
              <a:buAutoNum type="romanLcPeriod"/>
            </a:pPr>
            <a:endParaRPr lang="en-US" sz="2200" dirty="0"/>
          </a:p>
          <a:p>
            <a:pPr marL="400050" indent="-400050">
              <a:buAutoNum type="romanLcPeriod"/>
            </a:pPr>
            <a:r>
              <a:rPr lang="en-US" sz="2200" dirty="0" smtClean="0"/>
              <a:t> Agreement on Common encryption and decryption protocol for all cloud providers.</a:t>
            </a:r>
            <a:endParaRPr lang="en-US" sz="2200" dirty="0"/>
          </a:p>
        </p:txBody>
      </p:sp>
      <p:sp>
        <p:nvSpPr>
          <p:cNvPr id="3" name="Rectangle 2"/>
          <p:cNvSpPr/>
          <p:nvPr/>
        </p:nvSpPr>
        <p:spPr>
          <a:xfrm>
            <a:off x="914400" y="228600"/>
            <a:ext cx="7315200" cy="523220"/>
          </a:xfrm>
          <a:prstGeom prst="rect">
            <a:avLst/>
          </a:prstGeom>
        </p:spPr>
        <p:txBody>
          <a:bodyPr wrap="square">
            <a:spAutoFit/>
          </a:bodyPr>
          <a:lstStyle/>
          <a:p>
            <a:pPr algn="ctr"/>
            <a:r>
              <a:rPr lang="en-US" sz="2800" b="1" dirty="0" smtClean="0">
                <a:solidFill>
                  <a:schemeClr val="tx2">
                    <a:lumMod val="50000"/>
                  </a:schemeClr>
                </a:solidFill>
              </a:rPr>
              <a:t>CHALLENGES IN INTERCLOUD IMPLEMENTATION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286000"/>
            <a:ext cx="4876800" cy="707886"/>
          </a:xfrm>
          <a:prstGeom prst="rect">
            <a:avLst/>
          </a:prstGeom>
          <a:noFill/>
        </p:spPr>
        <p:txBody>
          <a:bodyPr wrap="square" rtlCol="0">
            <a:spAutoFit/>
          </a:bodyPr>
          <a:lstStyle/>
          <a:p>
            <a:pPr algn="ctr"/>
            <a:r>
              <a:rPr lang="en-US" sz="4000" b="1" dirty="0" smtClean="0">
                <a:solidFill>
                  <a:schemeClr val="tx2">
                    <a:lumMod val="50000"/>
                  </a:schemeClr>
                </a:solidFill>
              </a:rPr>
              <a:t>THANK YOU</a:t>
            </a:r>
            <a:endParaRPr lang="en-US" sz="4000" b="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04800"/>
            <a:ext cx="7620000" cy="4524315"/>
          </a:xfrm>
          <a:prstGeom prst="rect">
            <a:avLst/>
          </a:prstGeom>
          <a:noFill/>
        </p:spPr>
        <p:txBody>
          <a:bodyPr wrap="square" rtlCol="0">
            <a:spAutoFit/>
          </a:bodyPr>
          <a:lstStyle/>
          <a:p>
            <a:pPr algn="ctr"/>
            <a:r>
              <a:rPr lang="en-US" sz="3200" b="1" dirty="0" smtClean="0">
                <a:solidFill>
                  <a:schemeClr val="accent1">
                    <a:lumMod val="50000"/>
                  </a:schemeClr>
                </a:solidFill>
              </a:rPr>
              <a:t>CONTAINS</a:t>
            </a:r>
          </a:p>
          <a:p>
            <a:pPr algn="ctr"/>
            <a:endParaRPr lang="en-US" sz="3200" dirty="0"/>
          </a:p>
          <a:p>
            <a:pPr algn="ctr"/>
            <a:endParaRPr lang="en-US" sz="3200" dirty="0" smtClean="0"/>
          </a:p>
          <a:p>
            <a:pPr marL="342900" indent="-342900">
              <a:buAutoNum type="arabicPeriod"/>
            </a:pPr>
            <a:r>
              <a:rPr lang="en-US" sz="3200" dirty="0" smtClean="0"/>
              <a:t>Cloud </a:t>
            </a:r>
            <a:r>
              <a:rPr lang="en-US" sz="3200" dirty="0"/>
              <a:t>Content Delivery Network </a:t>
            </a:r>
            <a:r>
              <a:rPr lang="en-US" sz="3200" dirty="0" smtClean="0"/>
              <a:t>Services</a:t>
            </a:r>
          </a:p>
          <a:p>
            <a:pPr marL="342900" indent="-342900">
              <a:buAutoNum type="arabicPeriod"/>
            </a:pPr>
            <a:r>
              <a:rPr lang="en-US" sz="3200" dirty="0"/>
              <a:t> </a:t>
            </a:r>
            <a:r>
              <a:rPr lang="en-US" sz="3200" dirty="0" smtClean="0"/>
              <a:t>Multi-CDN.</a:t>
            </a:r>
          </a:p>
          <a:p>
            <a:pPr marL="342900" indent="-342900">
              <a:buAutoNum type="arabicPeriod"/>
            </a:pPr>
            <a:r>
              <a:rPr lang="en-US" sz="3200" dirty="0"/>
              <a:t> Features of Meta </a:t>
            </a:r>
            <a:r>
              <a:rPr lang="en-US" sz="3200" dirty="0" smtClean="0"/>
              <a:t>CDN</a:t>
            </a:r>
          </a:p>
          <a:p>
            <a:pPr marL="342900" indent="-342900">
              <a:buAutoNum type="arabicPeriod"/>
            </a:pPr>
            <a:r>
              <a:rPr lang="en-US" sz="3200" dirty="0"/>
              <a:t> Mobile Cloud </a:t>
            </a:r>
            <a:r>
              <a:rPr lang="en-US" sz="3200" dirty="0" smtClean="0"/>
              <a:t>Computing</a:t>
            </a:r>
          </a:p>
          <a:p>
            <a:pPr marL="342900" indent="-342900">
              <a:buAutoNum type="arabicPeriod"/>
            </a:pPr>
            <a:r>
              <a:rPr lang="en-US" sz="3200" dirty="0"/>
              <a:t> </a:t>
            </a:r>
            <a:r>
              <a:rPr lang="en-US" sz="3200" dirty="0" err="1"/>
              <a:t>InterCloud</a:t>
            </a:r>
            <a:r>
              <a:rPr lang="en-US" sz="3200" dirty="0"/>
              <a:t> </a:t>
            </a:r>
            <a:r>
              <a:rPr lang="en-US" sz="3200" dirty="0" smtClean="0"/>
              <a:t>Issues.</a:t>
            </a:r>
          </a:p>
          <a:p>
            <a:pPr algn="ct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8229600" cy="6370975"/>
          </a:xfrm>
          <a:prstGeom prst="rect">
            <a:avLst/>
          </a:prstGeom>
        </p:spPr>
        <p:txBody>
          <a:bodyPr wrap="square">
            <a:spAutoFit/>
          </a:bodyPr>
          <a:lstStyle/>
          <a:p>
            <a:pPr marL="342900" indent="-342900" algn="ctr"/>
            <a:r>
              <a:rPr lang="en-US" sz="2800" b="1" dirty="0" smtClean="0">
                <a:solidFill>
                  <a:schemeClr val="accent1">
                    <a:lumMod val="50000"/>
                  </a:schemeClr>
                </a:solidFill>
              </a:rPr>
              <a:t>CLOUD CONTENT DELIVERY NETWORK SERVICES</a:t>
            </a:r>
            <a:endParaRPr lang="en-US" dirty="0"/>
          </a:p>
          <a:p>
            <a:pPr marL="342900" indent="-342900" algn="just">
              <a:buFont typeface="+mj-lt"/>
              <a:buAutoNum type="arabicPeriod"/>
            </a:pPr>
            <a:r>
              <a:rPr lang="en-US" sz="2000" dirty="0" smtClean="0"/>
              <a:t> </a:t>
            </a:r>
            <a:r>
              <a:rPr lang="en-US" sz="2000" b="1" dirty="0" smtClean="0"/>
              <a:t>Content Delivery Network </a:t>
            </a:r>
            <a:r>
              <a:rPr lang="en-US" sz="2000" dirty="0" smtClean="0"/>
              <a:t>:- CDN is a software service which solves distributed content delivery problems across all geographical regions</a:t>
            </a:r>
          </a:p>
          <a:p>
            <a:pPr marL="342900" indent="-342900" algn="just"/>
            <a:r>
              <a:rPr lang="en-US" sz="2000" b="1" dirty="0"/>
              <a:t> </a:t>
            </a:r>
            <a:r>
              <a:rPr lang="en-US" sz="2000" b="1" dirty="0" smtClean="0"/>
              <a:t>Examples </a:t>
            </a:r>
            <a:r>
              <a:rPr lang="en-US" sz="2000" dirty="0" smtClean="0"/>
              <a:t>:- AWS </a:t>
            </a:r>
            <a:r>
              <a:rPr lang="en-US" sz="2000" dirty="0" err="1" smtClean="0"/>
              <a:t>CloudFront</a:t>
            </a:r>
            <a:r>
              <a:rPr lang="en-US" sz="2000" dirty="0" smtClean="0"/>
              <a:t> is one of the popular content delivery service used by AWS business application users.</a:t>
            </a:r>
          </a:p>
          <a:p>
            <a:pPr marL="400050" indent="-400050" algn="just">
              <a:buAutoNum type="romanLcPeriod"/>
            </a:pPr>
            <a:r>
              <a:rPr lang="en-US" sz="2000" dirty="0" err="1" smtClean="0"/>
              <a:t>Akamai</a:t>
            </a:r>
            <a:endParaRPr lang="en-US" sz="2000" dirty="0" smtClean="0"/>
          </a:p>
          <a:p>
            <a:pPr marL="400050" indent="-400050" algn="just">
              <a:buAutoNum type="romanLcPeriod"/>
            </a:pPr>
            <a:r>
              <a:rPr lang="en-US" sz="2000" dirty="0" err="1" smtClean="0"/>
              <a:t>EdgeCast</a:t>
            </a:r>
            <a:endParaRPr lang="en-US" sz="2000" dirty="0" smtClean="0"/>
          </a:p>
          <a:p>
            <a:pPr marL="400050" indent="-400050" algn="just">
              <a:buAutoNum type="romanLcPeriod"/>
            </a:pPr>
            <a:r>
              <a:rPr lang="en-US" sz="2000" dirty="0" smtClean="0"/>
              <a:t>Level 3</a:t>
            </a:r>
          </a:p>
          <a:p>
            <a:pPr marL="400050" indent="-400050" algn="just">
              <a:buAutoNum type="romanLcPeriod"/>
            </a:pPr>
            <a:r>
              <a:rPr lang="en-US" sz="2000" dirty="0" err="1" smtClean="0"/>
              <a:t>Incapsula</a:t>
            </a:r>
            <a:endParaRPr lang="en-US" sz="2000" dirty="0" smtClean="0"/>
          </a:p>
          <a:p>
            <a:pPr marL="400050" indent="-400050" algn="just">
              <a:buAutoNum type="romanLcPeriod"/>
            </a:pPr>
            <a:r>
              <a:rPr lang="en-US" sz="2000" dirty="0" err="1" smtClean="0"/>
              <a:t>Instart</a:t>
            </a:r>
            <a:r>
              <a:rPr lang="en-US" sz="2000" dirty="0" smtClean="0"/>
              <a:t> Logic</a:t>
            </a:r>
          </a:p>
          <a:p>
            <a:pPr marL="400050" indent="-400050" algn="just">
              <a:buAutoNum type="romanLcPeriod"/>
            </a:pPr>
            <a:r>
              <a:rPr lang="en-US" sz="2000" dirty="0" err="1" smtClean="0"/>
              <a:t>Aryaka</a:t>
            </a:r>
            <a:r>
              <a:rPr lang="en-US" sz="2000" dirty="0" smtClean="0"/>
              <a:t> Networks.</a:t>
            </a:r>
          </a:p>
          <a:p>
            <a:pPr marL="400050" indent="-400050" algn="just"/>
            <a:endParaRPr lang="en-US" sz="2000" dirty="0"/>
          </a:p>
          <a:p>
            <a:pPr marL="400050" indent="-400050" algn="just">
              <a:buFont typeface="Wingdings" pitchFamily="2" charset="2"/>
              <a:buChar char="q"/>
            </a:pPr>
            <a:r>
              <a:rPr lang="en-US" sz="2000" dirty="0" smtClean="0"/>
              <a:t>A </a:t>
            </a:r>
            <a:r>
              <a:rPr lang="en-US" sz="2000" dirty="0"/>
              <a:t>content delivery network (CDN) refers to a geographically distributed group </a:t>
            </a:r>
            <a:r>
              <a:rPr lang="en-US" sz="2000" dirty="0" smtClean="0"/>
              <a:t>of servers </a:t>
            </a:r>
            <a:r>
              <a:rPr lang="en-US" sz="2000" dirty="0"/>
              <a:t>which work together to provide fast delivery of Internet content.</a:t>
            </a:r>
          </a:p>
          <a:p>
            <a:pPr algn="just">
              <a:buFont typeface="Wingdings" pitchFamily="2" charset="2"/>
              <a:buChar char="q"/>
            </a:pPr>
            <a:r>
              <a:rPr lang="en-US" sz="2000" dirty="0" smtClean="0"/>
              <a:t> A </a:t>
            </a:r>
            <a:r>
              <a:rPr lang="en-US" sz="2000" dirty="0"/>
              <a:t>CDN allows for the quick transfer of assets needed for loading Internet content including HTML pages, </a:t>
            </a:r>
            <a:r>
              <a:rPr lang="en-US" sz="2000" dirty="0" err="1"/>
              <a:t>javascript</a:t>
            </a:r>
            <a:r>
              <a:rPr lang="en-US" sz="2000" dirty="0"/>
              <a:t> files, </a:t>
            </a:r>
            <a:r>
              <a:rPr lang="en-US" sz="2000" dirty="0" err="1"/>
              <a:t>stylesheets</a:t>
            </a:r>
            <a:r>
              <a:rPr lang="en-US" sz="2000" dirty="0"/>
              <a:t>, images, and videos. The popularity of CDN services continues to grow, and today the majority of web traffic is served through CDNs, including traffic from major sites like </a:t>
            </a:r>
            <a:r>
              <a:rPr lang="en-US" sz="2000" dirty="0" err="1"/>
              <a:t>Facebook</a:t>
            </a:r>
            <a:r>
              <a:rPr lang="en-US" sz="2000" dirty="0"/>
              <a:t>, Netflix, and Amazon.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 of globally distributed servers serving content - What is a CDN"/>
          <p:cNvPicPr>
            <a:picLocks noChangeAspect="1" noChangeArrowheads="1"/>
          </p:cNvPicPr>
          <p:nvPr/>
        </p:nvPicPr>
        <p:blipFill>
          <a:blip r:embed="rId2" cstate="print"/>
          <a:srcRect/>
          <a:stretch>
            <a:fillRect/>
          </a:stretch>
        </p:blipFill>
        <p:spPr bwMode="auto">
          <a:xfrm>
            <a:off x="457200" y="0"/>
            <a:ext cx="8458200" cy="4229846"/>
          </a:xfrm>
          <a:prstGeom prst="rect">
            <a:avLst/>
          </a:prstGeom>
          <a:noFill/>
        </p:spPr>
      </p:pic>
      <p:sp>
        <p:nvSpPr>
          <p:cNvPr id="3" name="Rectangle 2"/>
          <p:cNvSpPr/>
          <p:nvPr/>
        </p:nvSpPr>
        <p:spPr>
          <a:xfrm>
            <a:off x="381000" y="4343400"/>
            <a:ext cx="8458200" cy="2246769"/>
          </a:xfrm>
          <a:prstGeom prst="rect">
            <a:avLst/>
          </a:prstGeom>
        </p:spPr>
        <p:txBody>
          <a:bodyPr wrap="square">
            <a:spAutoFit/>
          </a:bodyPr>
          <a:lstStyle/>
          <a:p>
            <a:pPr marL="342900" indent="-342900">
              <a:buAutoNum type="arabicPeriod"/>
            </a:pPr>
            <a:r>
              <a:rPr lang="en-US" sz="2000" dirty="0" smtClean="0"/>
              <a:t>In </a:t>
            </a:r>
            <a:r>
              <a:rPr lang="en-US" sz="2000" dirty="0"/>
              <a:t>order to improve speed and connectivity, a CDN will place servers at the exchange points between different networks</a:t>
            </a:r>
            <a:r>
              <a:rPr lang="en-US" sz="2000" dirty="0" smtClean="0"/>
              <a:t>.</a:t>
            </a:r>
          </a:p>
          <a:p>
            <a:pPr marL="342900" indent="-342900">
              <a:buAutoNum type="arabicPeriod"/>
            </a:pPr>
            <a:endParaRPr lang="en-US" sz="2000" dirty="0" smtClean="0"/>
          </a:p>
          <a:p>
            <a:r>
              <a:rPr lang="en-US" sz="2000" dirty="0" smtClean="0"/>
              <a:t>2. A </a:t>
            </a:r>
            <a:r>
              <a:rPr lang="en-US" sz="2000" dirty="0"/>
              <a:t>CDN makes a number of optimizations on standard client/server data transfers. CDNs place Data Centers at strategic locations across the globe, enhance security, and are designed to survive various types of failures and Internet congestion.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0"/>
            <a:ext cx="7848600" cy="6494085"/>
          </a:xfrm>
          <a:prstGeom prst="rect">
            <a:avLst/>
          </a:prstGeom>
        </p:spPr>
        <p:txBody>
          <a:bodyPr wrap="square">
            <a:spAutoFit/>
          </a:bodyPr>
          <a:lstStyle/>
          <a:p>
            <a:pPr algn="ctr"/>
            <a:r>
              <a:rPr lang="en-US" sz="2800" b="1" dirty="0" smtClean="0">
                <a:solidFill>
                  <a:schemeClr val="accent1">
                    <a:lumMod val="50000"/>
                  </a:schemeClr>
                </a:solidFill>
              </a:rPr>
              <a:t>BENEFITS OF USING A CDN</a:t>
            </a:r>
          </a:p>
          <a:p>
            <a:pPr algn="ctr"/>
            <a:endParaRPr lang="en-US" sz="2800" b="1" dirty="0" smtClean="0">
              <a:solidFill>
                <a:schemeClr val="accent1">
                  <a:lumMod val="50000"/>
                </a:schemeClr>
              </a:solidFill>
            </a:endParaRPr>
          </a:p>
          <a:p>
            <a:pPr algn="just"/>
            <a:r>
              <a:rPr lang="en-US" sz="2000" b="1" dirty="0" smtClean="0"/>
              <a:t>1. Improving </a:t>
            </a:r>
            <a:r>
              <a:rPr lang="en-US" sz="2000" b="1" dirty="0"/>
              <a:t>website load times</a:t>
            </a:r>
            <a:r>
              <a:rPr lang="en-US" sz="2000" dirty="0"/>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algn="just"/>
            <a:r>
              <a:rPr lang="en-US" sz="2000" b="1" dirty="0" smtClean="0"/>
              <a:t>2. Reducing </a:t>
            </a:r>
            <a:r>
              <a:rPr lang="en-US" sz="2000" b="1" dirty="0"/>
              <a:t>bandwidth costs</a:t>
            </a:r>
            <a:r>
              <a:rPr lang="en-US" sz="2000" dirty="0"/>
              <a:t> - Bandwidth consumption costs for website hosting is a primary expense for websites. Through caching and other optimizations, CDNs are able to reduce the amount of data an origin server must provide, thus reducing hosting costs for website owners.</a:t>
            </a:r>
          </a:p>
          <a:p>
            <a:pPr algn="just"/>
            <a:r>
              <a:rPr lang="en-US" sz="2000" b="1" dirty="0" smtClean="0"/>
              <a:t>3. Increasing </a:t>
            </a:r>
            <a:r>
              <a:rPr lang="en-US" sz="2000" b="1" dirty="0"/>
              <a:t>content availability and redundancy</a:t>
            </a:r>
            <a:r>
              <a:rPr lang="en-US" sz="2000" dirty="0"/>
              <a:t> - Large amounts of traffic or hardware failures can interrupt normal website function. Thanks to their distributed nature, a CDN can handle more traffic and withstand hardware failure better than many origin servers.</a:t>
            </a:r>
          </a:p>
          <a:p>
            <a:pPr algn="just"/>
            <a:r>
              <a:rPr lang="en-US" sz="2000" b="1" dirty="0" smtClean="0"/>
              <a:t>4. Improving </a:t>
            </a:r>
            <a:r>
              <a:rPr lang="en-US" sz="2000" b="1" dirty="0"/>
              <a:t>website security</a:t>
            </a:r>
            <a:r>
              <a:rPr lang="en-US" sz="2000" dirty="0"/>
              <a:t> - A CDN may improve security by providing </a:t>
            </a:r>
            <a:r>
              <a:rPr lang="en-US" sz="2000" dirty="0" err="1"/>
              <a:t>DDoS</a:t>
            </a:r>
            <a:r>
              <a:rPr lang="en-US" sz="2000" dirty="0"/>
              <a:t> mitigation, improvements to security certificates, and other optimizations.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6186309"/>
          </a:xfrm>
          <a:prstGeom prst="rect">
            <a:avLst/>
          </a:prstGeom>
          <a:noFill/>
        </p:spPr>
        <p:txBody>
          <a:bodyPr wrap="square" rtlCol="0">
            <a:spAutoFit/>
          </a:bodyPr>
          <a:lstStyle/>
          <a:p>
            <a:pPr algn="ctr"/>
            <a:r>
              <a:rPr lang="en-US" sz="2800" b="1" dirty="0" smtClean="0">
                <a:solidFill>
                  <a:schemeClr val="accent1">
                    <a:lumMod val="50000"/>
                  </a:schemeClr>
                </a:solidFill>
              </a:rPr>
              <a:t>MULTI-CDN</a:t>
            </a:r>
          </a:p>
          <a:p>
            <a:endParaRPr lang="en-US" dirty="0" smtClean="0"/>
          </a:p>
          <a:p>
            <a:pPr algn="just"/>
            <a:r>
              <a:rPr lang="en-US" sz="2300" dirty="0" smtClean="0"/>
              <a:t>If your business application needs are purely global and require multiple servers across the globe to give each user a faster website loading experience irrespective of their locations, then this concept of Multi-CDN comes into pictures.</a:t>
            </a:r>
          </a:p>
          <a:p>
            <a:pPr algn="just"/>
            <a:endParaRPr lang="en-US" sz="2300" dirty="0"/>
          </a:p>
          <a:p>
            <a:pPr algn="just">
              <a:buFont typeface="Wingdings" pitchFamily="2" charset="2"/>
              <a:buChar char="q"/>
            </a:pPr>
            <a:r>
              <a:rPr lang="en-US" sz="2300" b="1" dirty="0" smtClean="0">
                <a:solidFill>
                  <a:schemeClr val="accent1">
                    <a:lumMod val="50000"/>
                  </a:schemeClr>
                </a:solidFill>
              </a:rPr>
              <a:t> META-CDN </a:t>
            </a:r>
            <a:r>
              <a:rPr lang="en-US" sz="2300" dirty="0" smtClean="0"/>
              <a:t>:-  This is a company which provide multi-CDN. </a:t>
            </a:r>
          </a:p>
          <a:p>
            <a:pPr algn="just">
              <a:buFont typeface="Wingdings" pitchFamily="2" charset="2"/>
              <a:buChar char="q"/>
            </a:pPr>
            <a:endParaRPr lang="en-US" sz="2300" dirty="0"/>
          </a:p>
          <a:p>
            <a:pPr marL="400050" indent="-400050" algn="just">
              <a:buAutoNum type="romanLcPeriod"/>
            </a:pPr>
            <a:r>
              <a:rPr lang="en-US" sz="2300" dirty="0" smtClean="0"/>
              <a:t>It combines existing CDN providers into one huge global network. </a:t>
            </a:r>
          </a:p>
          <a:p>
            <a:pPr marL="400050" indent="-400050" algn="just">
              <a:buAutoNum type="romanLcPeriod"/>
            </a:pPr>
            <a:endParaRPr lang="en-US" sz="2300" dirty="0"/>
          </a:p>
          <a:p>
            <a:pPr marL="400050" indent="-400050" algn="just">
              <a:buAutoNum type="romanLcPeriod"/>
            </a:pPr>
            <a:r>
              <a:rPr lang="en-US" sz="2300" dirty="0" smtClean="0"/>
              <a:t>It dynamically combines and optimizes all major cloud service providers and infrastructures providers quickly and securely speed up the Web contents to users.</a:t>
            </a:r>
          </a:p>
          <a:p>
            <a:pPr marL="400050" indent="-400050" algn="just"/>
            <a:endParaRPr lang="en-US" sz="2300" dirty="0" smtClean="0"/>
          </a:p>
          <a:p>
            <a:pPr algn="ctr"/>
            <a:endParaRPr lang="en-US" sz="280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NATHAN UCHOI\OneDrive\Desktop\22.JPG"/>
          <p:cNvPicPr>
            <a:picLocks noChangeAspect="1" noChangeArrowheads="1"/>
          </p:cNvPicPr>
          <p:nvPr/>
        </p:nvPicPr>
        <p:blipFill>
          <a:blip r:embed="rId2"/>
          <a:srcRect/>
          <a:stretch>
            <a:fillRect/>
          </a:stretch>
        </p:blipFill>
        <p:spPr bwMode="auto">
          <a:xfrm>
            <a:off x="685800" y="1066800"/>
            <a:ext cx="7534275" cy="436673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8001000" cy="5324535"/>
          </a:xfrm>
          <a:prstGeom prst="rect">
            <a:avLst/>
          </a:prstGeom>
          <a:noFill/>
        </p:spPr>
        <p:txBody>
          <a:bodyPr wrap="square" rtlCol="0">
            <a:spAutoFit/>
          </a:bodyPr>
          <a:lstStyle/>
          <a:p>
            <a:pPr algn="ctr"/>
            <a:r>
              <a:rPr lang="en-US" sz="2800" b="1" dirty="0" smtClean="0">
                <a:solidFill>
                  <a:schemeClr val="accent1">
                    <a:lumMod val="50000"/>
                  </a:schemeClr>
                </a:solidFill>
              </a:rPr>
              <a:t>KEY FEATURES OF METACDN</a:t>
            </a:r>
          </a:p>
          <a:p>
            <a:endParaRPr lang="en-US" dirty="0"/>
          </a:p>
          <a:p>
            <a:pPr marL="342900" indent="-342900" algn="just">
              <a:buAutoNum type="arabicPeriod"/>
            </a:pPr>
            <a:r>
              <a:rPr lang="en-US" sz="2300" b="1" dirty="0" smtClean="0"/>
              <a:t>Global Presence </a:t>
            </a:r>
            <a:r>
              <a:rPr lang="en-US" sz="2300" dirty="0" smtClean="0"/>
              <a:t>:- The business application of any user gets massive amount of CDN locations which is not possible with one single CDN provider.</a:t>
            </a:r>
          </a:p>
          <a:p>
            <a:pPr marL="342900" indent="-342900" algn="just">
              <a:buAutoNum type="arabicPeriod"/>
            </a:pPr>
            <a:endParaRPr lang="en-US" sz="2300" dirty="0"/>
          </a:p>
          <a:p>
            <a:pPr marL="342900" indent="-342900" algn="just">
              <a:buAutoNum type="arabicPeriod"/>
            </a:pPr>
            <a:r>
              <a:rPr lang="en-US" sz="2300" dirty="0" smtClean="0"/>
              <a:t> </a:t>
            </a:r>
            <a:r>
              <a:rPr lang="en-US" sz="2300" b="1" dirty="0" smtClean="0"/>
              <a:t>Faster Content  delivery </a:t>
            </a:r>
            <a:r>
              <a:rPr lang="en-US" sz="2300" dirty="0" smtClean="0"/>
              <a:t>:- </a:t>
            </a:r>
            <a:r>
              <a:rPr lang="en-US" sz="2300" dirty="0" err="1" smtClean="0"/>
              <a:t>MetaCDN</a:t>
            </a:r>
            <a:r>
              <a:rPr lang="en-US" sz="2300" dirty="0" smtClean="0"/>
              <a:t> always selects the best optimal server for individual users. If there are multiple CDN providers in one region, Users will always get the content from the faster one within that region.</a:t>
            </a:r>
          </a:p>
          <a:p>
            <a:pPr marL="342900" indent="-342900" algn="just">
              <a:buAutoNum type="arabicPeriod"/>
            </a:pPr>
            <a:endParaRPr lang="en-US" sz="2300" dirty="0"/>
          </a:p>
          <a:p>
            <a:pPr marL="342900" indent="-342900" algn="just">
              <a:buAutoNum type="arabicPeriod"/>
            </a:pPr>
            <a:r>
              <a:rPr lang="en-US" sz="2300" b="1" dirty="0" smtClean="0"/>
              <a:t> Always uptime </a:t>
            </a:r>
            <a:r>
              <a:rPr lang="en-US" sz="2300" dirty="0" smtClean="0"/>
              <a:t>:- </a:t>
            </a:r>
            <a:r>
              <a:rPr lang="en-US" sz="2300" dirty="0" err="1" smtClean="0"/>
              <a:t>MetaCDN</a:t>
            </a:r>
            <a:r>
              <a:rPr lang="en-US" sz="2300" dirty="0" smtClean="0"/>
              <a:t> gives guarantee of 100% service uptime: because if one CDN network goes down, </a:t>
            </a:r>
            <a:r>
              <a:rPr lang="en-US" sz="2300" dirty="0" err="1" smtClean="0"/>
              <a:t>MetaCDN</a:t>
            </a:r>
            <a:r>
              <a:rPr lang="en-US" sz="2300" dirty="0" smtClean="0"/>
              <a:t> immediately routes the traffic through another provider</a:t>
            </a:r>
            <a:r>
              <a:rPr lang="en-US" sz="2000"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7924800" cy="6032421"/>
          </a:xfrm>
          <a:prstGeom prst="rect">
            <a:avLst/>
          </a:prstGeom>
          <a:noFill/>
        </p:spPr>
        <p:txBody>
          <a:bodyPr wrap="square" rtlCol="0">
            <a:spAutoFit/>
          </a:bodyPr>
          <a:lstStyle/>
          <a:p>
            <a:pPr algn="ctr"/>
            <a:r>
              <a:rPr lang="en-US" sz="2800" b="1" dirty="0" smtClean="0">
                <a:solidFill>
                  <a:schemeClr val="accent1">
                    <a:lumMod val="50000"/>
                  </a:schemeClr>
                </a:solidFill>
              </a:rPr>
              <a:t>MOBILE CLOUD COMPUTING</a:t>
            </a:r>
          </a:p>
          <a:p>
            <a:pPr algn="ctr"/>
            <a:endParaRPr lang="en-US" dirty="0"/>
          </a:p>
          <a:p>
            <a:pPr algn="just"/>
            <a:r>
              <a:rPr lang="en-US" sz="2000" dirty="0" smtClean="0"/>
              <a:t>Mobile cloud computing is a concept related to cloud computing and it brings services such as on-demand access and no on-premise software.</a:t>
            </a:r>
          </a:p>
          <a:p>
            <a:pPr algn="just"/>
            <a:endParaRPr lang="en-US" sz="2000" dirty="0"/>
          </a:p>
          <a:p>
            <a:pPr marL="342900" indent="-342900" algn="just">
              <a:buAutoNum type="arabicPeriod"/>
            </a:pPr>
            <a:r>
              <a:rPr lang="en-US" sz="2000" dirty="0" smtClean="0"/>
              <a:t>Mobile Computing uses network capabilities alone to deliver the desired service to customers and charges for their use.</a:t>
            </a:r>
          </a:p>
          <a:p>
            <a:pPr marL="342900" indent="-342900" algn="just">
              <a:buAutoNum type="arabicPeriod"/>
            </a:pPr>
            <a:endParaRPr lang="en-US" sz="2000" dirty="0"/>
          </a:p>
          <a:p>
            <a:pPr marL="342900" indent="-342900" algn="just">
              <a:buAutoNum type="arabicPeriod"/>
            </a:pPr>
            <a:r>
              <a:rPr lang="en-US" sz="2000" dirty="0" smtClean="0"/>
              <a:t> It could permit the user to reserve network bandwidth.</a:t>
            </a:r>
          </a:p>
          <a:p>
            <a:pPr marL="342900" indent="-342900" algn="just">
              <a:buAutoNum type="arabicPeriod"/>
            </a:pPr>
            <a:endParaRPr lang="en-US" sz="2000" dirty="0"/>
          </a:p>
          <a:p>
            <a:pPr marL="342900" indent="-342900" algn="just">
              <a:buAutoNum type="arabicPeriod"/>
            </a:pPr>
            <a:r>
              <a:rPr lang="en-US" sz="2000" dirty="0" smtClean="0"/>
              <a:t> MCC is a new paradigm for mobile applications where the data processing and storage are moved from the mobile device to cloud.</a:t>
            </a:r>
          </a:p>
          <a:p>
            <a:pPr marL="342900" indent="-342900" algn="just">
              <a:buAutoNum type="arabicPeriod"/>
            </a:pPr>
            <a:endParaRPr lang="en-US" sz="2000" dirty="0"/>
          </a:p>
          <a:p>
            <a:pPr marL="342900" indent="-342900" algn="just">
              <a:buAutoNum type="arabicPeriod"/>
            </a:pPr>
            <a:r>
              <a:rPr lang="en-US" sz="2000" dirty="0" smtClean="0"/>
              <a:t> The mobile phone world is dependent on two factors</a:t>
            </a:r>
          </a:p>
          <a:p>
            <a:pPr marL="342900" indent="-342900" algn="just"/>
            <a:r>
              <a:rPr lang="en-US" sz="2000" dirty="0"/>
              <a:t> </a:t>
            </a:r>
            <a:r>
              <a:rPr lang="en-US" sz="2000" dirty="0" smtClean="0"/>
              <a:t>       </a:t>
            </a:r>
            <a:r>
              <a:rPr lang="en-US" sz="2000" dirty="0" err="1" smtClean="0"/>
              <a:t>i</a:t>
            </a:r>
            <a:r>
              <a:rPr lang="en-US" sz="2000" dirty="0" smtClean="0"/>
              <a:t>. Network stability</a:t>
            </a:r>
          </a:p>
          <a:p>
            <a:pPr marL="342900" indent="-342900" algn="just"/>
            <a:r>
              <a:rPr lang="en-US" sz="2000" dirty="0"/>
              <a:t> </a:t>
            </a:r>
            <a:r>
              <a:rPr lang="en-US" sz="2000" dirty="0" smtClean="0"/>
              <a:t>      ii. Handset availability.</a:t>
            </a:r>
          </a:p>
          <a:p>
            <a:pPr marL="342900" indent="-342900" algn="just"/>
            <a:r>
              <a:rPr lang="en-US" sz="2000" dirty="0" smtClean="0"/>
              <a:t>Mobile phone do not have adequate processing power or memory to support huge amount of data. Cloud </a:t>
            </a:r>
            <a:r>
              <a:rPr lang="en-US" sz="2000" dirty="0"/>
              <a:t>c</a:t>
            </a:r>
            <a:r>
              <a:rPr lang="en-US" sz="2000" dirty="0" smtClean="0"/>
              <a:t>omputing seems to be the great idea solution for these mobile phone users.</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952</Words>
  <Application>Microsoft Office PowerPoint</Application>
  <PresentationFormat>On-screen Show (4:3)</PresentationFormat>
  <Paragraphs>100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UNIT--IV</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NATHAN UCHOI</dc:creator>
  <cp:lastModifiedBy>NATHAN UCHOI</cp:lastModifiedBy>
  <cp:revision>10</cp:revision>
  <dcterms:created xsi:type="dcterms:W3CDTF">2023-03-06T05:48:06Z</dcterms:created>
  <dcterms:modified xsi:type="dcterms:W3CDTF">2023-03-06T13:37:44Z</dcterms:modified>
</cp:coreProperties>
</file>