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2" r:id="rId14"/>
    <p:sldId id="273"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541B60-32AD-4F1B-AAEB-136945ED34F8}"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41B60-32AD-4F1B-AAEB-136945ED34F8}"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41B60-32AD-4F1B-AAEB-136945ED34F8}"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541B60-32AD-4F1B-AAEB-136945ED34F8}"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541B60-32AD-4F1B-AAEB-136945ED34F8}" type="datetimeFigureOut">
              <a:rPr lang="en-US" smtClean="0"/>
              <a:pPr/>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541B60-32AD-4F1B-AAEB-136945ED34F8}" type="datetimeFigureOut">
              <a:rPr lang="en-US" smtClean="0"/>
              <a:pPr/>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541B60-32AD-4F1B-AAEB-136945ED34F8}" type="datetimeFigureOut">
              <a:rPr lang="en-US" smtClean="0"/>
              <a:pPr/>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541B60-32AD-4F1B-AAEB-136945ED34F8}" type="datetimeFigureOut">
              <a:rPr lang="en-US" smtClean="0"/>
              <a:pPr/>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541B60-32AD-4F1B-AAEB-136945ED34F8}" type="datetimeFigureOut">
              <a:rPr lang="en-US" smtClean="0"/>
              <a:pPr/>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541B60-32AD-4F1B-AAEB-136945ED34F8}" type="datetimeFigureOut">
              <a:rPr lang="en-US" smtClean="0"/>
              <a:pPr/>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541B60-32AD-4F1B-AAEB-136945ED34F8}" type="datetimeFigureOut">
              <a:rPr lang="en-US" smtClean="0"/>
              <a:pPr/>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366DA0-1825-4847-93CC-2943A57402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41B60-32AD-4F1B-AAEB-136945ED34F8}" type="datetimeFigureOut">
              <a:rPr lang="en-US" smtClean="0"/>
              <a:pPr/>
              <a:t>3/24/2023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66DA0-1825-4847-93CC-2943A57402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lstStyle/>
          <a:p>
            <a:r>
              <a:rPr lang="en-US" b="1" dirty="0" smtClean="0">
                <a:solidFill>
                  <a:schemeClr val="accent1">
                    <a:lumMod val="50000"/>
                  </a:schemeClr>
                </a:solidFill>
              </a:rPr>
              <a:t>UNIT--IV</a:t>
            </a:r>
            <a:endParaRPr lang="en-US" b="1" dirty="0">
              <a:solidFill>
                <a:schemeClr val="accent1">
                  <a:lumMod val="50000"/>
                </a:schemeClr>
              </a:solidFill>
            </a:endParaRPr>
          </a:p>
        </p:txBody>
      </p:sp>
      <p:sp>
        <p:nvSpPr>
          <p:cNvPr id="3" name="Subtitle 2"/>
          <p:cNvSpPr>
            <a:spLocks noGrp="1"/>
          </p:cNvSpPr>
          <p:nvPr>
            <p:ph type="subTitle" idx="1"/>
          </p:nvPr>
        </p:nvSpPr>
        <p:spPr>
          <a:xfrm>
            <a:off x="1371600" y="2286000"/>
            <a:ext cx="6400800" cy="1752600"/>
          </a:xfrm>
        </p:spPr>
        <p:txBody>
          <a:bodyPr/>
          <a:lstStyle/>
          <a:p>
            <a:pPr lvl="0"/>
            <a:r>
              <a:rPr lang="en-US" b="1" dirty="0" smtClean="0">
                <a:solidFill>
                  <a:schemeClr val="accent1">
                    <a:lumMod val="50000"/>
                  </a:schemeClr>
                </a:solidFill>
              </a:rPr>
              <a:t>ECONOMICS IN CLOUD</a:t>
            </a:r>
          </a:p>
          <a:p>
            <a:endParaRPr lang="en-US" b="1"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33137"/>
            <a:ext cx="8382000" cy="6524863"/>
          </a:xfrm>
          <a:prstGeom prst="rect">
            <a:avLst/>
          </a:prstGeom>
        </p:spPr>
        <p:txBody>
          <a:bodyPr wrap="square">
            <a:spAutoFit/>
          </a:bodyPr>
          <a:lstStyle/>
          <a:p>
            <a:pPr algn="ctr"/>
            <a:r>
              <a:rPr lang="en-US" sz="2200" b="1" dirty="0" smtClean="0">
                <a:solidFill>
                  <a:schemeClr val="accent1">
                    <a:lumMod val="50000"/>
                  </a:schemeClr>
                </a:solidFill>
              </a:rPr>
              <a:t>THE 10 LAWS OF CLOUDONOMICS</a:t>
            </a:r>
          </a:p>
          <a:p>
            <a:endParaRPr lang="en-US" sz="2200" dirty="0" smtClean="0"/>
          </a:p>
          <a:p>
            <a:r>
              <a:rPr lang="en-US" sz="2200" b="1" dirty="0" smtClean="0"/>
              <a:t>Law #1: Utility services cost less even though they cost more.</a:t>
            </a:r>
            <a:r>
              <a:rPr lang="en-US" sz="2200" dirty="0" smtClean="0"/>
              <a:t/>
            </a:r>
            <a:br>
              <a:rPr lang="en-US" sz="2200" dirty="0" smtClean="0"/>
            </a:br>
            <a:r>
              <a:rPr lang="en-US" sz="2200" dirty="0" smtClean="0"/>
              <a:t>Although utilities cost more when they are used, they cost nothing when they are not. Consequently, customers save money by replacing fixed infrastructure with Clouds when workloads are spiky, specifically when the peak-to-average ratio is greater than the utility premium.</a:t>
            </a:r>
          </a:p>
          <a:p>
            <a:endParaRPr lang="en-US" sz="2200" dirty="0" smtClean="0"/>
          </a:p>
          <a:p>
            <a:r>
              <a:rPr lang="en-US" sz="2200" b="1" dirty="0" smtClean="0"/>
              <a:t>Law #2: On-demand trumps forecasting.</a:t>
            </a:r>
            <a:r>
              <a:rPr lang="en-US" sz="2200" dirty="0" smtClean="0"/>
              <a:t/>
            </a:r>
            <a:br>
              <a:rPr lang="en-US" sz="2200" dirty="0" smtClean="0"/>
            </a:br>
            <a:r>
              <a:rPr lang="en-US" sz="2200" dirty="0" smtClean="0"/>
              <a:t>Forecasting is often wrong, the ability to up and down scale to meet unpredictable demand spikes allows for revenue and cost </a:t>
            </a:r>
            <a:r>
              <a:rPr lang="en-US" sz="2200" dirty="0" err="1" smtClean="0"/>
              <a:t>optimalities</a:t>
            </a:r>
            <a:r>
              <a:rPr lang="en-US" sz="2200" dirty="0" smtClean="0"/>
              <a:t>.</a:t>
            </a:r>
          </a:p>
          <a:p>
            <a:endParaRPr lang="en-US" sz="2200" dirty="0" smtClean="0"/>
          </a:p>
          <a:p>
            <a:r>
              <a:rPr lang="en-US" sz="2200" b="1" dirty="0" smtClean="0"/>
              <a:t> Law #3: The peak of the sum is never greater than the sum of the peaks.</a:t>
            </a:r>
            <a:r>
              <a:rPr lang="en-US" sz="2200" dirty="0" smtClean="0"/>
              <a:t/>
            </a:r>
            <a:br>
              <a:rPr lang="en-US" sz="2200" dirty="0" smtClean="0"/>
            </a:br>
            <a:r>
              <a:rPr lang="en-US" sz="2200" dirty="0" smtClean="0"/>
              <a:t>Enterprises deploy capacity to handle their peak demands. Under this strategy, the total capacity deployed is the sum of these individual peaks. However, since clouds can reallocate resources across many enterprises with different peak periods, a cloud needs to deploy less capacity.</a:t>
            </a:r>
            <a:endParaRPr lang="en-US"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04800"/>
            <a:ext cx="8077200" cy="6863417"/>
          </a:xfrm>
          <a:prstGeom prst="rect">
            <a:avLst/>
          </a:prstGeom>
        </p:spPr>
        <p:txBody>
          <a:bodyPr wrap="square">
            <a:spAutoFit/>
          </a:bodyPr>
          <a:lstStyle/>
          <a:p>
            <a:r>
              <a:rPr lang="en-US" sz="2200" b="1" dirty="0" smtClean="0"/>
              <a:t>Law #4:</a:t>
            </a:r>
            <a:r>
              <a:rPr lang="en-US" sz="2200" dirty="0" smtClean="0"/>
              <a:t> </a:t>
            </a:r>
            <a:r>
              <a:rPr lang="en-US" sz="2200" b="1" dirty="0" smtClean="0"/>
              <a:t>Aggregate demand is smoother than individual.</a:t>
            </a:r>
            <a:r>
              <a:rPr lang="en-US" sz="2200" dirty="0" smtClean="0"/>
              <a:t/>
            </a:r>
            <a:br>
              <a:rPr lang="en-US" sz="2200" dirty="0" smtClean="0"/>
            </a:br>
            <a:r>
              <a:rPr lang="en-US" sz="2200" dirty="0" smtClean="0"/>
              <a:t>Aggregating demand from multiple customers tends to smooth out variation. Therefore, Clouds get higher utilization, enabling better economics.</a:t>
            </a:r>
          </a:p>
          <a:p>
            <a:endParaRPr lang="en-US" sz="2200" dirty="0" smtClean="0"/>
          </a:p>
          <a:p>
            <a:r>
              <a:rPr lang="en-US" sz="2200" b="1" dirty="0" smtClean="0"/>
              <a:t> Law #5: Average unit costs are reduced.</a:t>
            </a:r>
            <a:r>
              <a:rPr lang="en-US" sz="2200" dirty="0" smtClean="0"/>
              <a:t/>
            </a:r>
            <a:br>
              <a:rPr lang="en-US" sz="2200" dirty="0" smtClean="0"/>
            </a:br>
            <a:r>
              <a:rPr lang="en-US" sz="2200" dirty="0" smtClean="0"/>
              <a:t>They are reduced by distributing fixed costs over more units of output. Larger cloud providers can therefore achieve economies of scale.</a:t>
            </a:r>
          </a:p>
          <a:p>
            <a:endParaRPr lang="en-US" sz="2200" dirty="0" smtClean="0"/>
          </a:p>
          <a:p>
            <a:r>
              <a:rPr lang="en-US" sz="2200" b="1" dirty="0" smtClean="0"/>
              <a:t>Law #6: Superiority in numbers.</a:t>
            </a:r>
            <a:r>
              <a:rPr lang="en-US" sz="2200" dirty="0" smtClean="0"/>
              <a:t/>
            </a:r>
            <a:br>
              <a:rPr lang="en-US" sz="2200" dirty="0" smtClean="0"/>
            </a:br>
            <a:r>
              <a:rPr lang="en-US" sz="2200" dirty="0" smtClean="0"/>
              <a:t>Superiority in numbers is the most important factor in the result of a combat. Service providers have the scale to fight rogue attacks.</a:t>
            </a:r>
          </a:p>
          <a:p>
            <a:endParaRPr lang="en-US" sz="2200" dirty="0" smtClean="0"/>
          </a:p>
          <a:p>
            <a:r>
              <a:rPr lang="en-US" sz="2200" b="1" dirty="0" smtClean="0"/>
              <a:t>Law #7: Space-time is a continuum.</a:t>
            </a:r>
            <a:r>
              <a:rPr lang="en-US" sz="2200" dirty="0" smtClean="0"/>
              <a:t/>
            </a:r>
            <a:br>
              <a:rPr lang="en-US" sz="2200" dirty="0" smtClean="0"/>
            </a:br>
            <a:r>
              <a:rPr lang="en-US" sz="2200" dirty="0" smtClean="0"/>
              <a:t>Organizations derive competitive advantage from responding to changing business conditions faster than the competition. With Cloud scalability, for the same cost, a business can accelerate its information processing and decision-making.</a:t>
            </a:r>
          </a:p>
          <a:p>
            <a:r>
              <a:rPr lang="en-US" sz="2200" dirty="0" smtClean="0"/>
              <a:t>.</a:t>
            </a:r>
            <a:endParaRPr 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077200" cy="6463308"/>
          </a:xfrm>
          <a:prstGeom prst="rect">
            <a:avLst/>
          </a:prstGeom>
        </p:spPr>
        <p:txBody>
          <a:bodyPr wrap="square">
            <a:spAutoFit/>
          </a:bodyPr>
          <a:lstStyle/>
          <a:p>
            <a:endParaRPr lang="en-US" sz="2200" dirty="0" smtClean="0"/>
          </a:p>
          <a:p>
            <a:r>
              <a:rPr lang="en-US" sz="2200" b="1" dirty="0" smtClean="0"/>
              <a:t>Law #8: </a:t>
            </a:r>
            <a:r>
              <a:rPr lang="en-US" sz="2200" dirty="0" smtClean="0"/>
              <a:t>Dispersion is the inverse square of latency.</a:t>
            </a:r>
            <a:br>
              <a:rPr lang="en-US" sz="2200" dirty="0" smtClean="0"/>
            </a:br>
            <a:r>
              <a:rPr lang="en-US" sz="2200" dirty="0" smtClean="0"/>
              <a:t>Reduced latency is increasingly essential to modern applications. A Cloud Computing provider is able to provide more nodes, and hence reduced latency, than an enterprise would want to deploy</a:t>
            </a:r>
          </a:p>
          <a:p>
            <a:endParaRPr lang="en-US" sz="2200" dirty="0" smtClean="0"/>
          </a:p>
          <a:p>
            <a:r>
              <a:rPr lang="en-US" sz="2200" b="1" dirty="0" smtClean="0"/>
              <a:t>Law #9: </a:t>
            </a:r>
            <a:r>
              <a:rPr lang="en-US" sz="2200" dirty="0" smtClean="0"/>
              <a:t>Don’t put all your eggs in one basket.</a:t>
            </a:r>
            <a:br>
              <a:rPr lang="en-US" sz="2200" dirty="0" smtClean="0"/>
            </a:br>
            <a:r>
              <a:rPr lang="en-US" sz="2200" dirty="0" smtClean="0"/>
              <a:t>The reliability of a system increases with the addition of redundant, geographically dispersed components such as data centers and storage arrays. Cloud Computing vendors have the scale and diversity to do so.</a:t>
            </a:r>
          </a:p>
          <a:p>
            <a:endParaRPr lang="en-US" sz="2200" dirty="0" smtClean="0"/>
          </a:p>
          <a:p>
            <a:r>
              <a:rPr lang="en-US" sz="2200" b="1" dirty="0" smtClean="0"/>
              <a:t>Law #10: </a:t>
            </a:r>
            <a:r>
              <a:rPr lang="en-US" sz="2200" dirty="0" smtClean="0"/>
              <a:t>An object at rest tends to stay at rest</a:t>
            </a:r>
            <a:r>
              <a:rPr lang="en-US" sz="2200" b="1" dirty="0" smtClean="0"/>
              <a:t>.</a:t>
            </a:r>
            <a:r>
              <a:rPr lang="en-US" sz="2200" dirty="0" smtClean="0"/>
              <a:t> A data center is a very large object. Private data centers tend to remain in locations for reasons such as being where the company was founded, or where they got a good deal on property or a lease. A Cloud service provider can locate </a:t>
            </a:r>
            <a:r>
              <a:rPr lang="en-US" sz="2200" dirty="0" err="1" smtClean="0"/>
              <a:t>greenfield</a:t>
            </a:r>
            <a:r>
              <a:rPr lang="en-US" sz="2200" dirty="0" smtClean="0"/>
              <a:t> sites optimally and without such limits of legacy logic.</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09600"/>
            <a:ext cx="7467600" cy="1415772"/>
          </a:xfrm>
          <a:prstGeom prst="rect">
            <a:avLst/>
          </a:prstGeom>
        </p:spPr>
        <p:txBody>
          <a:bodyPr wrap="square">
            <a:spAutoFit/>
          </a:bodyPr>
          <a:lstStyle/>
          <a:p>
            <a:pPr lvl="0" algn="ctr"/>
            <a:r>
              <a:rPr lang="en-US" sz="2800" b="1" dirty="0" smtClean="0">
                <a:solidFill>
                  <a:schemeClr val="accent1">
                    <a:lumMod val="50000"/>
                  </a:schemeClr>
                </a:solidFill>
              </a:rPr>
              <a:t>CLOUD COST ESTIMATOR</a:t>
            </a:r>
          </a:p>
          <a:p>
            <a:pPr lvl="0" algn="ctr"/>
            <a:endParaRPr lang="en" dirty="0" smtClean="0"/>
          </a:p>
          <a:p>
            <a:pPr lvl="0" algn="ctr"/>
            <a:r>
              <a:rPr lang="en" sz="2000" dirty="0" smtClean="0"/>
              <a:t>It helps to determine how much will it cost you, if you happen to purchase….</a:t>
            </a:r>
            <a:endParaRPr lang="en-US" sz="2000" dirty="0"/>
          </a:p>
        </p:txBody>
      </p:sp>
      <p:sp>
        <p:nvSpPr>
          <p:cNvPr id="3" name="Google Shape;1914;p59"/>
          <p:cNvSpPr txBox="1"/>
          <p:nvPr/>
        </p:nvSpPr>
        <p:spPr>
          <a:xfrm>
            <a:off x="381000" y="2209800"/>
            <a:ext cx="665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dirty="0">
                <a:latin typeface="Muli"/>
                <a:ea typeface="Muli"/>
                <a:cs typeface="Muli"/>
                <a:sym typeface="Muli"/>
              </a:rPr>
              <a:t>An example Oracle cloud Cost Estimation Tool…</a:t>
            </a:r>
            <a:endParaRPr sz="2000">
              <a:latin typeface="Muli"/>
              <a:ea typeface="Muli"/>
              <a:cs typeface="Muli"/>
              <a:sym typeface="Muli"/>
            </a:endParaRPr>
          </a:p>
        </p:txBody>
      </p:sp>
      <p:pic>
        <p:nvPicPr>
          <p:cNvPr id="4" name="Google Shape;1913;p59"/>
          <p:cNvPicPr preferRelativeResize="0"/>
          <p:nvPr/>
        </p:nvPicPr>
        <p:blipFill>
          <a:blip r:embed="rId2">
            <a:alphaModFix/>
          </a:blip>
          <a:stretch>
            <a:fillRect/>
          </a:stretch>
        </p:blipFill>
        <p:spPr>
          <a:xfrm>
            <a:off x="304800" y="2743200"/>
            <a:ext cx="8534400" cy="35052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933;p60"/>
          <p:cNvPicPr preferRelativeResize="0"/>
          <p:nvPr/>
        </p:nvPicPr>
        <p:blipFill>
          <a:blip r:embed="rId2">
            <a:alphaModFix/>
          </a:blip>
          <a:stretch>
            <a:fillRect/>
          </a:stretch>
        </p:blipFill>
        <p:spPr>
          <a:xfrm>
            <a:off x="457200" y="1524000"/>
            <a:ext cx="8259827" cy="4572000"/>
          </a:xfrm>
          <a:prstGeom prst="rect">
            <a:avLst/>
          </a:prstGeom>
          <a:noFill/>
          <a:ln>
            <a:noFill/>
          </a:ln>
        </p:spPr>
      </p:pic>
      <p:sp>
        <p:nvSpPr>
          <p:cNvPr id="3" name="Google Shape;1922;p60"/>
          <p:cNvSpPr txBox="1">
            <a:spLocks/>
          </p:cNvSpPr>
          <p:nvPr/>
        </p:nvSpPr>
        <p:spPr>
          <a:xfrm>
            <a:off x="457200" y="914400"/>
            <a:ext cx="8077200" cy="488700"/>
          </a:xfrm>
          <a:prstGeom prst="rect">
            <a:avLst/>
          </a:prstGeom>
        </p:spPr>
        <p:txBody>
          <a:bodyPr spcFirstLastPara="1" wrap="square" lIns="0" tIns="0" rIns="0" bIns="0" anchor="t" anchorCtr="0">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There’s one for google too…</a:t>
            </a:r>
            <a:endParaRPr kumimoji="0" lang="en-US" sz="4400" b="0" i="0" u="none" strike="noStrike" kern="1200" cap="none" spc="0" normalizeH="0" baseline="0" noProof="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2286000"/>
            <a:ext cx="4876800" cy="707886"/>
          </a:xfrm>
          <a:prstGeom prst="rect">
            <a:avLst/>
          </a:prstGeom>
          <a:noFill/>
        </p:spPr>
        <p:txBody>
          <a:bodyPr wrap="square" rtlCol="0">
            <a:spAutoFit/>
          </a:bodyPr>
          <a:lstStyle/>
          <a:p>
            <a:pPr algn="ctr"/>
            <a:r>
              <a:rPr lang="en-US" sz="4000" b="1" dirty="0" smtClean="0">
                <a:solidFill>
                  <a:schemeClr val="tx2">
                    <a:lumMod val="50000"/>
                  </a:schemeClr>
                </a:solidFill>
              </a:rPr>
              <a:t>THANK YOU</a:t>
            </a:r>
            <a:endParaRPr lang="en-US" sz="4000" b="1"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04800"/>
            <a:ext cx="7620000" cy="5016758"/>
          </a:xfrm>
          <a:prstGeom prst="rect">
            <a:avLst/>
          </a:prstGeom>
          <a:noFill/>
        </p:spPr>
        <p:txBody>
          <a:bodyPr wrap="square" rtlCol="0">
            <a:spAutoFit/>
          </a:bodyPr>
          <a:lstStyle/>
          <a:p>
            <a:pPr algn="ctr"/>
            <a:r>
              <a:rPr lang="en-US" sz="3200" b="1" dirty="0" smtClean="0">
                <a:solidFill>
                  <a:schemeClr val="accent1">
                    <a:lumMod val="50000"/>
                  </a:schemeClr>
                </a:solidFill>
              </a:rPr>
              <a:t>CONTAINS</a:t>
            </a:r>
          </a:p>
          <a:p>
            <a:pPr algn="ctr"/>
            <a:endParaRPr lang="en-US" sz="3200" dirty="0"/>
          </a:p>
          <a:p>
            <a:pPr algn="ctr"/>
            <a:endParaRPr lang="en-US" sz="3200" dirty="0" smtClean="0"/>
          </a:p>
          <a:p>
            <a:pPr marL="342900" indent="-342900" algn="ctr"/>
            <a:r>
              <a:rPr lang="en-US" sz="3200" b="1" dirty="0" smtClean="0"/>
              <a:t>Cloud Economics : </a:t>
            </a:r>
          </a:p>
          <a:p>
            <a:pPr marL="1371600" lvl="1" indent="-336550">
              <a:buSzPts val="1700"/>
              <a:buChar char="○"/>
            </a:pPr>
            <a:r>
              <a:rPr lang="en-US" sz="3200" dirty="0" smtClean="0"/>
              <a:t>Developing an Economic Strategy</a:t>
            </a:r>
          </a:p>
          <a:p>
            <a:pPr marL="1371600" lvl="1" indent="-336550">
              <a:buSzPts val="1700"/>
              <a:buChar char="○"/>
            </a:pPr>
            <a:r>
              <a:rPr lang="en-US" sz="3200" dirty="0" smtClean="0"/>
              <a:t>Exploring the Costs</a:t>
            </a:r>
          </a:p>
          <a:p>
            <a:pPr marL="1371600" lvl="1" indent="-336550">
              <a:buSzPts val="1700"/>
              <a:buChar char="○"/>
            </a:pPr>
            <a:r>
              <a:rPr lang="en-US" sz="3200" dirty="0" smtClean="0"/>
              <a:t>Laws of </a:t>
            </a:r>
            <a:r>
              <a:rPr lang="en-US" sz="3200" dirty="0" err="1" smtClean="0"/>
              <a:t>cloudonomics</a:t>
            </a:r>
            <a:endParaRPr lang="en-US" sz="3200" dirty="0" smtClean="0"/>
          </a:p>
          <a:p>
            <a:pPr marL="1371600" lvl="1" indent="-336550">
              <a:buSzPts val="1700"/>
              <a:buChar char="○"/>
            </a:pPr>
            <a:r>
              <a:rPr lang="en-US" sz="3200" dirty="0" smtClean="0"/>
              <a:t>Cost estimation</a:t>
            </a:r>
          </a:p>
          <a:p>
            <a:pPr marL="342900" indent="-342900">
              <a:buAutoNum type="arabicPeriod"/>
            </a:pPr>
            <a:endParaRPr lang="en-US" sz="3200" dirty="0" smtClean="0"/>
          </a:p>
          <a:p>
            <a:pPr algn="ctr"/>
            <a:endParaRPr 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28600"/>
            <a:ext cx="8229600" cy="7263527"/>
          </a:xfrm>
          <a:prstGeom prst="rect">
            <a:avLst/>
          </a:prstGeom>
        </p:spPr>
        <p:txBody>
          <a:bodyPr wrap="square">
            <a:spAutoFit/>
          </a:bodyPr>
          <a:lstStyle/>
          <a:p>
            <a:pPr marL="342900" indent="-342900" algn="ctr"/>
            <a:r>
              <a:rPr lang="en-US" sz="2800" b="1" dirty="0" smtClean="0">
                <a:solidFill>
                  <a:schemeClr val="accent1">
                    <a:lumMod val="50000"/>
                  </a:schemeClr>
                </a:solidFill>
              </a:rPr>
              <a:t>WHAT IS CLOUD ECONOMICS ?</a:t>
            </a:r>
          </a:p>
          <a:p>
            <a:pPr marL="342900" indent="-342900" algn="ctr"/>
            <a:endParaRPr lang="en-US" dirty="0"/>
          </a:p>
          <a:p>
            <a:pPr marL="342900" indent="-342900" algn="just"/>
            <a:r>
              <a:rPr lang="en-US" sz="2000" dirty="0" smtClean="0"/>
              <a:t>      </a:t>
            </a:r>
            <a:r>
              <a:rPr lang="en" sz="2300" dirty="0" smtClean="0"/>
              <a:t>Cloud economics is the study of cloud computing costs and benefits and the economic principles that underpin</a:t>
            </a:r>
          </a:p>
          <a:p>
            <a:pPr marL="342900" lvl="1" indent="-342900" algn="just"/>
            <a:endParaRPr lang="en" sz="2000" dirty="0" smtClean="0"/>
          </a:p>
          <a:p>
            <a:pPr marL="342900" lvl="1" indent="-342900" algn="just"/>
            <a:r>
              <a:rPr lang="en" sz="2000" dirty="0" smtClean="0"/>
              <a:t>                  </a:t>
            </a:r>
            <a:r>
              <a:rPr lang="en-US" sz="3200" b="1" dirty="0" smtClean="0">
                <a:solidFill>
                  <a:schemeClr val="accent1">
                    <a:lumMod val="50000"/>
                  </a:schemeClr>
                </a:solidFill>
              </a:rPr>
              <a:t>Developing an Economic Strategy</a:t>
            </a:r>
          </a:p>
          <a:p>
            <a:pPr marL="342900" lvl="1" indent="-342900" algn="just"/>
            <a:endParaRPr lang="en-US" sz="3200" b="1" dirty="0" smtClean="0">
              <a:solidFill>
                <a:schemeClr val="accent1">
                  <a:lumMod val="50000"/>
                </a:schemeClr>
              </a:solidFill>
            </a:endParaRPr>
          </a:p>
          <a:p>
            <a:pPr marL="457200" lvl="0" indent="-330200" algn="just">
              <a:buSzPts val="1600"/>
              <a:buChar char="●"/>
            </a:pPr>
            <a:r>
              <a:rPr lang="en-US" sz="2300" dirty="0" smtClean="0"/>
              <a:t>Reducing operating costs and optimizing IT environments are pivotal to understanding and being able to compare the cost models behind provisioning on-premise and cloud-based environments. </a:t>
            </a:r>
          </a:p>
          <a:p>
            <a:pPr marL="457200" lvl="0" indent="-330200" algn="just">
              <a:buSzPts val="1600"/>
              <a:buChar char="●"/>
            </a:pPr>
            <a:r>
              <a:rPr lang="en-US" sz="2300" dirty="0" smtClean="0"/>
              <a:t>The pricing structures used by public clouds are typically based on utility-centric pay-per-usage models, enabling organizations to avoid up-front infrastructure investments. </a:t>
            </a:r>
          </a:p>
          <a:p>
            <a:pPr marL="457200" lvl="0" indent="-330200" algn="just">
              <a:buSzPts val="1600"/>
              <a:buChar char="●"/>
            </a:pPr>
            <a:r>
              <a:rPr lang="en-US" sz="2300" dirty="0" smtClean="0"/>
              <a:t>These models need to be assessed against the financial implications of on-premise infrastructure investments and associated total cost-of-ownership commitments</a:t>
            </a:r>
          </a:p>
          <a:p>
            <a:pPr marL="342900" indent="-342900" algn="just">
              <a:buFont typeface="+mj-lt"/>
              <a:buAutoNum type="arabicPeriod"/>
            </a:pPr>
            <a:endParaRPr lang="en" sz="2000" dirty="0" smtClean="0"/>
          </a:p>
          <a:p>
            <a:pPr marL="342900" indent="-342900" algn="just">
              <a:buFont typeface="+mj-lt"/>
              <a:buAutoNum type="arabicPeriod"/>
            </a:pPr>
            <a:endParaRPr lang="en" sz="2000" dirty="0" smtClean="0"/>
          </a:p>
          <a:p>
            <a:pPr marL="342900" indent="-342900" algn="just"/>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19;p31"/>
          <p:cNvPicPr preferRelativeResize="0"/>
          <p:nvPr/>
        </p:nvPicPr>
        <p:blipFill>
          <a:blip r:embed="rId2">
            <a:alphaModFix/>
          </a:blip>
          <a:stretch>
            <a:fillRect/>
          </a:stretch>
        </p:blipFill>
        <p:spPr>
          <a:xfrm>
            <a:off x="1219200" y="1295400"/>
            <a:ext cx="6826500" cy="4192475"/>
          </a:xfrm>
          <a:prstGeom prst="rect">
            <a:avLst/>
          </a:prstGeom>
          <a:noFill/>
          <a:ln>
            <a:noFill/>
          </a:ln>
        </p:spPr>
      </p:pic>
      <p:sp>
        <p:nvSpPr>
          <p:cNvPr id="5" name="TextBox 4"/>
          <p:cNvSpPr txBox="1"/>
          <p:nvPr/>
        </p:nvSpPr>
        <p:spPr>
          <a:xfrm>
            <a:off x="2057400" y="381000"/>
            <a:ext cx="5410200" cy="523220"/>
          </a:xfrm>
          <a:prstGeom prst="rect">
            <a:avLst/>
          </a:prstGeom>
          <a:noFill/>
        </p:spPr>
        <p:txBody>
          <a:bodyPr wrap="square" rtlCol="0">
            <a:spAutoFit/>
          </a:bodyPr>
          <a:lstStyle/>
          <a:p>
            <a:pPr algn="ctr"/>
            <a:r>
              <a:rPr lang="en-US" sz="2800" b="1" dirty="0" smtClean="0">
                <a:solidFill>
                  <a:schemeClr val="accent1">
                    <a:lumMod val="50000"/>
                  </a:schemeClr>
                </a:solidFill>
              </a:rPr>
              <a:t>COST MANAGEMENT FRAMEWORK</a:t>
            </a:r>
            <a:endParaRPr lang="en-US" sz="2800" b="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0"/>
            <a:ext cx="8382000" cy="6771084"/>
          </a:xfrm>
          <a:prstGeom prst="rect">
            <a:avLst/>
          </a:prstGeom>
        </p:spPr>
        <p:txBody>
          <a:bodyPr wrap="square">
            <a:spAutoFit/>
          </a:bodyPr>
          <a:lstStyle/>
          <a:p>
            <a:pPr algn="ctr"/>
            <a:endParaRPr lang="en-US" sz="2800" b="1" dirty="0" smtClean="0">
              <a:solidFill>
                <a:schemeClr val="accent1">
                  <a:lumMod val="50000"/>
                </a:schemeClr>
              </a:solidFill>
            </a:endParaRPr>
          </a:p>
          <a:p>
            <a:pPr lvl="0" algn="just">
              <a:buClr>
                <a:schemeClr val="dk2"/>
              </a:buClr>
              <a:buSzPts val="1100"/>
            </a:pPr>
            <a:r>
              <a:rPr lang="en-US" sz="2300" b="1" dirty="0" smtClean="0"/>
              <a:t>1. VISIBILITY ON CLOUD INVENTORY</a:t>
            </a:r>
          </a:p>
          <a:p>
            <a:pPr lvl="0" algn="just">
              <a:buClr>
                <a:schemeClr val="dk2"/>
              </a:buClr>
              <a:buSzPts val="1100"/>
            </a:pPr>
            <a:r>
              <a:rPr lang="en-US" sz="2000" dirty="0" smtClean="0"/>
              <a:t>According to a recent survey of IT professionals, 75% report, they lack visibility of their cloud resources. This lack of visibility into resources in the cloud can lead to poor management of those resources. Effective cloud cost management begins with an in-depth analysis of your entire infrastructure. </a:t>
            </a:r>
            <a:r>
              <a:rPr lang="en-US" sz="2000" b="1" dirty="0" smtClean="0"/>
              <a:t>And if some resources in the cloud are going unused due to lack of awareness, but the organization is still paying for them, cloud costs will climb unnecessarily </a:t>
            </a:r>
            <a:r>
              <a:rPr lang="en-US" sz="2000" dirty="0" smtClean="0"/>
              <a:t>– and cut into the infrastructure savings and other financial benefits the cloud can bring. </a:t>
            </a:r>
            <a:r>
              <a:rPr lang="en-US" sz="2000" dirty="0" err="1" smtClean="0"/>
              <a:t>Admins</a:t>
            </a:r>
            <a:r>
              <a:rPr lang="en-US" sz="2000" dirty="0" smtClean="0"/>
              <a:t> who have access to a single pane of glass and detailed Resource Dashboards are equipped to better organize, manage, and optimize that ecosystem across all accounts, clouds, departments, and teams.</a:t>
            </a:r>
          </a:p>
          <a:p>
            <a:pPr lvl="0" algn="just">
              <a:buClr>
                <a:schemeClr val="dk2"/>
              </a:buClr>
              <a:buSzPts val="1100"/>
            </a:pPr>
            <a:endParaRPr lang="en-US" sz="2000" dirty="0" smtClean="0"/>
          </a:p>
          <a:p>
            <a:pPr lvl="0" algn="just">
              <a:buClr>
                <a:schemeClr val="dk2"/>
              </a:buClr>
              <a:buSzPts val="1100"/>
            </a:pPr>
            <a:r>
              <a:rPr lang="en-US" sz="2300" b="1" dirty="0" smtClean="0"/>
              <a:t>2. COST ANALYTICS</a:t>
            </a:r>
          </a:p>
          <a:p>
            <a:pPr lvl="0" algn="just">
              <a:buClr>
                <a:schemeClr val="dk2"/>
              </a:buClr>
              <a:buSzPts val="1100"/>
            </a:pPr>
            <a:r>
              <a:rPr lang="en-US" sz="2000" dirty="0" smtClean="0"/>
              <a:t>Complete visibility on the cloud services used, </a:t>
            </a:r>
            <a:r>
              <a:rPr lang="en-US" sz="2000" b="1" dirty="0" smtClean="0"/>
              <a:t>the actual usage patterns and trends is the first step. No matter your cloud environment, in addition to tracking what you have spent, it is important to project what you will be spending.</a:t>
            </a:r>
            <a:r>
              <a:rPr lang="en-US" sz="2000" dirty="0" smtClean="0"/>
              <a:t> You need consolidated as well granular details in the form of interactive graphical and tabular reports across multiple dimensions, time frames in a multi-cloud environment to correlate data for analysis and reporting against business objectives.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88;p33"/>
          <p:cNvSpPr txBox="1"/>
          <p:nvPr/>
        </p:nvSpPr>
        <p:spPr>
          <a:xfrm>
            <a:off x="381000" y="228600"/>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b="1" dirty="0" smtClean="0"/>
              <a:t>3. ROLE BASED ACCESS</a:t>
            </a:r>
          </a:p>
          <a:p>
            <a:pPr marL="0" lvl="0" indent="0" algn="just" rtl="0">
              <a:spcBef>
                <a:spcPts val="0"/>
              </a:spcBef>
              <a:spcAft>
                <a:spcPts val="0"/>
              </a:spcAft>
              <a:buNone/>
            </a:pPr>
            <a:r>
              <a:rPr lang="en" sz="2000" dirty="0" smtClean="0"/>
              <a:t>Permit </a:t>
            </a:r>
            <a:r>
              <a:rPr lang="en" sz="2000" dirty="0"/>
              <a:t>users to actively manage the infrastructure after setting an Enterprise-wide mechanism that clearly defines permissions and accessibility </a:t>
            </a:r>
            <a:r>
              <a:rPr lang="en" sz="2000" dirty="0" smtClean="0"/>
              <a:t>within the platform</a:t>
            </a:r>
            <a:r>
              <a:rPr lang="en" sz="2000" b="1" dirty="0" smtClean="0"/>
              <a:t>. Limit </a:t>
            </a:r>
            <a:r>
              <a:rPr lang="en" sz="2000" b="1" dirty="0"/>
              <a:t>the data and actions visible to users by organizations and roles and identify who launched, terminated, or changed infrastructure, and what they did to take corrective action and control costs.</a:t>
            </a:r>
            <a:endParaRPr sz="2000" b="1"/>
          </a:p>
          <a:p>
            <a:pPr marL="0" lvl="0" indent="0" algn="just" rtl="0">
              <a:spcBef>
                <a:spcPts val="0"/>
              </a:spcBef>
              <a:spcAft>
                <a:spcPts val="0"/>
              </a:spcAft>
              <a:buNone/>
            </a:pPr>
            <a:endParaRPr lang="en-US" sz="2800" dirty="0" smtClean="0"/>
          </a:p>
          <a:p>
            <a:pPr marL="0" lvl="0" indent="0" algn="just" rtl="0">
              <a:spcBef>
                <a:spcPts val="0"/>
              </a:spcBef>
              <a:spcAft>
                <a:spcPts val="0"/>
              </a:spcAft>
              <a:buNone/>
            </a:pPr>
            <a:r>
              <a:rPr lang="en-US" sz="2800" b="1" dirty="0" smtClean="0"/>
              <a:t>4. CONTROLLED STACK TEMPLATES</a:t>
            </a:r>
          </a:p>
          <a:p>
            <a:pPr marL="0" lvl="0" indent="0" algn="just" rtl="0">
              <a:spcBef>
                <a:spcPts val="0"/>
              </a:spcBef>
              <a:spcAft>
                <a:spcPts val="0"/>
              </a:spcAft>
              <a:buNone/>
            </a:pPr>
            <a:r>
              <a:rPr lang="en" sz="2000" dirty="0" smtClean="0"/>
              <a:t>A </a:t>
            </a:r>
            <a:r>
              <a:rPr lang="en" sz="2000" dirty="0"/>
              <a:t>crucial characteristic of any DevOps team is to enable teams more autonomy over-provisioning resources without the red tape and extensive time delay of traditional IT environments</a:t>
            </a:r>
            <a:r>
              <a:rPr lang="en" sz="2000" b="1" dirty="0"/>
              <a:t>. If it is implemented without the accompanying automation and process best practices, decentralized teams have the potential to produce convoluted and non-standard security rules, configurations, storage volumes, etc. and therefore drive up costs. </a:t>
            </a:r>
            <a:r>
              <a:rPr lang="en" sz="2000" dirty="0"/>
              <a:t>Using predefined stack templates, Administrators can bake in security, network, and instance family/size configurations, so that the process of deploying instances is not only faster but aligned with the Departmental user’s roles and privileges and ensures only specific Resources are provisioned.</a:t>
            </a:r>
            <a:endParaRPr sz="2000"/>
          </a:p>
          <a:p>
            <a:pPr marL="0" lvl="0" indent="0" algn="just" rtl="0">
              <a:spcBef>
                <a:spcPts val="0"/>
              </a:spcBef>
              <a:spcAft>
                <a:spcPts val="0"/>
              </a:spcAft>
              <a:buNone/>
            </a:pPr>
            <a:endParaRPr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01;p34"/>
          <p:cNvSpPr txBox="1"/>
          <p:nvPr/>
        </p:nvSpPr>
        <p:spPr>
          <a:xfrm>
            <a:off x="545150" y="64396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300" b="1" dirty="0" smtClean="0"/>
              <a:t>5. AUTOMATED ALERTS AND NOTIFICATIONS</a:t>
            </a:r>
          </a:p>
          <a:p>
            <a:pPr marL="0" lvl="0" indent="0" algn="just" rtl="0">
              <a:spcBef>
                <a:spcPts val="0"/>
              </a:spcBef>
              <a:spcAft>
                <a:spcPts val="0"/>
              </a:spcAft>
              <a:buNone/>
            </a:pPr>
            <a:r>
              <a:rPr lang="en" sz="2000" dirty="0" smtClean="0"/>
              <a:t>Stay </a:t>
            </a:r>
            <a:r>
              <a:rPr lang="en" sz="2000" dirty="0"/>
              <a:t>on top of day-to-day changes in your environment, and participate in the critical decision by sharing standard and custom built reports with details on cost, usage, performance with stakeholders</a:t>
            </a:r>
            <a:r>
              <a:rPr lang="en" sz="2000" b="1" dirty="0"/>
              <a:t>. Automated alerts and notifications about authorization failures, budget overruns, cost spikes, untagged infrastructure result in increased visibility and accountability.</a:t>
            </a:r>
            <a:endParaRPr sz="2000" b="1"/>
          </a:p>
          <a:p>
            <a:pPr marL="0" lvl="0" indent="0" algn="just" rtl="0">
              <a:spcBef>
                <a:spcPts val="0"/>
              </a:spcBef>
              <a:spcAft>
                <a:spcPts val="0"/>
              </a:spcAft>
              <a:buNone/>
            </a:pPr>
            <a:endParaRPr sz="2000"/>
          </a:p>
          <a:p>
            <a:pPr marL="0" lvl="0" indent="0" algn="just" rtl="0">
              <a:spcBef>
                <a:spcPts val="0"/>
              </a:spcBef>
              <a:spcAft>
                <a:spcPts val="0"/>
              </a:spcAft>
              <a:buNone/>
            </a:pPr>
            <a:r>
              <a:rPr lang="en-US" sz="2300" b="1" dirty="0" smtClean="0"/>
              <a:t>6. POLICY BASED GOVERNANCE</a:t>
            </a:r>
          </a:p>
          <a:p>
            <a:pPr marL="0" lvl="0" indent="0" algn="just" rtl="0">
              <a:spcBef>
                <a:spcPts val="0"/>
              </a:spcBef>
              <a:spcAft>
                <a:spcPts val="0"/>
              </a:spcAft>
              <a:buNone/>
            </a:pPr>
            <a:r>
              <a:rPr lang="en" sz="2000" b="1" dirty="0" smtClean="0"/>
              <a:t>Use </a:t>
            </a:r>
            <a:r>
              <a:rPr lang="en" sz="2000" b="1" dirty="0"/>
              <a:t>cloud-based governance tools to track cloud usage and costs and alert administrators when the total usage for the account is greater than a certain value or when the total usage for a vendor specific product is greater than a certain value helps control cost.</a:t>
            </a:r>
            <a:r>
              <a:rPr lang="en" sz="2000" dirty="0"/>
              <a:t> Schedule operational hours to automatically shut down &amp; start virtual machines, and automated events that alert administrators on volumes that have been disassociated from Virtual machines (standalone VMs) for more than a set number of days. In short, use integrated data sources, metadata, or custom tags to define a set of rules that lead to improved cost management, reporting and optimization.</a:t>
            </a:r>
            <a:endParaRPr sz="2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14;p35"/>
          <p:cNvSpPr txBox="1"/>
          <p:nvPr/>
        </p:nvSpPr>
        <p:spPr>
          <a:xfrm>
            <a:off x="545150" y="643968"/>
            <a:ext cx="8432100" cy="4499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b="1" dirty="0" smtClean="0"/>
              <a:t>7. BUDGETS</a:t>
            </a:r>
          </a:p>
          <a:p>
            <a:pPr marL="0" lvl="0" indent="0" algn="just" rtl="0">
              <a:spcBef>
                <a:spcPts val="0"/>
              </a:spcBef>
              <a:spcAft>
                <a:spcPts val="0"/>
              </a:spcAft>
              <a:buNone/>
            </a:pPr>
            <a:r>
              <a:rPr lang="en" sz="2000" b="1" dirty="0" smtClean="0"/>
              <a:t>Define </a:t>
            </a:r>
            <a:r>
              <a:rPr lang="en" sz="2000" b="1" dirty="0"/>
              <a:t>and allocate budgets for Departments, cost centers, projects and ensure approval mechanisms to avoid cloud cost overrun by sending out alerts when thresholds are breached. </a:t>
            </a:r>
            <a:r>
              <a:rPr lang="en" sz="2000" dirty="0"/>
              <a:t>Use the Showback report to chargeback Departments for their cloud usage and limit the cloud cost and use of resources. This alignment of cost with value ensures the anticipated business benefit once the cloud resources are in production</a:t>
            </a:r>
            <a:endParaRPr sz="2000"/>
          </a:p>
          <a:p>
            <a:pPr marL="0" lvl="0" indent="0" algn="just" rtl="0">
              <a:spcBef>
                <a:spcPts val="0"/>
              </a:spcBef>
              <a:spcAft>
                <a:spcPts val="0"/>
              </a:spcAft>
              <a:buNone/>
            </a:pPr>
            <a:endParaRPr sz="1500">
              <a:solidFill>
                <a:schemeClr val="dk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304800"/>
            <a:ext cx="7772400" cy="1877437"/>
          </a:xfrm>
          <a:prstGeom prst="rect">
            <a:avLst/>
          </a:prstGeom>
        </p:spPr>
        <p:txBody>
          <a:bodyPr wrap="square">
            <a:spAutoFit/>
          </a:bodyPr>
          <a:lstStyle/>
          <a:p>
            <a:pPr marL="1371600" lvl="1" indent="-336550" algn="ctr">
              <a:buSzPts val="1700"/>
            </a:pPr>
            <a:r>
              <a:rPr lang="en-US" sz="3200" b="1" dirty="0" smtClean="0"/>
              <a:t>EXPLORING THE COSTS</a:t>
            </a:r>
          </a:p>
          <a:p>
            <a:pPr marL="1371600" lvl="1" indent="-336550" algn="ctr">
              <a:buSzPts val="1700"/>
            </a:pPr>
            <a:endParaRPr lang="en-US" sz="3200" b="1" dirty="0" smtClean="0"/>
          </a:p>
          <a:p>
            <a:pPr marL="1371600" lvl="1" indent="-336550" algn="ctr">
              <a:buSzPts val="1700"/>
            </a:pPr>
            <a:endParaRPr lang="en-US" sz="3200" b="1" dirty="0" smtClean="0"/>
          </a:p>
          <a:p>
            <a:pPr marL="1371600" lvl="1" indent="-336550" algn="ctr">
              <a:buSzPts val="1700"/>
            </a:pPr>
            <a:endParaRPr lang="en-US" sz="2000" b="1" dirty="0" smtClean="0"/>
          </a:p>
        </p:txBody>
      </p:sp>
      <p:sp>
        <p:nvSpPr>
          <p:cNvPr id="4" name="Rectangle 3"/>
          <p:cNvSpPr/>
          <p:nvPr/>
        </p:nvSpPr>
        <p:spPr>
          <a:xfrm>
            <a:off x="762000" y="1143000"/>
            <a:ext cx="7620000" cy="6032421"/>
          </a:xfrm>
          <a:prstGeom prst="rect">
            <a:avLst/>
          </a:prstGeom>
        </p:spPr>
        <p:txBody>
          <a:bodyPr wrap="square">
            <a:spAutoFit/>
          </a:bodyPr>
          <a:lstStyle/>
          <a:p>
            <a:pPr lvl="0">
              <a:buClr>
                <a:schemeClr val="dk2"/>
              </a:buClr>
              <a:buSzPts val="1100"/>
            </a:pPr>
            <a:r>
              <a:rPr lang="en-US" sz="2800" b="1" dirty="0" smtClean="0"/>
              <a:t>UP-FRONTS COST</a:t>
            </a:r>
          </a:p>
          <a:p>
            <a:pPr>
              <a:buClr>
                <a:schemeClr val="dk2"/>
              </a:buClr>
              <a:buSzPts val="1100"/>
              <a:buFont typeface="Wingdings" pitchFamily="2" charset="2"/>
              <a:buChar char="q"/>
            </a:pPr>
            <a:r>
              <a:rPr lang="en-US" dirty="0" smtClean="0"/>
              <a:t> </a:t>
            </a:r>
            <a:r>
              <a:rPr lang="en-US" sz="2000" dirty="0" smtClean="0"/>
              <a:t>Up-front costs are associated with the initial investments that organizations need to make in order to fund the IT resources they intend to use. This includes both the costs associated with obtaining the IT resources, as well as expenses required to deploy and administer them.</a:t>
            </a:r>
          </a:p>
          <a:p>
            <a:pPr lvl="0">
              <a:buClr>
                <a:schemeClr val="dk2"/>
              </a:buClr>
              <a:buSzPts val="1100"/>
            </a:pPr>
            <a:endParaRPr lang="en-US" sz="2000" dirty="0" smtClean="0"/>
          </a:p>
          <a:p>
            <a:pPr lvl="0">
              <a:buClr>
                <a:schemeClr val="dk2"/>
              </a:buClr>
              <a:buSzPts val="1100"/>
              <a:buFont typeface="Wingdings" pitchFamily="2" charset="2"/>
              <a:buChar char="q"/>
            </a:pPr>
            <a:r>
              <a:rPr lang="en-US" sz="2000" dirty="0" smtClean="0"/>
              <a:t> Up-front costs for the purchase and deployment of on-premise IT resources tend to be high. Examples of up-front costs</a:t>
            </a:r>
          </a:p>
          <a:p>
            <a:pPr lvl="0">
              <a:buClr>
                <a:schemeClr val="dk2"/>
              </a:buClr>
              <a:buSzPts val="1100"/>
            </a:pPr>
            <a:r>
              <a:rPr lang="en-US" sz="2000" dirty="0" smtClean="0"/>
              <a:t>for on-premise environments can include hardware, software, and the labor required for deployment.</a:t>
            </a:r>
          </a:p>
          <a:p>
            <a:pPr lvl="0">
              <a:buClr>
                <a:schemeClr val="dk2"/>
              </a:buClr>
              <a:buSzPts val="1100"/>
            </a:pPr>
            <a:endParaRPr lang="en-US" sz="2000" dirty="0" smtClean="0"/>
          </a:p>
          <a:p>
            <a:pPr lvl="0">
              <a:buClr>
                <a:schemeClr val="dk2"/>
              </a:buClr>
              <a:buSzPts val="1100"/>
              <a:buFont typeface="Wingdings" pitchFamily="2" charset="2"/>
              <a:buChar char="q"/>
            </a:pPr>
            <a:r>
              <a:rPr lang="en-US" sz="2000" dirty="0" smtClean="0"/>
              <a:t>  Up-front costs for the leasing of cloud-based IT resources tend to be low. Examples of up-front costs for cloud-based</a:t>
            </a:r>
          </a:p>
          <a:p>
            <a:pPr lvl="0">
              <a:buClr>
                <a:schemeClr val="dk2"/>
              </a:buClr>
              <a:buSzPts val="1100"/>
            </a:pPr>
            <a:r>
              <a:rPr lang="en-US" sz="2000" dirty="0" smtClean="0"/>
              <a:t>environments can include the labor costs required to assess and set up a cloud environment.</a:t>
            </a:r>
          </a:p>
          <a:p>
            <a:pPr>
              <a:buClr>
                <a:schemeClr val="dk2"/>
              </a:buClr>
              <a:buSzPts val="1100"/>
              <a:buFont typeface="Wingdings" pitchFamily="2" charset="2"/>
              <a:buChar char="q"/>
            </a:pPr>
            <a:endParaRPr lang="en-US" sz="2000" dirty="0" smtClean="0"/>
          </a:p>
          <a:p>
            <a:pPr lvl="0">
              <a:buClr>
                <a:schemeClr val="dk2"/>
              </a:buClr>
              <a:buSzPts val="1100"/>
            </a:pPr>
            <a:endParaRPr lang="en-US" dirty="0" smtClean="0"/>
          </a:p>
          <a:p>
            <a:pPr marL="1371600" lvl="1" indent="-336550">
              <a:buSzPts val="1700"/>
            </a:pPr>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965</Words>
  <Application>Microsoft Office PowerPoint</Application>
  <PresentationFormat>On-screen Show (4:3)</PresentationFormat>
  <Paragraphs>77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UNIT--IV</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UNIT--IV</dc:title>
  <dc:creator>NATHAN UCHOI</dc:creator>
  <cp:lastModifiedBy>NATHAN UCHOI</cp:lastModifiedBy>
  <cp:revision>28</cp:revision>
  <dcterms:created xsi:type="dcterms:W3CDTF">2023-03-06T05:48:06Z</dcterms:created>
  <dcterms:modified xsi:type="dcterms:W3CDTF">2023-03-24T15:09:58Z</dcterms:modified>
</cp:coreProperties>
</file>