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8" r:id="rId9"/>
    <p:sldId id="270" r:id="rId10"/>
    <p:sldId id="271" r:id="rId11"/>
    <p:sldId id="272" r:id="rId12"/>
    <p:sldId id="269" r:id="rId13"/>
    <p:sldId id="262" r:id="rId14"/>
    <p:sldId id="263" r:id="rId15"/>
    <p:sldId id="264" r:id="rId16"/>
    <p:sldId id="265" r:id="rId17"/>
    <p:sldId id="266"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6A09-F845-4BD5-897F-E2F16C0D1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93ED9E-7D2F-4E48-87EE-A489D6C29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309005-9F02-40AE-AD66-8196040125E0}"/>
              </a:ext>
            </a:extLst>
          </p:cNvPr>
          <p:cNvSpPr>
            <a:spLocks noGrp="1"/>
          </p:cNvSpPr>
          <p:nvPr>
            <p:ph type="dt" sz="half" idx="10"/>
          </p:nvPr>
        </p:nvSpPr>
        <p:spPr/>
        <p:txBody>
          <a:bodyPr/>
          <a:lstStyle/>
          <a:p>
            <a:fld id="{BD3765E2-8E95-4C4C-810A-9F2D59EBCCAD}" type="datetimeFigureOut">
              <a:rPr lang="en-US" smtClean="0"/>
              <a:t>8/16/2023</a:t>
            </a:fld>
            <a:endParaRPr lang="en-US"/>
          </a:p>
        </p:txBody>
      </p:sp>
      <p:sp>
        <p:nvSpPr>
          <p:cNvPr id="5" name="Footer Placeholder 4">
            <a:extLst>
              <a:ext uri="{FF2B5EF4-FFF2-40B4-BE49-F238E27FC236}">
                <a16:creationId xmlns:a16="http://schemas.microsoft.com/office/drawing/2014/main" id="{12C59253-4736-405D-BEA9-C5C44CC1B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964E7-1F27-4099-8E19-B63057CCA915}"/>
              </a:ext>
            </a:extLst>
          </p:cNvPr>
          <p:cNvSpPr>
            <a:spLocks noGrp="1"/>
          </p:cNvSpPr>
          <p:nvPr>
            <p:ph type="sldNum" sz="quarter" idx="12"/>
          </p:nvPr>
        </p:nvSpPr>
        <p:spPr/>
        <p:txBody>
          <a:bodyPr/>
          <a:lstStyle/>
          <a:p>
            <a:fld id="{56B805BD-6A51-44E4-A502-7BA4D3CF5341}" type="slidenum">
              <a:rPr lang="en-US" smtClean="0"/>
              <a:t>‹#›</a:t>
            </a:fld>
            <a:endParaRPr lang="en-US"/>
          </a:p>
        </p:txBody>
      </p:sp>
    </p:spTree>
    <p:extLst>
      <p:ext uri="{BB962C8B-B14F-4D97-AF65-F5344CB8AC3E}">
        <p14:creationId xmlns:p14="http://schemas.microsoft.com/office/powerpoint/2010/main" val="150081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D6BC-B125-47C6-BED1-76DE4B57A2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4A281C-2697-4D04-8B64-5CCEE6147B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6104E-3C38-431E-93F2-D6EAAC9F71F8}"/>
              </a:ext>
            </a:extLst>
          </p:cNvPr>
          <p:cNvSpPr>
            <a:spLocks noGrp="1"/>
          </p:cNvSpPr>
          <p:nvPr>
            <p:ph type="dt" sz="half" idx="10"/>
          </p:nvPr>
        </p:nvSpPr>
        <p:spPr/>
        <p:txBody>
          <a:bodyPr/>
          <a:lstStyle/>
          <a:p>
            <a:fld id="{BD3765E2-8E95-4C4C-810A-9F2D59EBCCAD}" type="datetimeFigureOut">
              <a:rPr lang="en-US" smtClean="0"/>
              <a:t>8/16/2023</a:t>
            </a:fld>
            <a:endParaRPr lang="en-US"/>
          </a:p>
        </p:txBody>
      </p:sp>
      <p:sp>
        <p:nvSpPr>
          <p:cNvPr id="5" name="Footer Placeholder 4">
            <a:extLst>
              <a:ext uri="{FF2B5EF4-FFF2-40B4-BE49-F238E27FC236}">
                <a16:creationId xmlns:a16="http://schemas.microsoft.com/office/drawing/2014/main" id="{8D18B9E5-743F-46C6-9455-49382BF67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29A01-AA6E-4693-A4C6-E12C0975534D}"/>
              </a:ext>
            </a:extLst>
          </p:cNvPr>
          <p:cNvSpPr>
            <a:spLocks noGrp="1"/>
          </p:cNvSpPr>
          <p:nvPr>
            <p:ph type="sldNum" sz="quarter" idx="12"/>
          </p:nvPr>
        </p:nvSpPr>
        <p:spPr/>
        <p:txBody>
          <a:bodyPr/>
          <a:lstStyle/>
          <a:p>
            <a:fld id="{56B805BD-6A51-44E4-A502-7BA4D3CF5341}" type="slidenum">
              <a:rPr lang="en-US" smtClean="0"/>
              <a:t>‹#›</a:t>
            </a:fld>
            <a:endParaRPr lang="en-US"/>
          </a:p>
        </p:txBody>
      </p:sp>
    </p:spTree>
    <p:extLst>
      <p:ext uri="{BB962C8B-B14F-4D97-AF65-F5344CB8AC3E}">
        <p14:creationId xmlns:p14="http://schemas.microsoft.com/office/powerpoint/2010/main" val="70837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73DEC-05B9-4695-8A5E-2CEC14C341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A8B418-D162-4DED-A378-068C17629E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E9E59-44D6-4E24-8093-6F191F306B34}"/>
              </a:ext>
            </a:extLst>
          </p:cNvPr>
          <p:cNvSpPr>
            <a:spLocks noGrp="1"/>
          </p:cNvSpPr>
          <p:nvPr>
            <p:ph type="dt" sz="half" idx="10"/>
          </p:nvPr>
        </p:nvSpPr>
        <p:spPr/>
        <p:txBody>
          <a:bodyPr/>
          <a:lstStyle/>
          <a:p>
            <a:fld id="{BD3765E2-8E95-4C4C-810A-9F2D59EBCCAD}" type="datetimeFigureOut">
              <a:rPr lang="en-US" smtClean="0"/>
              <a:t>8/16/2023</a:t>
            </a:fld>
            <a:endParaRPr lang="en-US"/>
          </a:p>
        </p:txBody>
      </p:sp>
      <p:sp>
        <p:nvSpPr>
          <p:cNvPr id="5" name="Footer Placeholder 4">
            <a:extLst>
              <a:ext uri="{FF2B5EF4-FFF2-40B4-BE49-F238E27FC236}">
                <a16:creationId xmlns:a16="http://schemas.microsoft.com/office/drawing/2014/main" id="{705A9957-D0CC-4F63-A2C5-1DE8EB776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84596-8B45-49B2-9140-542C8BAC776F}"/>
              </a:ext>
            </a:extLst>
          </p:cNvPr>
          <p:cNvSpPr>
            <a:spLocks noGrp="1"/>
          </p:cNvSpPr>
          <p:nvPr>
            <p:ph type="sldNum" sz="quarter" idx="12"/>
          </p:nvPr>
        </p:nvSpPr>
        <p:spPr/>
        <p:txBody>
          <a:bodyPr/>
          <a:lstStyle/>
          <a:p>
            <a:fld id="{56B805BD-6A51-44E4-A502-7BA4D3CF5341}" type="slidenum">
              <a:rPr lang="en-US" smtClean="0"/>
              <a:t>‹#›</a:t>
            </a:fld>
            <a:endParaRPr lang="en-US"/>
          </a:p>
        </p:txBody>
      </p:sp>
    </p:spTree>
    <p:extLst>
      <p:ext uri="{BB962C8B-B14F-4D97-AF65-F5344CB8AC3E}">
        <p14:creationId xmlns:p14="http://schemas.microsoft.com/office/powerpoint/2010/main" val="423553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9FE3-1B2B-4EEC-8379-DD9031E6D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6D7E0-5CF2-40C4-A5ED-70CC28A581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1212C-ACDD-4E72-9E97-2488FFA57B72}"/>
              </a:ext>
            </a:extLst>
          </p:cNvPr>
          <p:cNvSpPr>
            <a:spLocks noGrp="1"/>
          </p:cNvSpPr>
          <p:nvPr>
            <p:ph type="dt" sz="half" idx="10"/>
          </p:nvPr>
        </p:nvSpPr>
        <p:spPr/>
        <p:txBody>
          <a:bodyPr/>
          <a:lstStyle/>
          <a:p>
            <a:fld id="{BD3765E2-8E95-4C4C-810A-9F2D59EBCCAD}" type="datetimeFigureOut">
              <a:rPr lang="en-US" smtClean="0"/>
              <a:t>8/16/2023</a:t>
            </a:fld>
            <a:endParaRPr lang="en-US"/>
          </a:p>
        </p:txBody>
      </p:sp>
      <p:sp>
        <p:nvSpPr>
          <p:cNvPr id="5" name="Footer Placeholder 4">
            <a:extLst>
              <a:ext uri="{FF2B5EF4-FFF2-40B4-BE49-F238E27FC236}">
                <a16:creationId xmlns:a16="http://schemas.microsoft.com/office/drawing/2014/main" id="{0874D2E5-7465-411D-9680-00A4BD3D2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CBACC-0A6C-4B39-956F-016A5A77AF4F}"/>
              </a:ext>
            </a:extLst>
          </p:cNvPr>
          <p:cNvSpPr>
            <a:spLocks noGrp="1"/>
          </p:cNvSpPr>
          <p:nvPr>
            <p:ph type="sldNum" sz="quarter" idx="12"/>
          </p:nvPr>
        </p:nvSpPr>
        <p:spPr/>
        <p:txBody>
          <a:bodyPr/>
          <a:lstStyle/>
          <a:p>
            <a:fld id="{56B805BD-6A51-44E4-A502-7BA4D3CF5341}" type="slidenum">
              <a:rPr lang="en-US" smtClean="0"/>
              <a:t>‹#›</a:t>
            </a:fld>
            <a:endParaRPr lang="en-US"/>
          </a:p>
        </p:txBody>
      </p:sp>
    </p:spTree>
    <p:extLst>
      <p:ext uri="{BB962C8B-B14F-4D97-AF65-F5344CB8AC3E}">
        <p14:creationId xmlns:p14="http://schemas.microsoft.com/office/powerpoint/2010/main" val="346875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CE40-A4D2-418E-84D1-327D5578C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325046-18B7-4D1A-8B3F-2C6430803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60272B-7A46-4CC3-BBD3-0A5E1E4AAD01}"/>
              </a:ext>
            </a:extLst>
          </p:cNvPr>
          <p:cNvSpPr>
            <a:spLocks noGrp="1"/>
          </p:cNvSpPr>
          <p:nvPr>
            <p:ph type="dt" sz="half" idx="10"/>
          </p:nvPr>
        </p:nvSpPr>
        <p:spPr/>
        <p:txBody>
          <a:bodyPr/>
          <a:lstStyle/>
          <a:p>
            <a:fld id="{BD3765E2-8E95-4C4C-810A-9F2D59EBCCAD}" type="datetimeFigureOut">
              <a:rPr lang="en-US" smtClean="0"/>
              <a:t>8/16/2023</a:t>
            </a:fld>
            <a:endParaRPr lang="en-US"/>
          </a:p>
        </p:txBody>
      </p:sp>
      <p:sp>
        <p:nvSpPr>
          <p:cNvPr id="5" name="Footer Placeholder 4">
            <a:extLst>
              <a:ext uri="{FF2B5EF4-FFF2-40B4-BE49-F238E27FC236}">
                <a16:creationId xmlns:a16="http://schemas.microsoft.com/office/drawing/2014/main" id="{B87EAEE7-5467-4135-BA52-E6D0E4FC4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1C9D-C766-45F8-A1A6-68760B9577A0}"/>
              </a:ext>
            </a:extLst>
          </p:cNvPr>
          <p:cNvSpPr>
            <a:spLocks noGrp="1"/>
          </p:cNvSpPr>
          <p:nvPr>
            <p:ph type="sldNum" sz="quarter" idx="12"/>
          </p:nvPr>
        </p:nvSpPr>
        <p:spPr/>
        <p:txBody>
          <a:bodyPr/>
          <a:lstStyle/>
          <a:p>
            <a:fld id="{56B805BD-6A51-44E4-A502-7BA4D3CF5341}" type="slidenum">
              <a:rPr lang="en-US" smtClean="0"/>
              <a:t>‹#›</a:t>
            </a:fld>
            <a:endParaRPr lang="en-US"/>
          </a:p>
        </p:txBody>
      </p:sp>
    </p:spTree>
    <p:extLst>
      <p:ext uri="{BB962C8B-B14F-4D97-AF65-F5344CB8AC3E}">
        <p14:creationId xmlns:p14="http://schemas.microsoft.com/office/powerpoint/2010/main" val="2979508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EE9C-7439-4FF9-A5F7-3A37AFEA30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972F72-6090-4845-977F-D6D5699810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B999E-8D16-4A45-9CF0-18B1CBFD18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1CDF11-75BC-4B64-BAB9-187D854266D7}"/>
              </a:ext>
            </a:extLst>
          </p:cNvPr>
          <p:cNvSpPr>
            <a:spLocks noGrp="1"/>
          </p:cNvSpPr>
          <p:nvPr>
            <p:ph type="dt" sz="half" idx="10"/>
          </p:nvPr>
        </p:nvSpPr>
        <p:spPr/>
        <p:txBody>
          <a:bodyPr/>
          <a:lstStyle/>
          <a:p>
            <a:fld id="{BD3765E2-8E95-4C4C-810A-9F2D59EBCCAD}" type="datetimeFigureOut">
              <a:rPr lang="en-US" smtClean="0"/>
              <a:t>8/16/2023</a:t>
            </a:fld>
            <a:endParaRPr lang="en-US"/>
          </a:p>
        </p:txBody>
      </p:sp>
      <p:sp>
        <p:nvSpPr>
          <p:cNvPr id="6" name="Footer Placeholder 5">
            <a:extLst>
              <a:ext uri="{FF2B5EF4-FFF2-40B4-BE49-F238E27FC236}">
                <a16:creationId xmlns:a16="http://schemas.microsoft.com/office/drawing/2014/main" id="{D432F32E-D30A-44BC-BC01-568E7F2BE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DFF5B-925B-4FAE-917D-3FC55777C4A2}"/>
              </a:ext>
            </a:extLst>
          </p:cNvPr>
          <p:cNvSpPr>
            <a:spLocks noGrp="1"/>
          </p:cNvSpPr>
          <p:nvPr>
            <p:ph type="sldNum" sz="quarter" idx="12"/>
          </p:nvPr>
        </p:nvSpPr>
        <p:spPr/>
        <p:txBody>
          <a:bodyPr/>
          <a:lstStyle/>
          <a:p>
            <a:fld id="{56B805BD-6A51-44E4-A502-7BA4D3CF5341}" type="slidenum">
              <a:rPr lang="en-US" smtClean="0"/>
              <a:t>‹#›</a:t>
            </a:fld>
            <a:endParaRPr lang="en-US"/>
          </a:p>
        </p:txBody>
      </p:sp>
    </p:spTree>
    <p:extLst>
      <p:ext uri="{BB962C8B-B14F-4D97-AF65-F5344CB8AC3E}">
        <p14:creationId xmlns:p14="http://schemas.microsoft.com/office/powerpoint/2010/main" val="1118881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F3BB-6A22-4CF8-A618-1BBB3EA9C9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BF14FC-3ADA-4C10-B0CB-70E826E1B3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4A6978-A85C-40D1-BB8A-806686D8A8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D67C8-AC14-4924-9FB2-BD5209557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C37087-3EF5-47E5-B601-28D749F284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4EDA23-A41A-4AAF-AB65-59274718C1F4}"/>
              </a:ext>
            </a:extLst>
          </p:cNvPr>
          <p:cNvSpPr>
            <a:spLocks noGrp="1"/>
          </p:cNvSpPr>
          <p:nvPr>
            <p:ph type="dt" sz="half" idx="10"/>
          </p:nvPr>
        </p:nvSpPr>
        <p:spPr/>
        <p:txBody>
          <a:bodyPr/>
          <a:lstStyle/>
          <a:p>
            <a:fld id="{BD3765E2-8E95-4C4C-810A-9F2D59EBCCAD}" type="datetimeFigureOut">
              <a:rPr lang="en-US" smtClean="0"/>
              <a:t>8/16/2023</a:t>
            </a:fld>
            <a:endParaRPr lang="en-US"/>
          </a:p>
        </p:txBody>
      </p:sp>
      <p:sp>
        <p:nvSpPr>
          <p:cNvPr id="8" name="Footer Placeholder 7">
            <a:extLst>
              <a:ext uri="{FF2B5EF4-FFF2-40B4-BE49-F238E27FC236}">
                <a16:creationId xmlns:a16="http://schemas.microsoft.com/office/drawing/2014/main" id="{85615F10-A871-4A88-A4C8-1723AE1996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FFFBC6-0D62-43AF-A89D-C3AEF9B35FBB}"/>
              </a:ext>
            </a:extLst>
          </p:cNvPr>
          <p:cNvSpPr>
            <a:spLocks noGrp="1"/>
          </p:cNvSpPr>
          <p:nvPr>
            <p:ph type="sldNum" sz="quarter" idx="12"/>
          </p:nvPr>
        </p:nvSpPr>
        <p:spPr/>
        <p:txBody>
          <a:bodyPr/>
          <a:lstStyle/>
          <a:p>
            <a:fld id="{56B805BD-6A51-44E4-A502-7BA4D3CF5341}" type="slidenum">
              <a:rPr lang="en-US" smtClean="0"/>
              <a:t>‹#›</a:t>
            </a:fld>
            <a:endParaRPr lang="en-US"/>
          </a:p>
        </p:txBody>
      </p:sp>
    </p:spTree>
    <p:extLst>
      <p:ext uri="{BB962C8B-B14F-4D97-AF65-F5344CB8AC3E}">
        <p14:creationId xmlns:p14="http://schemas.microsoft.com/office/powerpoint/2010/main" val="21404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FDD3-D228-4587-BAAE-C04290184C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266D0D-B569-4669-997D-00C9ABC7F5C2}"/>
              </a:ext>
            </a:extLst>
          </p:cNvPr>
          <p:cNvSpPr>
            <a:spLocks noGrp="1"/>
          </p:cNvSpPr>
          <p:nvPr>
            <p:ph type="dt" sz="half" idx="10"/>
          </p:nvPr>
        </p:nvSpPr>
        <p:spPr/>
        <p:txBody>
          <a:bodyPr/>
          <a:lstStyle/>
          <a:p>
            <a:fld id="{BD3765E2-8E95-4C4C-810A-9F2D59EBCCAD}" type="datetimeFigureOut">
              <a:rPr lang="en-US" smtClean="0"/>
              <a:t>8/16/2023</a:t>
            </a:fld>
            <a:endParaRPr lang="en-US"/>
          </a:p>
        </p:txBody>
      </p:sp>
      <p:sp>
        <p:nvSpPr>
          <p:cNvPr id="4" name="Footer Placeholder 3">
            <a:extLst>
              <a:ext uri="{FF2B5EF4-FFF2-40B4-BE49-F238E27FC236}">
                <a16:creationId xmlns:a16="http://schemas.microsoft.com/office/drawing/2014/main" id="{4FE55710-1908-41EA-B5E9-D924A6F12F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16614-10B1-4486-8E1D-05BF74D7FE9E}"/>
              </a:ext>
            </a:extLst>
          </p:cNvPr>
          <p:cNvSpPr>
            <a:spLocks noGrp="1"/>
          </p:cNvSpPr>
          <p:nvPr>
            <p:ph type="sldNum" sz="quarter" idx="12"/>
          </p:nvPr>
        </p:nvSpPr>
        <p:spPr/>
        <p:txBody>
          <a:bodyPr/>
          <a:lstStyle/>
          <a:p>
            <a:fld id="{56B805BD-6A51-44E4-A502-7BA4D3CF5341}" type="slidenum">
              <a:rPr lang="en-US" smtClean="0"/>
              <a:t>‹#›</a:t>
            </a:fld>
            <a:endParaRPr lang="en-US"/>
          </a:p>
        </p:txBody>
      </p:sp>
    </p:spTree>
    <p:extLst>
      <p:ext uri="{BB962C8B-B14F-4D97-AF65-F5344CB8AC3E}">
        <p14:creationId xmlns:p14="http://schemas.microsoft.com/office/powerpoint/2010/main" val="207949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711E50-2A63-4ED8-B329-51F4F143AA22}"/>
              </a:ext>
            </a:extLst>
          </p:cNvPr>
          <p:cNvSpPr>
            <a:spLocks noGrp="1"/>
          </p:cNvSpPr>
          <p:nvPr>
            <p:ph type="dt" sz="half" idx="10"/>
          </p:nvPr>
        </p:nvSpPr>
        <p:spPr/>
        <p:txBody>
          <a:bodyPr/>
          <a:lstStyle/>
          <a:p>
            <a:fld id="{BD3765E2-8E95-4C4C-810A-9F2D59EBCCAD}" type="datetimeFigureOut">
              <a:rPr lang="en-US" smtClean="0"/>
              <a:t>8/16/2023</a:t>
            </a:fld>
            <a:endParaRPr lang="en-US"/>
          </a:p>
        </p:txBody>
      </p:sp>
      <p:sp>
        <p:nvSpPr>
          <p:cNvPr id="3" name="Footer Placeholder 2">
            <a:extLst>
              <a:ext uri="{FF2B5EF4-FFF2-40B4-BE49-F238E27FC236}">
                <a16:creationId xmlns:a16="http://schemas.microsoft.com/office/drawing/2014/main" id="{1F264E6B-A390-4B88-A3AC-CEF501A8CD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B3D3CC-F3AB-46D8-AF8F-01545021F7ED}"/>
              </a:ext>
            </a:extLst>
          </p:cNvPr>
          <p:cNvSpPr>
            <a:spLocks noGrp="1"/>
          </p:cNvSpPr>
          <p:nvPr>
            <p:ph type="sldNum" sz="quarter" idx="12"/>
          </p:nvPr>
        </p:nvSpPr>
        <p:spPr/>
        <p:txBody>
          <a:bodyPr/>
          <a:lstStyle/>
          <a:p>
            <a:fld id="{56B805BD-6A51-44E4-A502-7BA4D3CF5341}" type="slidenum">
              <a:rPr lang="en-US" smtClean="0"/>
              <a:t>‹#›</a:t>
            </a:fld>
            <a:endParaRPr lang="en-US"/>
          </a:p>
        </p:txBody>
      </p:sp>
    </p:spTree>
    <p:extLst>
      <p:ext uri="{BB962C8B-B14F-4D97-AF65-F5344CB8AC3E}">
        <p14:creationId xmlns:p14="http://schemas.microsoft.com/office/powerpoint/2010/main" val="1239112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5C01-098E-4D94-9BF8-17F141B9A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DE720-4566-438E-B645-A67CE8BA4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41FD35-58FB-4497-B01A-891696671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C021B3-D37C-444F-AA2F-4AFBBE30048C}"/>
              </a:ext>
            </a:extLst>
          </p:cNvPr>
          <p:cNvSpPr>
            <a:spLocks noGrp="1"/>
          </p:cNvSpPr>
          <p:nvPr>
            <p:ph type="dt" sz="half" idx="10"/>
          </p:nvPr>
        </p:nvSpPr>
        <p:spPr/>
        <p:txBody>
          <a:bodyPr/>
          <a:lstStyle/>
          <a:p>
            <a:fld id="{BD3765E2-8E95-4C4C-810A-9F2D59EBCCAD}" type="datetimeFigureOut">
              <a:rPr lang="en-US" smtClean="0"/>
              <a:t>8/16/2023</a:t>
            </a:fld>
            <a:endParaRPr lang="en-US"/>
          </a:p>
        </p:txBody>
      </p:sp>
      <p:sp>
        <p:nvSpPr>
          <p:cNvPr id="6" name="Footer Placeholder 5">
            <a:extLst>
              <a:ext uri="{FF2B5EF4-FFF2-40B4-BE49-F238E27FC236}">
                <a16:creationId xmlns:a16="http://schemas.microsoft.com/office/drawing/2014/main" id="{EBB7DDDC-39F9-4014-BB3A-A4BE7892A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27FADC-7536-4B43-9FB7-E54717A3FB92}"/>
              </a:ext>
            </a:extLst>
          </p:cNvPr>
          <p:cNvSpPr>
            <a:spLocks noGrp="1"/>
          </p:cNvSpPr>
          <p:nvPr>
            <p:ph type="sldNum" sz="quarter" idx="12"/>
          </p:nvPr>
        </p:nvSpPr>
        <p:spPr/>
        <p:txBody>
          <a:bodyPr/>
          <a:lstStyle/>
          <a:p>
            <a:fld id="{56B805BD-6A51-44E4-A502-7BA4D3CF5341}" type="slidenum">
              <a:rPr lang="en-US" smtClean="0"/>
              <a:t>‹#›</a:t>
            </a:fld>
            <a:endParaRPr lang="en-US"/>
          </a:p>
        </p:txBody>
      </p:sp>
    </p:spTree>
    <p:extLst>
      <p:ext uri="{BB962C8B-B14F-4D97-AF65-F5344CB8AC3E}">
        <p14:creationId xmlns:p14="http://schemas.microsoft.com/office/powerpoint/2010/main" val="49710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EFAB-2512-4A01-AADB-C3DEBB528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0C5B7-379F-41B4-A7D0-884A7A408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560E46-A8BF-42B7-AAE4-F5A29FEB6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E58367-881A-4F91-BE35-863127868104}"/>
              </a:ext>
            </a:extLst>
          </p:cNvPr>
          <p:cNvSpPr>
            <a:spLocks noGrp="1"/>
          </p:cNvSpPr>
          <p:nvPr>
            <p:ph type="dt" sz="half" idx="10"/>
          </p:nvPr>
        </p:nvSpPr>
        <p:spPr/>
        <p:txBody>
          <a:bodyPr/>
          <a:lstStyle/>
          <a:p>
            <a:fld id="{BD3765E2-8E95-4C4C-810A-9F2D59EBCCAD}" type="datetimeFigureOut">
              <a:rPr lang="en-US" smtClean="0"/>
              <a:t>8/16/2023</a:t>
            </a:fld>
            <a:endParaRPr lang="en-US"/>
          </a:p>
        </p:txBody>
      </p:sp>
      <p:sp>
        <p:nvSpPr>
          <p:cNvPr id="6" name="Footer Placeholder 5">
            <a:extLst>
              <a:ext uri="{FF2B5EF4-FFF2-40B4-BE49-F238E27FC236}">
                <a16:creationId xmlns:a16="http://schemas.microsoft.com/office/drawing/2014/main" id="{68D12B18-F4B0-441F-8B4F-9F8C9CBFE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BD55B4-F737-490F-93D6-FEB358695870}"/>
              </a:ext>
            </a:extLst>
          </p:cNvPr>
          <p:cNvSpPr>
            <a:spLocks noGrp="1"/>
          </p:cNvSpPr>
          <p:nvPr>
            <p:ph type="sldNum" sz="quarter" idx="12"/>
          </p:nvPr>
        </p:nvSpPr>
        <p:spPr/>
        <p:txBody>
          <a:bodyPr/>
          <a:lstStyle/>
          <a:p>
            <a:fld id="{56B805BD-6A51-44E4-A502-7BA4D3CF5341}" type="slidenum">
              <a:rPr lang="en-US" smtClean="0"/>
              <a:t>‹#›</a:t>
            </a:fld>
            <a:endParaRPr lang="en-US"/>
          </a:p>
        </p:txBody>
      </p:sp>
    </p:spTree>
    <p:extLst>
      <p:ext uri="{BB962C8B-B14F-4D97-AF65-F5344CB8AC3E}">
        <p14:creationId xmlns:p14="http://schemas.microsoft.com/office/powerpoint/2010/main" val="312392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622A6D-2627-4F9E-B85A-DF933B17B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6AA012-FBFC-47FA-8B11-F0F50555F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C119F-85C2-48BA-9A7B-EC1174BD51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765E2-8E95-4C4C-810A-9F2D59EBCCAD}" type="datetimeFigureOut">
              <a:rPr lang="en-US" smtClean="0"/>
              <a:t>8/16/2023</a:t>
            </a:fld>
            <a:endParaRPr lang="en-US"/>
          </a:p>
        </p:txBody>
      </p:sp>
      <p:sp>
        <p:nvSpPr>
          <p:cNvPr id="5" name="Footer Placeholder 4">
            <a:extLst>
              <a:ext uri="{FF2B5EF4-FFF2-40B4-BE49-F238E27FC236}">
                <a16:creationId xmlns:a16="http://schemas.microsoft.com/office/drawing/2014/main" id="{854676E6-FB61-4AA4-8EEA-ABF6A86F36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1CA1A7-3F57-44B3-96AB-07B8B2DDBA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805BD-6A51-44E4-A502-7BA4D3CF5341}" type="slidenum">
              <a:rPr lang="en-US" smtClean="0"/>
              <a:t>‹#›</a:t>
            </a:fld>
            <a:endParaRPr lang="en-US"/>
          </a:p>
        </p:txBody>
      </p:sp>
    </p:spTree>
    <p:extLst>
      <p:ext uri="{BB962C8B-B14F-4D97-AF65-F5344CB8AC3E}">
        <p14:creationId xmlns:p14="http://schemas.microsoft.com/office/powerpoint/2010/main" val="3789163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3507-E596-4C8B-A1EC-E9612F37B746}"/>
              </a:ext>
            </a:extLst>
          </p:cNvPr>
          <p:cNvSpPr>
            <a:spLocks noGrp="1"/>
          </p:cNvSpPr>
          <p:nvPr>
            <p:ph type="ctrTitle"/>
          </p:nvPr>
        </p:nvSpPr>
        <p:spPr/>
        <p:txBody>
          <a:bodyPr/>
          <a:lstStyle/>
          <a:p>
            <a:r>
              <a:rPr lang="en-US" dirty="0"/>
              <a:t>HADOOP ARCHITECTURE</a:t>
            </a:r>
          </a:p>
        </p:txBody>
      </p:sp>
      <p:sp>
        <p:nvSpPr>
          <p:cNvPr id="3" name="Subtitle 2">
            <a:extLst>
              <a:ext uri="{FF2B5EF4-FFF2-40B4-BE49-F238E27FC236}">
                <a16:creationId xmlns:a16="http://schemas.microsoft.com/office/drawing/2014/main" id="{59525182-AECB-44C5-9800-205C3212DAE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4788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*Blocks</a:t>
            </a:r>
            <a:endParaRPr lang="en-US" dirty="0"/>
          </a:p>
        </p:txBody>
      </p:sp>
      <p:sp>
        <p:nvSpPr>
          <p:cNvPr id="5" name="Content Placeholder 4">
            <a:extLst>
              <a:ext uri="{FF2B5EF4-FFF2-40B4-BE49-F238E27FC236}">
                <a16:creationId xmlns:a16="http://schemas.microsoft.com/office/drawing/2014/main" id="{43314D11-2138-4347-9A8F-6E0A2FCB5E46}"/>
              </a:ext>
            </a:extLst>
          </p:cNvPr>
          <p:cNvSpPr>
            <a:spLocks noGrp="1"/>
          </p:cNvSpPr>
          <p:nvPr>
            <p:ph idx="1"/>
          </p:nvPr>
        </p:nvSpPr>
        <p:spPr/>
        <p:txBody>
          <a:bodyPr>
            <a:normAutofit fontScale="92500" lnSpcReduction="10000"/>
          </a:bodyPr>
          <a:lstStyle/>
          <a:p>
            <a:r>
              <a:rPr lang="en-US" b="1" dirty="0"/>
              <a:t>Now, you must be thinking why we need to have such a huge blocks size i.e. 128 MB?</a:t>
            </a:r>
          </a:p>
          <a:p>
            <a:endParaRPr lang="en-US" b="1" dirty="0"/>
          </a:p>
          <a:p>
            <a:r>
              <a:rPr lang="en-US" dirty="0"/>
              <a:t>Well, whenever we talk about HDFS, we talk about huge data sets, i.e. Terabytes and Petabytes of data. </a:t>
            </a:r>
          </a:p>
          <a:p>
            <a:endParaRPr lang="en-US" dirty="0"/>
          </a:p>
          <a:p>
            <a:r>
              <a:rPr lang="en-US" dirty="0"/>
              <a:t>So, if we had a block size of let’s say of 4 KB, as in Linux file system, we would be having too many blocks and therefore too much of the metadata. </a:t>
            </a:r>
          </a:p>
          <a:p>
            <a:endParaRPr lang="en-US" dirty="0"/>
          </a:p>
          <a:p>
            <a:r>
              <a:rPr lang="en-US" dirty="0"/>
              <a:t>So, managing these no. of blocks and metadata will create huge overhead, which is something, we don’t want.</a:t>
            </a:r>
          </a:p>
        </p:txBody>
      </p:sp>
    </p:spTree>
    <p:extLst>
      <p:ext uri="{BB962C8B-B14F-4D97-AF65-F5344CB8AC3E}">
        <p14:creationId xmlns:p14="http://schemas.microsoft.com/office/powerpoint/2010/main" val="1896666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*Blocks</a:t>
            </a:r>
            <a:endParaRPr lang="en-US" dirty="0"/>
          </a:p>
        </p:txBody>
      </p:sp>
      <p:sp>
        <p:nvSpPr>
          <p:cNvPr id="5" name="Content Placeholder 4">
            <a:extLst>
              <a:ext uri="{FF2B5EF4-FFF2-40B4-BE49-F238E27FC236}">
                <a16:creationId xmlns:a16="http://schemas.microsoft.com/office/drawing/2014/main" id="{43314D11-2138-4347-9A8F-6E0A2FCB5E46}"/>
              </a:ext>
            </a:extLst>
          </p:cNvPr>
          <p:cNvSpPr>
            <a:spLocks noGrp="1"/>
          </p:cNvSpPr>
          <p:nvPr>
            <p:ph idx="1"/>
          </p:nvPr>
        </p:nvSpPr>
        <p:spPr/>
        <p:txBody>
          <a:bodyPr>
            <a:normAutofit fontScale="92500" lnSpcReduction="10000"/>
          </a:bodyPr>
          <a:lstStyle/>
          <a:p>
            <a:r>
              <a:rPr lang="en-US" b="1" dirty="0"/>
              <a:t>Now, you must be thinking why we need to have such a huge blocks size i.e. 128 MB?</a:t>
            </a:r>
          </a:p>
          <a:p>
            <a:endParaRPr lang="en-US" b="1" dirty="0"/>
          </a:p>
          <a:p>
            <a:r>
              <a:rPr lang="en-US" dirty="0"/>
              <a:t>Well, whenever we talk about HDFS, we talk about huge data sets, i.e. Terabytes and Petabytes of data. </a:t>
            </a:r>
          </a:p>
          <a:p>
            <a:endParaRPr lang="en-US" dirty="0"/>
          </a:p>
          <a:p>
            <a:r>
              <a:rPr lang="en-US" dirty="0"/>
              <a:t>So, if we had a block size of let’s say of 4 KB, as in Linux file system, we would be having too many blocks and therefore too much of the metadata. </a:t>
            </a:r>
          </a:p>
          <a:p>
            <a:endParaRPr lang="en-US" dirty="0"/>
          </a:p>
          <a:p>
            <a:r>
              <a:rPr lang="en-US" dirty="0"/>
              <a:t>So, managing these no. of blocks and metadata will create huge overhead, which is something, we don’t want.</a:t>
            </a:r>
          </a:p>
        </p:txBody>
      </p:sp>
    </p:spTree>
    <p:extLst>
      <p:ext uri="{BB962C8B-B14F-4D97-AF65-F5344CB8AC3E}">
        <p14:creationId xmlns:p14="http://schemas.microsoft.com/office/powerpoint/2010/main" val="60649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*Blocks</a:t>
            </a:r>
            <a:endParaRPr lang="en-US" dirty="0"/>
          </a:p>
        </p:txBody>
      </p:sp>
      <p:pic>
        <p:nvPicPr>
          <p:cNvPr id="3" name="Content Placeholder 2">
            <a:extLst>
              <a:ext uri="{FF2B5EF4-FFF2-40B4-BE49-F238E27FC236}">
                <a16:creationId xmlns:a16="http://schemas.microsoft.com/office/drawing/2014/main" id="{64E201B6-77FC-43D9-86D0-5CAB09C6BE93}"/>
              </a:ext>
            </a:extLst>
          </p:cNvPr>
          <p:cNvPicPr>
            <a:picLocks noGrp="1" noChangeAspect="1"/>
          </p:cNvPicPr>
          <p:nvPr>
            <p:ph idx="1"/>
          </p:nvPr>
        </p:nvPicPr>
        <p:blipFill>
          <a:blip r:embed="rId2"/>
          <a:stretch>
            <a:fillRect/>
          </a:stretch>
        </p:blipFill>
        <p:spPr>
          <a:xfrm>
            <a:off x="3429000" y="2014330"/>
            <a:ext cx="5334000" cy="2553701"/>
          </a:xfrm>
          <a:prstGeom prst="rect">
            <a:avLst/>
          </a:prstGeom>
        </p:spPr>
      </p:pic>
    </p:spTree>
    <p:extLst>
      <p:ext uri="{BB962C8B-B14F-4D97-AF65-F5344CB8AC3E}">
        <p14:creationId xmlns:p14="http://schemas.microsoft.com/office/powerpoint/2010/main" val="264164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pic>
        <p:nvPicPr>
          <p:cNvPr id="4" name="Content Placeholder 3">
            <a:extLst>
              <a:ext uri="{FF2B5EF4-FFF2-40B4-BE49-F238E27FC236}">
                <a16:creationId xmlns:a16="http://schemas.microsoft.com/office/drawing/2014/main" id="{A303B734-1149-4C81-A8F7-7C90AA515F69}"/>
              </a:ext>
            </a:extLst>
          </p:cNvPr>
          <p:cNvPicPr>
            <a:picLocks noGrp="1" noChangeAspect="1"/>
          </p:cNvPicPr>
          <p:nvPr>
            <p:ph idx="1"/>
          </p:nvPr>
        </p:nvPicPr>
        <p:blipFill>
          <a:blip r:embed="rId2"/>
          <a:stretch>
            <a:fillRect/>
          </a:stretch>
        </p:blipFill>
        <p:spPr>
          <a:xfrm>
            <a:off x="3024187" y="2134394"/>
            <a:ext cx="6143625" cy="3733800"/>
          </a:xfrm>
          <a:prstGeom prst="rect">
            <a:avLst/>
          </a:prstGeom>
        </p:spPr>
      </p:pic>
    </p:spTree>
    <p:extLst>
      <p:ext uri="{BB962C8B-B14F-4D97-AF65-F5344CB8AC3E}">
        <p14:creationId xmlns:p14="http://schemas.microsoft.com/office/powerpoint/2010/main" val="279054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sp>
        <p:nvSpPr>
          <p:cNvPr id="5" name="Content Placeholder 4">
            <a:extLst>
              <a:ext uri="{FF2B5EF4-FFF2-40B4-BE49-F238E27FC236}">
                <a16:creationId xmlns:a16="http://schemas.microsoft.com/office/drawing/2014/main" id="{D2AEFFB4-DDD0-410C-8C8B-9760DF83E68D}"/>
              </a:ext>
            </a:extLst>
          </p:cNvPr>
          <p:cNvSpPr>
            <a:spLocks noGrp="1"/>
          </p:cNvSpPr>
          <p:nvPr>
            <p:ph idx="1"/>
          </p:nvPr>
        </p:nvSpPr>
        <p:spPr/>
        <p:txBody>
          <a:bodyPr/>
          <a:lstStyle/>
          <a:p>
            <a:r>
              <a:rPr lang="en-US" dirty="0"/>
              <a:t>Hadoop Distributed File System (HDFS) stores the application data and file system metadata separately on dedicated servers. </a:t>
            </a:r>
          </a:p>
          <a:p>
            <a:endParaRPr lang="en-US" dirty="0"/>
          </a:p>
          <a:p>
            <a:r>
              <a:rPr lang="en-US" dirty="0" err="1"/>
              <a:t>NameNode</a:t>
            </a:r>
            <a:r>
              <a:rPr lang="en-US" dirty="0"/>
              <a:t> and </a:t>
            </a:r>
            <a:r>
              <a:rPr lang="en-US" dirty="0" err="1"/>
              <a:t>DataNode</a:t>
            </a:r>
            <a:r>
              <a:rPr lang="en-US" dirty="0"/>
              <a:t> are the two critical components of the Hadoop HDFS architecture.</a:t>
            </a:r>
          </a:p>
          <a:p>
            <a:endParaRPr lang="en-US" dirty="0"/>
          </a:p>
          <a:p>
            <a:endParaRPr lang="en-US" dirty="0"/>
          </a:p>
        </p:txBody>
      </p:sp>
    </p:spTree>
    <p:extLst>
      <p:ext uri="{BB962C8B-B14F-4D97-AF65-F5344CB8AC3E}">
        <p14:creationId xmlns:p14="http://schemas.microsoft.com/office/powerpoint/2010/main" val="87309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sp>
        <p:nvSpPr>
          <p:cNvPr id="5" name="Content Placeholder 4">
            <a:extLst>
              <a:ext uri="{FF2B5EF4-FFF2-40B4-BE49-F238E27FC236}">
                <a16:creationId xmlns:a16="http://schemas.microsoft.com/office/drawing/2014/main" id="{D2AEFFB4-DDD0-410C-8C8B-9760DF83E68D}"/>
              </a:ext>
            </a:extLst>
          </p:cNvPr>
          <p:cNvSpPr>
            <a:spLocks noGrp="1"/>
          </p:cNvSpPr>
          <p:nvPr>
            <p:ph idx="1"/>
          </p:nvPr>
        </p:nvSpPr>
        <p:spPr/>
        <p:txBody>
          <a:bodyPr/>
          <a:lstStyle/>
          <a:p>
            <a:r>
              <a:rPr lang="en-US" dirty="0"/>
              <a:t>Application data is stored on servers referred to as </a:t>
            </a:r>
            <a:r>
              <a:rPr lang="en-US" dirty="0" err="1"/>
              <a:t>DataNodes</a:t>
            </a:r>
            <a:r>
              <a:rPr lang="en-US" dirty="0"/>
              <a:t> and file system metadata is stored on servers referred to as </a:t>
            </a:r>
            <a:r>
              <a:rPr lang="en-US" dirty="0" err="1"/>
              <a:t>NameNode</a:t>
            </a:r>
            <a:r>
              <a:rPr lang="en-US" dirty="0"/>
              <a:t>. </a:t>
            </a:r>
          </a:p>
          <a:p>
            <a:endParaRPr lang="en-US" dirty="0"/>
          </a:p>
          <a:p>
            <a:r>
              <a:rPr lang="en-US" dirty="0"/>
              <a:t>HDFS replicates the file content on multiple </a:t>
            </a:r>
            <a:r>
              <a:rPr lang="en-US" dirty="0" err="1"/>
              <a:t>DataNodes</a:t>
            </a:r>
            <a:r>
              <a:rPr lang="en-US" dirty="0"/>
              <a:t> based on the replication factor to ensure reliability of data</a:t>
            </a:r>
            <a:br>
              <a:rPr lang="en-US" dirty="0"/>
            </a:br>
            <a:endParaRPr lang="en-US" dirty="0"/>
          </a:p>
          <a:p>
            <a:r>
              <a:rPr lang="en-US" dirty="0"/>
              <a:t>The </a:t>
            </a:r>
            <a:r>
              <a:rPr lang="en-US" dirty="0" err="1"/>
              <a:t>NameNode</a:t>
            </a:r>
            <a:r>
              <a:rPr lang="en-US" dirty="0"/>
              <a:t> and </a:t>
            </a:r>
            <a:r>
              <a:rPr lang="en-US" dirty="0" err="1"/>
              <a:t>DataNode</a:t>
            </a:r>
            <a:r>
              <a:rPr lang="en-US" dirty="0"/>
              <a:t> communicate with each other using TCP based protocols.</a:t>
            </a:r>
          </a:p>
        </p:txBody>
      </p:sp>
    </p:spTree>
    <p:extLst>
      <p:ext uri="{BB962C8B-B14F-4D97-AF65-F5344CB8AC3E}">
        <p14:creationId xmlns:p14="http://schemas.microsoft.com/office/powerpoint/2010/main" val="30391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sp>
        <p:nvSpPr>
          <p:cNvPr id="5" name="Content Placeholder 4">
            <a:extLst>
              <a:ext uri="{FF2B5EF4-FFF2-40B4-BE49-F238E27FC236}">
                <a16:creationId xmlns:a16="http://schemas.microsoft.com/office/drawing/2014/main" id="{D2AEFFB4-DDD0-410C-8C8B-9760DF83E68D}"/>
              </a:ext>
            </a:extLst>
          </p:cNvPr>
          <p:cNvSpPr>
            <a:spLocks noGrp="1"/>
          </p:cNvSpPr>
          <p:nvPr>
            <p:ph idx="1"/>
          </p:nvPr>
        </p:nvSpPr>
        <p:spPr/>
        <p:txBody>
          <a:bodyPr/>
          <a:lstStyle/>
          <a:p>
            <a:pPr fontAlgn="base"/>
            <a:r>
              <a:rPr lang="en-US" dirty="0"/>
              <a:t>For the Hadoop architecture to be performance efficient, HDFS must satisfy certain pre-requisites –</a:t>
            </a:r>
          </a:p>
          <a:p>
            <a:pPr fontAlgn="base"/>
            <a:endParaRPr lang="en-US" dirty="0"/>
          </a:p>
          <a:p>
            <a:pPr fontAlgn="base"/>
            <a:r>
              <a:rPr lang="en-US" dirty="0"/>
              <a:t>All the hard drives should have a high throughput.</a:t>
            </a:r>
          </a:p>
          <a:p>
            <a:pPr fontAlgn="base"/>
            <a:r>
              <a:rPr lang="en-US" dirty="0"/>
              <a:t>Good network speed to manage intermediate data transfer and block replications.</a:t>
            </a:r>
          </a:p>
          <a:p>
            <a:endParaRPr lang="en-US" dirty="0"/>
          </a:p>
        </p:txBody>
      </p:sp>
    </p:spTree>
    <p:extLst>
      <p:ext uri="{BB962C8B-B14F-4D97-AF65-F5344CB8AC3E}">
        <p14:creationId xmlns:p14="http://schemas.microsoft.com/office/powerpoint/2010/main" val="1345827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sp>
        <p:nvSpPr>
          <p:cNvPr id="5" name="Content Placeholder 4">
            <a:extLst>
              <a:ext uri="{FF2B5EF4-FFF2-40B4-BE49-F238E27FC236}">
                <a16:creationId xmlns:a16="http://schemas.microsoft.com/office/drawing/2014/main" id="{D2AEFFB4-DDD0-410C-8C8B-9760DF83E68D}"/>
              </a:ext>
            </a:extLst>
          </p:cNvPr>
          <p:cNvSpPr>
            <a:spLocks noGrp="1"/>
          </p:cNvSpPr>
          <p:nvPr>
            <p:ph idx="1"/>
          </p:nvPr>
        </p:nvSpPr>
        <p:spPr/>
        <p:txBody>
          <a:bodyPr/>
          <a:lstStyle/>
          <a:p>
            <a:r>
              <a:rPr lang="en-US" b="1" i="1" dirty="0" err="1"/>
              <a:t>NameNode</a:t>
            </a:r>
            <a:r>
              <a:rPr lang="en-US" b="1" i="1" dirty="0"/>
              <a:t>:</a:t>
            </a:r>
            <a:endParaRPr lang="en-US" b="1" dirty="0"/>
          </a:p>
          <a:p>
            <a:r>
              <a:rPr lang="en-US" dirty="0"/>
              <a:t>It is the master daemon that maintains and manages the </a:t>
            </a:r>
            <a:r>
              <a:rPr lang="en-US" dirty="0" err="1"/>
              <a:t>DataNodes</a:t>
            </a:r>
            <a:r>
              <a:rPr lang="en-US" dirty="0"/>
              <a:t> (slave nodes)</a:t>
            </a:r>
          </a:p>
          <a:p>
            <a:r>
              <a:rPr lang="en-US" dirty="0"/>
              <a:t>It records the metadata of all the files stored in the cluster, e.g. The location of blocks stored, the size of the files, permissions, hierarchy, etc. There are two files associated with the metadata:</a:t>
            </a:r>
          </a:p>
          <a:p>
            <a:pPr lvl="1"/>
            <a:r>
              <a:rPr lang="en-US" b="1" dirty="0" err="1"/>
              <a:t>FsImage</a:t>
            </a:r>
            <a:r>
              <a:rPr lang="en-US" b="1" dirty="0"/>
              <a:t>:</a:t>
            </a:r>
            <a:r>
              <a:rPr lang="en-US" dirty="0"/>
              <a:t> It contains the complete state of the file system namespace since the start of the </a:t>
            </a:r>
            <a:r>
              <a:rPr lang="en-US" dirty="0" err="1"/>
              <a:t>NameNode</a:t>
            </a:r>
            <a:r>
              <a:rPr lang="en-US" dirty="0"/>
              <a:t>.</a:t>
            </a:r>
          </a:p>
          <a:p>
            <a:pPr lvl="1"/>
            <a:r>
              <a:rPr lang="en-US" b="1" dirty="0" err="1"/>
              <a:t>EditLogs</a:t>
            </a:r>
            <a:r>
              <a:rPr lang="en-US" b="1" dirty="0"/>
              <a:t>:</a:t>
            </a:r>
            <a:r>
              <a:rPr lang="en-US" dirty="0"/>
              <a:t> It contains all the recent modifications made to the file system with respect to the most recent </a:t>
            </a:r>
            <a:r>
              <a:rPr lang="en-US" dirty="0" err="1"/>
              <a:t>FsImage</a:t>
            </a:r>
            <a:r>
              <a:rPr lang="en-US" dirty="0"/>
              <a:t>.</a:t>
            </a:r>
          </a:p>
          <a:p>
            <a:endParaRPr lang="en-US" dirty="0"/>
          </a:p>
        </p:txBody>
      </p:sp>
    </p:spTree>
    <p:extLst>
      <p:ext uri="{BB962C8B-B14F-4D97-AF65-F5344CB8AC3E}">
        <p14:creationId xmlns:p14="http://schemas.microsoft.com/office/powerpoint/2010/main" val="1258537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sp>
        <p:nvSpPr>
          <p:cNvPr id="5" name="Content Placeholder 4">
            <a:extLst>
              <a:ext uri="{FF2B5EF4-FFF2-40B4-BE49-F238E27FC236}">
                <a16:creationId xmlns:a16="http://schemas.microsoft.com/office/drawing/2014/main" id="{D2AEFFB4-DDD0-410C-8C8B-9760DF83E68D}"/>
              </a:ext>
            </a:extLst>
          </p:cNvPr>
          <p:cNvSpPr>
            <a:spLocks noGrp="1"/>
          </p:cNvSpPr>
          <p:nvPr>
            <p:ph idx="1"/>
          </p:nvPr>
        </p:nvSpPr>
        <p:spPr/>
        <p:txBody>
          <a:bodyPr/>
          <a:lstStyle/>
          <a:p>
            <a:r>
              <a:rPr lang="en-US" dirty="0"/>
              <a:t>It records each change that takes place to the file system metadata. For example, if a file is deleted in HDFS, the </a:t>
            </a:r>
            <a:r>
              <a:rPr lang="en-US" dirty="0" err="1"/>
              <a:t>NameNode</a:t>
            </a:r>
            <a:r>
              <a:rPr lang="en-US" dirty="0"/>
              <a:t> will immediately record this in the </a:t>
            </a:r>
            <a:r>
              <a:rPr lang="en-US" dirty="0" err="1"/>
              <a:t>EditLog</a:t>
            </a:r>
            <a:r>
              <a:rPr lang="en-US" dirty="0"/>
              <a:t>.</a:t>
            </a:r>
          </a:p>
          <a:p>
            <a:r>
              <a:rPr lang="en-US" dirty="0"/>
              <a:t>It regularly receives a Heartbeat and a block report from all the </a:t>
            </a:r>
            <a:r>
              <a:rPr lang="en-US" dirty="0" err="1"/>
              <a:t>DataNodes</a:t>
            </a:r>
            <a:r>
              <a:rPr lang="en-US" dirty="0"/>
              <a:t> in the cluster to ensure that the </a:t>
            </a:r>
            <a:r>
              <a:rPr lang="en-US" dirty="0" err="1"/>
              <a:t>DataNodes</a:t>
            </a:r>
            <a:r>
              <a:rPr lang="en-US" dirty="0"/>
              <a:t> are live.</a:t>
            </a:r>
          </a:p>
          <a:p>
            <a:r>
              <a:rPr lang="en-US" dirty="0"/>
              <a:t>It keeps a record of all the blocks in HDFS and in which nodes these blocks are located.</a:t>
            </a:r>
          </a:p>
          <a:p>
            <a:r>
              <a:rPr lang="en-US" dirty="0"/>
              <a:t>The </a:t>
            </a:r>
            <a:r>
              <a:rPr lang="en-US" dirty="0" err="1"/>
              <a:t>NameNode</a:t>
            </a:r>
            <a:r>
              <a:rPr lang="en-US" dirty="0"/>
              <a:t> is also responsible to take care of the </a:t>
            </a:r>
            <a:r>
              <a:rPr lang="en-US" b="1" dirty="0"/>
              <a:t>replication factor </a:t>
            </a:r>
            <a:r>
              <a:rPr lang="en-US" dirty="0"/>
              <a:t>of all the blocks </a:t>
            </a:r>
          </a:p>
          <a:p>
            <a:endParaRPr lang="en-US" dirty="0"/>
          </a:p>
        </p:txBody>
      </p:sp>
    </p:spTree>
    <p:extLst>
      <p:ext uri="{BB962C8B-B14F-4D97-AF65-F5344CB8AC3E}">
        <p14:creationId xmlns:p14="http://schemas.microsoft.com/office/powerpoint/2010/main" val="149735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sp>
        <p:nvSpPr>
          <p:cNvPr id="5" name="Content Placeholder 4">
            <a:extLst>
              <a:ext uri="{FF2B5EF4-FFF2-40B4-BE49-F238E27FC236}">
                <a16:creationId xmlns:a16="http://schemas.microsoft.com/office/drawing/2014/main" id="{D2AEFFB4-DDD0-410C-8C8B-9760DF83E68D}"/>
              </a:ext>
            </a:extLst>
          </p:cNvPr>
          <p:cNvSpPr>
            <a:spLocks noGrp="1"/>
          </p:cNvSpPr>
          <p:nvPr>
            <p:ph idx="1"/>
          </p:nvPr>
        </p:nvSpPr>
        <p:spPr/>
        <p:txBody>
          <a:bodyPr/>
          <a:lstStyle/>
          <a:p>
            <a:r>
              <a:rPr lang="en-US" dirty="0"/>
              <a:t>In </a:t>
            </a:r>
            <a:r>
              <a:rPr lang="en-US" b="1" dirty="0"/>
              <a:t>case of the </a:t>
            </a:r>
            <a:r>
              <a:rPr lang="en-US" b="1" dirty="0" err="1"/>
              <a:t>DataNode</a:t>
            </a:r>
            <a:r>
              <a:rPr lang="en-US" b="1" dirty="0"/>
              <a:t> failure</a:t>
            </a:r>
            <a:r>
              <a:rPr lang="en-US" dirty="0"/>
              <a:t>, the </a:t>
            </a:r>
            <a:r>
              <a:rPr lang="en-US" dirty="0" err="1"/>
              <a:t>NameNode</a:t>
            </a:r>
            <a:r>
              <a:rPr lang="en-US" dirty="0"/>
              <a:t> chooses new </a:t>
            </a:r>
            <a:r>
              <a:rPr lang="en-US" dirty="0" err="1"/>
              <a:t>DataNodes</a:t>
            </a:r>
            <a:r>
              <a:rPr lang="en-US" dirty="0"/>
              <a:t> for new </a:t>
            </a:r>
            <a:r>
              <a:rPr lang="en-US" dirty="0" err="1"/>
              <a:t>replicas,balance</a:t>
            </a:r>
            <a:r>
              <a:rPr lang="en-US" dirty="0"/>
              <a:t> disk usage and manages the communication traffic to the </a:t>
            </a:r>
            <a:r>
              <a:rPr lang="en-US" dirty="0" err="1"/>
              <a:t>DataNodes</a:t>
            </a:r>
            <a:r>
              <a:rPr lang="en-US" dirty="0"/>
              <a:t>.</a:t>
            </a:r>
          </a:p>
          <a:p>
            <a:endParaRPr lang="en-US" dirty="0"/>
          </a:p>
        </p:txBody>
      </p:sp>
    </p:spTree>
    <p:extLst>
      <p:ext uri="{BB962C8B-B14F-4D97-AF65-F5344CB8AC3E}">
        <p14:creationId xmlns:p14="http://schemas.microsoft.com/office/powerpoint/2010/main" val="20115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9EE9641-7D1D-4F24-AFCA-C8279E2DB0B1}"/>
              </a:ext>
            </a:extLst>
          </p:cNvPr>
          <p:cNvSpPr>
            <a:spLocks noGrp="1"/>
          </p:cNvSpPr>
          <p:nvPr>
            <p:ph idx="1"/>
          </p:nvPr>
        </p:nvSpPr>
        <p:spPr/>
        <p:txBody>
          <a:bodyPr>
            <a:normAutofit lnSpcReduction="10000"/>
          </a:bodyPr>
          <a:lstStyle/>
          <a:p>
            <a:r>
              <a:rPr lang="en-US" dirty="0"/>
              <a:t>Hadoop follows a Master Slave architecture for the transformation and analysis of large datasets using Hadoop MapReduce paradigm.</a:t>
            </a:r>
          </a:p>
          <a:p>
            <a:endParaRPr lang="en-US" dirty="0"/>
          </a:p>
          <a:p>
            <a:r>
              <a:rPr lang="en-US" dirty="0"/>
              <a:t>The 3 important </a:t>
            </a:r>
            <a:r>
              <a:rPr lang="en-US" dirty="0" err="1"/>
              <a:t>hadoop</a:t>
            </a:r>
            <a:r>
              <a:rPr lang="en-US" dirty="0"/>
              <a:t> components that play a vital role in the Hadoop architecture are –</a:t>
            </a:r>
          </a:p>
          <a:p>
            <a:endParaRPr lang="en-US" dirty="0"/>
          </a:p>
          <a:p>
            <a:pPr fontAlgn="base"/>
            <a:r>
              <a:rPr lang="en-US" dirty="0"/>
              <a:t>Hadoop Distributed File System (HDFS) – Patterned after the UNIX file system</a:t>
            </a:r>
          </a:p>
          <a:p>
            <a:pPr fontAlgn="base"/>
            <a:r>
              <a:rPr lang="en-US" dirty="0"/>
              <a:t>Hadoop MapReduce</a:t>
            </a:r>
          </a:p>
          <a:p>
            <a:pPr fontAlgn="base"/>
            <a:r>
              <a:rPr lang="en-US" dirty="0"/>
              <a:t>Yet Another Resource Negotiator (YARN)</a:t>
            </a:r>
          </a:p>
          <a:p>
            <a:endParaRPr lang="en-US" dirty="0"/>
          </a:p>
        </p:txBody>
      </p:sp>
    </p:spTree>
    <p:extLst>
      <p:ext uri="{BB962C8B-B14F-4D97-AF65-F5344CB8AC3E}">
        <p14:creationId xmlns:p14="http://schemas.microsoft.com/office/powerpoint/2010/main" val="618160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sp>
        <p:nvSpPr>
          <p:cNvPr id="5" name="Content Placeholder 4">
            <a:extLst>
              <a:ext uri="{FF2B5EF4-FFF2-40B4-BE49-F238E27FC236}">
                <a16:creationId xmlns:a16="http://schemas.microsoft.com/office/drawing/2014/main" id="{D2AEFFB4-DDD0-410C-8C8B-9760DF83E68D}"/>
              </a:ext>
            </a:extLst>
          </p:cNvPr>
          <p:cNvSpPr>
            <a:spLocks noGrp="1"/>
          </p:cNvSpPr>
          <p:nvPr>
            <p:ph idx="1"/>
          </p:nvPr>
        </p:nvSpPr>
        <p:spPr/>
        <p:txBody>
          <a:bodyPr/>
          <a:lstStyle/>
          <a:p>
            <a:r>
              <a:rPr lang="en-US" b="1" dirty="0" err="1"/>
              <a:t>DataNode</a:t>
            </a:r>
            <a:r>
              <a:rPr lang="en-US" b="1" dirty="0"/>
              <a:t>:</a:t>
            </a:r>
          </a:p>
          <a:p>
            <a:endParaRPr lang="en-US" dirty="0"/>
          </a:p>
          <a:p>
            <a:r>
              <a:rPr lang="en-US" dirty="0" err="1"/>
              <a:t>DataNodes</a:t>
            </a:r>
            <a:r>
              <a:rPr lang="en-US" dirty="0"/>
              <a:t> are the slave nodes in HDFS. </a:t>
            </a:r>
          </a:p>
          <a:p>
            <a:endParaRPr lang="en-US" dirty="0"/>
          </a:p>
          <a:p>
            <a:r>
              <a:rPr lang="en-US" dirty="0"/>
              <a:t>Unlike </a:t>
            </a:r>
            <a:r>
              <a:rPr lang="en-US" dirty="0" err="1"/>
              <a:t>NameNode</a:t>
            </a:r>
            <a:r>
              <a:rPr lang="en-US" dirty="0"/>
              <a:t>, </a:t>
            </a:r>
            <a:r>
              <a:rPr lang="en-US" dirty="0" err="1"/>
              <a:t>DataNode</a:t>
            </a:r>
            <a:r>
              <a:rPr lang="en-US" dirty="0"/>
              <a:t> is a commodity hardware, that is, a non-expensive system which is not of high quality or high-availability.</a:t>
            </a:r>
          </a:p>
          <a:p>
            <a:endParaRPr lang="en-US" dirty="0"/>
          </a:p>
          <a:p>
            <a:r>
              <a:rPr lang="en-US" dirty="0"/>
              <a:t>The </a:t>
            </a:r>
            <a:r>
              <a:rPr lang="en-US" dirty="0" err="1"/>
              <a:t>DataNode</a:t>
            </a:r>
            <a:r>
              <a:rPr lang="en-US" dirty="0"/>
              <a:t> is a block server that stores the data in the local file ext3 or ext4.</a:t>
            </a:r>
          </a:p>
          <a:p>
            <a:endParaRPr lang="en-US" dirty="0"/>
          </a:p>
        </p:txBody>
      </p:sp>
    </p:spTree>
    <p:extLst>
      <p:ext uri="{BB962C8B-B14F-4D97-AF65-F5344CB8AC3E}">
        <p14:creationId xmlns:p14="http://schemas.microsoft.com/office/powerpoint/2010/main" val="3696969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sp>
        <p:nvSpPr>
          <p:cNvPr id="5" name="Content Placeholder 4">
            <a:extLst>
              <a:ext uri="{FF2B5EF4-FFF2-40B4-BE49-F238E27FC236}">
                <a16:creationId xmlns:a16="http://schemas.microsoft.com/office/drawing/2014/main" id="{D2AEFFB4-DDD0-410C-8C8B-9760DF83E68D}"/>
              </a:ext>
            </a:extLst>
          </p:cNvPr>
          <p:cNvSpPr>
            <a:spLocks noGrp="1"/>
          </p:cNvSpPr>
          <p:nvPr>
            <p:ph idx="1"/>
          </p:nvPr>
        </p:nvSpPr>
        <p:spPr/>
        <p:txBody>
          <a:bodyPr/>
          <a:lstStyle/>
          <a:p>
            <a:r>
              <a:rPr lang="en-US" i="1" dirty="0"/>
              <a:t>Functions of </a:t>
            </a:r>
            <a:r>
              <a:rPr lang="en-US" i="1" dirty="0" err="1"/>
              <a:t>DataNode</a:t>
            </a:r>
            <a:r>
              <a:rPr lang="en-US" i="1" dirty="0"/>
              <a:t>:</a:t>
            </a:r>
          </a:p>
          <a:p>
            <a:endParaRPr lang="en-US" dirty="0"/>
          </a:p>
          <a:p>
            <a:r>
              <a:rPr lang="en-US" dirty="0"/>
              <a:t>These are slave daemons or process which runs on each slave machine.</a:t>
            </a:r>
          </a:p>
          <a:p>
            <a:r>
              <a:rPr lang="en-US" dirty="0"/>
              <a:t>The actual data is stored on </a:t>
            </a:r>
            <a:r>
              <a:rPr lang="en-US" dirty="0" err="1"/>
              <a:t>DataNodes</a:t>
            </a:r>
            <a:r>
              <a:rPr lang="en-US" dirty="0"/>
              <a:t>.</a:t>
            </a:r>
          </a:p>
          <a:p>
            <a:r>
              <a:rPr lang="en-US" dirty="0"/>
              <a:t>The </a:t>
            </a:r>
            <a:r>
              <a:rPr lang="en-US" dirty="0" err="1"/>
              <a:t>DataNodes</a:t>
            </a:r>
            <a:r>
              <a:rPr lang="en-US" dirty="0"/>
              <a:t> perform the low-level read and write requests from the file system’s clients.</a:t>
            </a:r>
          </a:p>
          <a:p>
            <a:r>
              <a:rPr lang="en-US" dirty="0"/>
              <a:t>They send heartbeats to the </a:t>
            </a:r>
            <a:r>
              <a:rPr lang="en-US" dirty="0" err="1"/>
              <a:t>NameNode</a:t>
            </a:r>
            <a:r>
              <a:rPr lang="en-US" dirty="0"/>
              <a:t> periodically to report the overall health of HDFS, by default, this frequency is set to 3 seconds.</a:t>
            </a:r>
          </a:p>
          <a:p>
            <a:endParaRPr lang="en-US" dirty="0"/>
          </a:p>
        </p:txBody>
      </p:sp>
    </p:spTree>
    <p:extLst>
      <p:ext uri="{BB962C8B-B14F-4D97-AF65-F5344CB8AC3E}">
        <p14:creationId xmlns:p14="http://schemas.microsoft.com/office/powerpoint/2010/main" val="2747968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sp>
        <p:nvSpPr>
          <p:cNvPr id="5" name="Content Placeholder 4">
            <a:extLst>
              <a:ext uri="{FF2B5EF4-FFF2-40B4-BE49-F238E27FC236}">
                <a16:creationId xmlns:a16="http://schemas.microsoft.com/office/drawing/2014/main" id="{D2AEFFB4-DDD0-410C-8C8B-9760DF83E68D}"/>
              </a:ext>
            </a:extLst>
          </p:cNvPr>
          <p:cNvSpPr>
            <a:spLocks noGrp="1"/>
          </p:cNvSpPr>
          <p:nvPr>
            <p:ph idx="1"/>
          </p:nvPr>
        </p:nvSpPr>
        <p:spPr/>
        <p:txBody>
          <a:bodyPr/>
          <a:lstStyle/>
          <a:p>
            <a:r>
              <a:rPr lang="en-US" b="1" dirty="0"/>
              <a:t>Secondary </a:t>
            </a:r>
            <a:r>
              <a:rPr lang="en-US" b="1" dirty="0" err="1"/>
              <a:t>NameNode</a:t>
            </a:r>
            <a:r>
              <a:rPr lang="en-US" b="1" dirty="0"/>
              <a:t>:</a:t>
            </a:r>
          </a:p>
          <a:p>
            <a:endParaRPr lang="en-US" dirty="0"/>
          </a:p>
          <a:p>
            <a:r>
              <a:rPr lang="en-US" dirty="0"/>
              <a:t>Apart from these two daemons, there is a third daemon or a process called Secondary </a:t>
            </a:r>
            <a:r>
              <a:rPr lang="en-US" dirty="0" err="1"/>
              <a:t>NameNode</a:t>
            </a:r>
            <a:r>
              <a:rPr lang="en-US" dirty="0"/>
              <a:t>. </a:t>
            </a:r>
          </a:p>
          <a:p>
            <a:endParaRPr lang="en-US" dirty="0"/>
          </a:p>
          <a:p>
            <a:r>
              <a:rPr lang="en-US" dirty="0"/>
              <a:t>The Secondary </a:t>
            </a:r>
            <a:r>
              <a:rPr lang="en-US" dirty="0" err="1"/>
              <a:t>NameNode</a:t>
            </a:r>
            <a:r>
              <a:rPr lang="en-US" dirty="0"/>
              <a:t> works concurrently with the primary </a:t>
            </a:r>
            <a:r>
              <a:rPr lang="en-US" dirty="0" err="1"/>
              <a:t>NameNode</a:t>
            </a:r>
            <a:r>
              <a:rPr lang="en-US" dirty="0"/>
              <a:t> as a </a:t>
            </a:r>
            <a:r>
              <a:rPr lang="en-US" b="1" dirty="0"/>
              <a:t>helper daemon.</a:t>
            </a:r>
            <a:endParaRPr lang="en-US" dirty="0"/>
          </a:p>
          <a:p>
            <a:endParaRPr lang="en-US" dirty="0"/>
          </a:p>
        </p:txBody>
      </p:sp>
    </p:spTree>
    <p:extLst>
      <p:ext uri="{BB962C8B-B14F-4D97-AF65-F5344CB8AC3E}">
        <p14:creationId xmlns:p14="http://schemas.microsoft.com/office/powerpoint/2010/main" val="640391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pic>
        <p:nvPicPr>
          <p:cNvPr id="3" name="Content Placeholder 2">
            <a:extLst>
              <a:ext uri="{FF2B5EF4-FFF2-40B4-BE49-F238E27FC236}">
                <a16:creationId xmlns:a16="http://schemas.microsoft.com/office/drawing/2014/main" id="{1C5EE6BE-4670-43DD-ACC9-C1288045C6B1}"/>
              </a:ext>
            </a:extLst>
          </p:cNvPr>
          <p:cNvPicPr>
            <a:picLocks noGrp="1" noChangeAspect="1"/>
          </p:cNvPicPr>
          <p:nvPr>
            <p:ph idx="1"/>
          </p:nvPr>
        </p:nvPicPr>
        <p:blipFill>
          <a:blip r:embed="rId2"/>
          <a:stretch>
            <a:fillRect/>
          </a:stretch>
        </p:blipFill>
        <p:spPr>
          <a:xfrm>
            <a:off x="3409950" y="2239617"/>
            <a:ext cx="5372100" cy="3180522"/>
          </a:xfrm>
          <a:prstGeom prst="rect">
            <a:avLst/>
          </a:prstGeom>
        </p:spPr>
      </p:pic>
    </p:spTree>
    <p:extLst>
      <p:ext uri="{BB962C8B-B14F-4D97-AF65-F5344CB8AC3E}">
        <p14:creationId xmlns:p14="http://schemas.microsoft.com/office/powerpoint/2010/main" val="2489205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sp>
        <p:nvSpPr>
          <p:cNvPr id="5" name="Content Placeholder 4">
            <a:extLst>
              <a:ext uri="{FF2B5EF4-FFF2-40B4-BE49-F238E27FC236}">
                <a16:creationId xmlns:a16="http://schemas.microsoft.com/office/drawing/2014/main" id="{F05CB1C2-DC91-4276-96B0-9B8B663ACD6B}"/>
              </a:ext>
            </a:extLst>
          </p:cNvPr>
          <p:cNvSpPr>
            <a:spLocks noGrp="1"/>
          </p:cNvSpPr>
          <p:nvPr>
            <p:ph idx="1"/>
          </p:nvPr>
        </p:nvSpPr>
        <p:spPr/>
        <p:txBody>
          <a:bodyPr/>
          <a:lstStyle/>
          <a:p>
            <a:r>
              <a:rPr lang="en-US" i="1" dirty="0"/>
              <a:t>Functions of Secondary </a:t>
            </a:r>
            <a:r>
              <a:rPr lang="en-US" i="1" dirty="0" err="1"/>
              <a:t>NameNode</a:t>
            </a:r>
            <a:r>
              <a:rPr lang="en-US" i="1" dirty="0"/>
              <a:t>:</a:t>
            </a:r>
            <a:endParaRPr lang="en-US" dirty="0"/>
          </a:p>
          <a:p>
            <a:r>
              <a:rPr lang="en-US" dirty="0"/>
              <a:t>The Secondary </a:t>
            </a:r>
            <a:r>
              <a:rPr lang="en-US" dirty="0" err="1"/>
              <a:t>NameNode</a:t>
            </a:r>
            <a:r>
              <a:rPr lang="en-US" dirty="0"/>
              <a:t> is one which constantly reads all the file systems and metadata from the RAM of the </a:t>
            </a:r>
            <a:r>
              <a:rPr lang="en-US" dirty="0" err="1"/>
              <a:t>NameNode</a:t>
            </a:r>
            <a:r>
              <a:rPr lang="en-US" dirty="0"/>
              <a:t> and writes it into the hard disk or the file system.</a:t>
            </a:r>
          </a:p>
          <a:p>
            <a:r>
              <a:rPr lang="en-US" dirty="0"/>
              <a:t>It is responsible for combining the </a:t>
            </a:r>
            <a:r>
              <a:rPr lang="en-US" dirty="0" err="1"/>
              <a:t>EditLogs</a:t>
            </a:r>
            <a:r>
              <a:rPr lang="en-US" i="1" dirty="0"/>
              <a:t> </a:t>
            </a:r>
            <a:r>
              <a:rPr lang="en-US" dirty="0"/>
              <a:t>with </a:t>
            </a:r>
            <a:r>
              <a:rPr lang="en-US" dirty="0" err="1"/>
              <a:t>FsImage</a:t>
            </a:r>
            <a:r>
              <a:rPr lang="en-US" dirty="0"/>
              <a:t> from the </a:t>
            </a:r>
            <a:r>
              <a:rPr lang="en-US" dirty="0" err="1"/>
              <a:t>NameNode</a:t>
            </a:r>
            <a:r>
              <a:rPr lang="en-US" dirty="0"/>
              <a:t>. </a:t>
            </a:r>
          </a:p>
          <a:p>
            <a:r>
              <a:rPr lang="en-US" dirty="0"/>
              <a:t>It downloads the </a:t>
            </a:r>
            <a:r>
              <a:rPr lang="en-US" dirty="0" err="1"/>
              <a:t>EditLogs</a:t>
            </a:r>
            <a:r>
              <a:rPr lang="en-US" dirty="0"/>
              <a:t> from the </a:t>
            </a:r>
            <a:r>
              <a:rPr lang="en-US" dirty="0" err="1"/>
              <a:t>NameNode</a:t>
            </a:r>
            <a:r>
              <a:rPr lang="en-US" dirty="0"/>
              <a:t> at regular intervals and applies to </a:t>
            </a:r>
            <a:r>
              <a:rPr lang="en-US" dirty="0" err="1"/>
              <a:t>FsImage</a:t>
            </a:r>
            <a:r>
              <a:rPr lang="en-US" dirty="0"/>
              <a:t>. The new </a:t>
            </a:r>
            <a:r>
              <a:rPr lang="en-US" dirty="0" err="1"/>
              <a:t>FsImage</a:t>
            </a:r>
            <a:r>
              <a:rPr lang="en-US" dirty="0"/>
              <a:t> is copied back to the </a:t>
            </a:r>
            <a:r>
              <a:rPr lang="en-US" dirty="0" err="1"/>
              <a:t>NameNode</a:t>
            </a:r>
            <a:r>
              <a:rPr lang="en-US" dirty="0"/>
              <a:t>, which is used whenever the </a:t>
            </a:r>
            <a:r>
              <a:rPr lang="en-US" dirty="0" err="1"/>
              <a:t>NameNode</a:t>
            </a:r>
            <a:r>
              <a:rPr lang="en-US" dirty="0"/>
              <a:t> is started the next time.</a:t>
            </a:r>
          </a:p>
          <a:p>
            <a:endParaRPr lang="en-US" dirty="0"/>
          </a:p>
        </p:txBody>
      </p:sp>
    </p:spTree>
    <p:extLst>
      <p:ext uri="{BB962C8B-B14F-4D97-AF65-F5344CB8AC3E}">
        <p14:creationId xmlns:p14="http://schemas.microsoft.com/office/powerpoint/2010/main" val="2592603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Replication Management</a:t>
            </a:r>
            <a:endParaRPr lang="en-US" dirty="0"/>
          </a:p>
        </p:txBody>
      </p:sp>
      <p:sp>
        <p:nvSpPr>
          <p:cNvPr id="5" name="Content Placeholder 4">
            <a:extLst>
              <a:ext uri="{FF2B5EF4-FFF2-40B4-BE49-F238E27FC236}">
                <a16:creationId xmlns:a16="http://schemas.microsoft.com/office/drawing/2014/main" id="{F05CB1C2-DC91-4276-96B0-9B8B663ACD6B}"/>
              </a:ext>
            </a:extLst>
          </p:cNvPr>
          <p:cNvSpPr>
            <a:spLocks noGrp="1"/>
          </p:cNvSpPr>
          <p:nvPr>
            <p:ph idx="1"/>
          </p:nvPr>
        </p:nvSpPr>
        <p:spPr/>
        <p:txBody>
          <a:bodyPr/>
          <a:lstStyle/>
          <a:p>
            <a:r>
              <a:rPr lang="en-US" dirty="0"/>
              <a:t>HDFS provides a reliable way to store huge data in a distributed environment as data blocks. </a:t>
            </a:r>
          </a:p>
          <a:p>
            <a:endParaRPr lang="en-US" dirty="0"/>
          </a:p>
          <a:p>
            <a:r>
              <a:rPr lang="en-US" dirty="0"/>
              <a:t>The blocks are also replicated to provide fault tolerance. </a:t>
            </a:r>
          </a:p>
          <a:p>
            <a:endParaRPr lang="en-US" dirty="0"/>
          </a:p>
          <a:p>
            <a:r>
              <a:rPr lang="en-US" dirty="0"/>
              <a:t>The default replication factor is 3 which is again configurable. </a:t>
            </a:r>
          </a:p>
          <a:p>
            <a:endParaRPr lang="en-US" dirty="0"/>
          </a:p>
          <a:p>
            <a:r>
              <a:rPr lang="en-US" dirty="0"/>
              <a:t>So, as you can see in the figure below where each block is replicated three times and stored on different </a:t>
            </a:r>
            <a:r>
              <a:rPr lang="en-US" dirty="0" err="1"/>
              <a:t>DataNodes</a:t>
            </a:r>
            <a:endParaRPr lang="en-US" dirty="0"/>
          </a:p>
        </p:txBody>
      </p:sp>
    </p:spTree>
    <p:extLst>
      <p:ext uri="{BB962C8B-B14F-4D97-AF65-F5344CB8AC3E}">
        <p14:creationId xmlns:p14="http://schemas.microsoft.com/office/powerpoint/2010/main" val="2402201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Replication Management</a:t>
            </a:r>
            <a:endParaRPr lang="en-US" dirty="0"/>
          </a:p>
        </p:txBody>
      </p:sp>
      <p:pic>
        <p:nvPicPr>
          <p:cNvPr id="3" name="Content Placeholder 2">
            <a:extLst>
              <a:ext uri="{FF2B5EF4-FFF2-40B4-BE49-F238E27FC236}">
                <a16:creationId xmlns:a16="http://schemas.microsoft.com/office/drawing/2014/main" id="{F63EA1EF-2438-4A46-B96E-BA151BD3BE53}"/>
              </a:ext>
            </a:extLst>
          </p:cNvPr>
          <p:cNvPicPr>
            <a:picLocks noGrp="1" noChangeAspect="1"/>
          </p:cNvPicPr>
          <p:nvPr>
            <p:ph idx="1"/>
          </p:nvPr>
        </p:nvPicPr>
        <p:blipFill>
          <a:blip r:embed="rId2"/>
          <a:stretch>
            <a:fillRect/>
          </a:stretch>
        </p:blipFill>
        <p:spPr>
          <a:xfrm>
            <a:off x="2239617" y="2120106"/>
            <a:ext cx="7434470" cy="4254190"/>
          </a:xfrm>
          <a:prstGeom prst="rect">
            <a:avLst/>
          </a:prstGeom>
        </p:spPr>
      </p:pic>
    </p:spTree>
    <p:extLst>
      <p:ext uri="{BB962C8B-B14F-4D97-AF65-F5344CB8AC3E}">
        <p14:creationId xmlns:p14="http://schemas.microsoft.com/office/powerpoint/2010/main" val="827507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Replication Management</a:t>
            </a:r>
            <a:endParaRPr lang="en-US" dirty="0"/>
          </a:p>
        </p:txBody>
      </p:sp>
      <p:sp>
        <p:nvSpPr>
          <p:cNvPr id="5" name="Content Placeholder 4">
            <a:extLst>
              <a:ext uri="{FF2B5EF4-FFF2-40B4-BE49-F238E27FC236}">
                <a16:creationId xmlns:a16="http://schemas.microsoft.com/office/drawing/2014/main" id="{A2FC747D-F627-4D94-9ED4-D401813D9391}"/>
              </a:ext>
            </a:extLst>
          </p:cNvPr>
          <p:cNvSpPr>
            <a:spLocks noGrp="1"/>
          </p:cNvSpPr>
          <p:nvPr>
            <p:ph idx="1"/>
          </p:nvPr>
        </p:nvSpPr>
        <p:spPr/>
        <p:txBody>
          <a:bodyPr/>
          <a:lstStyle/>
          <a:p>
            <a:r>
              <a:rPr lang="en-US" dirty="0"/>
              <a:t>Therefore, if you are storing a file of 128 MB in HDFS using the default configuration, you will end up occupying a space of 384 MB (3*128 MB) as the blocks will be replicated three times and each replica will be residing on a different </a:t>
            </a:r>
            <a:r>
              <a:rPr lang="en-US" dirty="0" err="1"/>
              <a:t>DataNode</a:t>
            </a:r>
            <a:r>
              <a:rPr lang="en-US" dirty="0"/>
              <a:t>. </a:t>
            </a:r>
          </a:p>
        </p:txBody>
      </p:sp>
    </p:spTree>
    <p:extLst>
      <p:ext uri="{BB962C8B-B14F-4D97-AF65-F5344CB8AC3E}">
        <p14:creationId xmlns:p14="http://schemas.microsoft.com/office/powerpoint/2010/main" val="3056318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Rack Awareness</a:t>
            </a:r>
            <a:endParaRPr lang="en-US" dirty="0"/>
          </a:p>
        </p:txBody>
      </p:sp>
      <p:pic>
        <p:nvPicPr>
          <p:cNvPr id="3" name="Content Placeholder 2">
            <a:extLst>
              <a:ext uri="{FF2B5EF4-FFF2-40B4-BE49-F238E27FC236}">
                <a16:creationId xmlns:a16="http://schemas.microsoft.com/office/drawing/2014/main" id="{CB3897DA-E7EE-4C1C-8D56-AC4B24DEFA13}"/>
              </a:ext>
            </a:extLst>
          </p:cNvPr>
          <p:cNvPicPr>
            <a:picLocks noGrp="1" noChangeAspect="1"/>
          </p:cNvPicPr>
          <p:nvPr>
            <p:ph idx="1"/>
          </p:nvPr>
        </p:nvPicPr>
        <p:blipFill>
          <a:blip r:embed="rId2"/>
          <a:stretch>
            <a:fillRect/>
          </a:stretch>
        </p:blipFill>
        <p:spPr>
          <a:xfrm>
            <a:off x="2843212" y="2348706"/>
            <a:ext cx="6505575" cy="3305175"/>
          </a:xfrm>
          <a:prstGeom prst="rect">
            <a:avLst/>
          </a:prstGeom>
        </p:spPr>
      </p:pic>
    </p:spTree>
    <p:extLst>
      <p:ext uri="{BB962C8B-B14F-4D97-AF65-F5344CB8AC3E}">
        <p14:creationId xmlns:p14="http://schemas.microsoft.com/office/powerpoint/2010/main" val="1429607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Rack Awareness</a:t>
            </a:r>
            <a:endParaRPr lang="en-US" dirty="0"/>
          </a:p>
        </p:txBody>
      </p:sp>
      <p:sp>
        <p:nvSpPr>
          <p:cNvPr id="5" name="Content Placeholder 4">
            <a:extLst>
              <a:ext uri="{FF2B5EF4-FFF2-40B4-BE49-F238E27FC236}">
                <a16:creationId xmlns:a16="http://schemas.microsoft.com/office/drawing/2014/main" id="{FAFBCF8D-D0D4-4AE9-BBD4-A865DD5D2D84}"/>
              </a:ext>
            </a:extLst>
          </p:cNvPr>
          <p:cNvSpPr>
            <a:spLocks noGrp="1"/>
          </p:cNvSpPr>
          <p:nvPr>
            <p:ph idx="1"/>
          </p:nvPr>
        </p:nvSpPr>
        <p:spPr/>
        <p:txBody>
          <a:bodyPr>
            <a:normAutofit/>
          </a:bodyPr>
          <a:lstStyle/>
          <a:p>
            <a:r>
              <a:rPr lang="en-US" dirty="0" err="1"/>
              <a:t>NameNode</a:t>
            </a:r>
            <a:r>
              <a:rPr lang="en-US" dirty="0"/>
              <a:t> also ensures that all the replicas are not stored on the same rack or a single rack. </a:t>
            </a:r>
          </a:p>
          <a:p>
            <a:endParaRPr lang="en-US" dirty="0"/>
          </a:p>
          <a:p>
            <a:r>
              <a:rPr lang="en-US" dirty="0"/>
              <a:t>It follows an in-built Rack Awareness Algorithm to reduce latency as well as provide fault tolerance. </a:t>
            </a:r>
          </a:p>
          <a:p>
            <a:endParaRPr lang="en-US" dirty="0"/>
          </a:p>
        </p:txBody>
      </p:sp>
    </p:spTree>
    <p:extLst>
      <p:ext uri="{BB962C8B-B14F-4D97-AF65-F5344CB8AC3E}">
        <p14:creationId xmlns:p14="http://schemas.microsoft.com/office/powerpoint/2010/main" val="401481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9EE9641-7D1D-4F24-AFCA-C8279E2DB0B1}"/>
              </a:ext>
            </a:extLst>
          </p:cNvPr>
          <p:cNvSpPr>
            <a:spLocks noGrp="1"/>
          </p:cNvSpPr>
          <p:nvPr>
            <p:ph idx="1"/>
          </p:nvPr>
        </p:nvSpPr>
        <p:spPr/>
        <p:txBody>
          <a:bodyPr>
            <a:normAutofit/>
          </a:bodyPr>
          <a:lstStyle/>
          <a:p>
            <a:r>
              <a:rPr lang="en-US" dirty="0"/>
              <a:t>Hadoop follows a master slave architecture design for data storage and distributed data processing using HDFS and MapReduce respectively.</a:t>
            </a:r>
          </a:p>
          <a:p>
            <a:endParaRPr lang="en-US" dirty="0"/>
          </a:p>
          <a:p>
            <a:r>
              <a:rPr lang="en-US" dirty="0"/>
              <a:t>The master node for data storage is </a:t>
            </a:r>
            <a:r>
              <a:rPr lang="en-US" dirty="0" err="1"/>
              <a:t>hadoop</a:t>
            </a:r>
            <a:r>
              <a:rPr lang="en-US" dirty="0"/>
              <a:t> HDFS is the </a:t>
            </a:r>
            <a:r>
              <a:rPr lang="en-US" dirty="0" err="1"/>
              <a:t>NameNode</a:t>
            </a:r>
            <a:r>
              <a:rPr lang="en-US" dirty="0"/>
              <a:t> and the master node for parallel processing of data using Hadoop MapReduce is the Job Tracker.</a:t>
            </a:r>
          </a:p>
        </p:txBody>
      </p:sp>
    </p:spTree>
    <p:extLst>
      <p:ext uri="{BB962C8B-B14F-4D97-AF65-F5344CB8AC3E}">
        <p14:creationId xmlns:p14="http://schemas.microsoft.com/office/powerpoint/2010/main" val="4077963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Rack Awareness</a:t>
            </a:r>
            <a:endParaRPr lang="en-US" dirty="0"/>
          </a:p>
        </p:txBody>
      </p:sp>
      <p:sp>
        <p:nvSpPr>
          <p:cNvPr id="5" name="Content Placeholder 4">
            <a:extLst>
              <a:ext uri="{FF2B5EF4-FFF2-40B4-BE49-F238E27FC236}">
                <a16:creationId xmlns:a16="http://schemas.microsoft.com/office/drawing/2014/main" id="{FAFBCF8D-D0D4-4AE9-BBD4-A865DD5D2D84}"/>
              </a:ext>
            </a:extLst>
          </p:cNvPr>
          <p:cNvSpPr>
            <a:spLocks noGrp="1"/>
          </p:cNvSpPr>
          <p:nvPr>
            <p:ph idx="1"/>
          </p:nvPr>
        </p:nvSpPr>
        <p:spPr/>
        <p:txBody>
          <a:bodyPr>
            <a:normAutofit/>
          </a:bodyPr>
          <a:lstStyle/>
          <a:p>
            <a:r>
              <a:rPr lang="en-US" dirty="0"/>
              <a:t>Considering the replication factor is 3, the Rack Awareness Algorithm says that the first replica of a block will be stored on a local rack and the next two replicas will be stored on a different (remote) rack but, on a different </a:t>
            </a:r>
            <a:r>
              <a:rPr lang="en-US" dirty="0" err="1"/>
              <a:t>DataNode</a:t>
            </a:r>
            <a:r>
              <a:rPr lang="en-US" dirty="0"/>
              <a:t> within that (remote) rack as shown in the figure above.</a:t>
            </a:r>
          </a:p>
          <a:p>
            <a:pPr marL="0" indent="0">
              <a:buNone/>
            </a:pPr>
            <a:endParaRPr lang="en-US" dirty="0"/>
          </a:p>
          <a:p>
            <a:r>
              <a:rPr lang="en-US" dirty="0"/>
              <a:t>If you have more replicas, the rest of the replicas will be placed on random </a:t>
            </a:r>
            <a:r>
              <a:rPr lang="en-US" dirty="0" err="1"/>
              <a:t>DataNodes</a:t>
            </a:r>
            <a:r>
              <a:rPr lang="en-US" dirty="0"/>
              <a:t> provided not more than two replicas reside on the same rack, if possible.</a:t>
            </a:r>
          </a:p>
        </p:txBody>
      </p:sp>
    </p:spTree>
    <p:extLst>
      <p:ext uri="{BB962C8B-B14F-4D97-AF65-F5344CB8AC3E}">
        <p14:creationId xmlns:p14="http://schemas.microsoft.com/office/powerpoint/2010/main" val="3979842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Rack Awareness</a:t>
            </a:r>
            <a:endParaRPr lang="en-US" dirty="0"/>
          </a:p>
        </p:txBody>
      </p:sp>
      <p:pic>
        <p:nvPicPr>
          <p:cNvPr id="4" name="Content Placeholder 3">
            <a:extLst>
              <a:ext uri="{FF2B5EF4-FFF2-40B4-BE49-F238E27FC236}">
                <a16:creationId xmlns:a16="http://schemas.microsoft.com/office/drawing/2014/main" id="{36AC7D4A-F1CB-45F8-83EC-430361E4998F}"/>
              </a:ext>
            </a:extLst>
          </p:cNvPr>
          <p:cNvPicPr>
            <a:picLocks noGrp="1" noChangeAspect="1"/>
          </p:cNvPicPr>
          <p:nvPr>
            <p:ph idx="1"/>
          </p:nvPr>
        </p:nvPicPr>
        <p:blipFill>
          <a:blip r:embed="rId2"/>
          <a:stretch>
            <a:fillRect/>
          </a:stretch>
        </p:blipFill>
        <p:spPr>
          <a:xfrm>
            <a:off x="3333386" y="1825625"/>
            <a:ext cx="5525228" cy="4351338"/>
          </a:xfrm>
          <a:prstGeom prst="rect">
            <a:avLst/>
          </a:prstGeom>
        </p:spPr>
      </p:pic>
    </p:spTree>
    <p:extLst>
      <p:ext uri="{BB962C8B-B14F-4D97-AF65-F5344CB8AC3E}">
        <p14:creationId xmlns:p14="http://schemas.microsoft.com/office/powerpoint/2010/main" val="2814665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Rack Awareness</a:t>
            </a:r>
            <a:endParaRPr lang="en-US" dirty="0"/>
          </a:p>
        </p:txBody>
      </p:sp>
      <p:sp>
        <p:nvSpPr>
          <p:cNvPr id="5" name="Content Placeholder 4">
            <a:extLst>
              <a:ext uri="{FF2B5EF4-FFF2-40B4-BE49-F238E27FC236}">
                <a16:creationId xmlns:a16="http://schemas.microsoft.com/office/drawing/2014/main" id="{D3C9617E-8D8C-4B40-B0D8-90A1D3543C16}"/>
              </a:ext>
            </a:extLst>
          </p:cNvPr>
          <p:cNvSpPr>
            <a:spLocks noGrp="1"/>
          </p:cNvSpPr>
          <p:nvPr>
            <p:ph idx="1"/>
          </p:nvPr>
        </p:nvSpPr>
        <p:spPr/>
        <p:txBody>
          <a:bodyPr/>
          <a:lstStyle/>
          <a:p>
            <a:r>
              <a:rPr lang="en-US" dirty="0"/>
              <a:t>Advantages of Rack Awareness</a:t>
            </a:r>
          </a:p>
          <a:p>
            <a:endParaRPr lang="en-US" dirty="0"/>
          </a:p>
          <a:p>
            <a:r>
              <a:rPr lang="en-US" b="1" dirty="0"/>
              <a:t>To improve the network performance: </a:t>
            </a:r>
            <a:r>
              <a:rPr lang="en-US" dirty="0"/>
              <a:t>The communication between nodes residing on different racks is directed via switch. In general, you will find</a:t>
            </a:r>
            <a:r>
              <a:rPr lang="en-US" i="1" dirty="0"/>
              <a:t> greater network bandwidth</a:t>
            </a:r>
            <a:r>
              <a:rPr lang="en-US" dirty="0"/>
              <a:t> between machines in the same rack than the machines residing in different rack</a:t>
            </a:r>
          </a:p>
        </p:txBody>
      </p:sp>
    </p:spTree>
    <p:extLst>
      <p:ext uri="{BB962C8B-B14F-4D97-AF65-F5344CB8AC3E}">
        <p14:creationId xmlns:p14="http://schemas.microsoft.com/office/powerpoint/2010/main" val="3985556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Rack Awareness</a:t>
            </a:r>
            <a:endParaRPr lang="en-US" dirty="0"/>
          </a:p>
        </p:txBody>
      </p:sp>
      <p:sp>
        <p:nvSpPr>
          <p:cNvPr id="5" name="Content Placeholder 4">
            <a:extLst>
              <a:ext uri="{FF2B5EF4-FFF2-40B4-BE49-F238E27FC236}">
                <a16:creationId xmlns:a16="http://schemas.microsoft.com/office/drawing/2014/main" id="{D3C9617E-8D8C-4B40-B0D8-90A1D3543C16}"/>
              </a:ext>
            </a:extLst>
          </p:cNvPr>
          <p:cNvSpPr>
            <a:spLocks noGrp="1"/>
          </p:cNvSpPr>
          <p:nvPr>
            <p:ph idx="1"/>
          </p:nvPr>
        </p:nvSpPr>
        <p:spPr/>
        <p:txBody>
          <a:bodyPr/>
          <a:lstStyle/>
          <a:p>
            <a:r>
              <a:rPr lang="en-US" b="1" dirty="0"/>
              <a:t>To prevent loss of data: </a:t>
            </a:r>
            <a:r>
              <a:rPr lang="en-US" dirty="0"/>
              <a:t>We don’t have to worry about the data even if an entire rack fails because of the switch failure or power failure.</a:t>
            </a:r>
          </a:p>
          <a:p>
            <a:endParaRPr lang="en-US" dirty="0"/>
          </a:p>
          <a:p>
            <a:r>
              <a:rPr lang="en-US" dirty="0"/>
              <a:t>And if you think about it, it will make sense, as it is said that </a:t>
            </a:r>
            <a:r>
              <a:rPr lang="en-US" i="1" dirty="0"/>
              <a:t>never put all your eggs in the same basket.</a:t>
            </a:r>
            <a:endParaRPr lang="en-US" dirty="0"/>
          </a:p>
          <a:p>
            <a:endParaRPr lang="en-US" dirty="0"/>
          </a:p>
        </p:txBody>
      </p:sp>
    </p:spTree>
    <p:extLst>
      <p:ext uri="{BB962C8B-B14F-4D97-AF65-F5344CB8AC3E}">
        <p14:creationId xmlns:p14="http://schemas.microsoft.com/office/powerpoint/2010/main" val="272940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9EE9641-7D1D-4F24-AFCA-C8279E2DB0B1}"/>
              </a:ext>
            </a:extLst>
          </p:cNvPr>
          <p:cNvSpPr>
            <a:spLocks noGrp="1"/>
          </p:cNvSpPr>
          <p:nvPr>
            <p:ph idx="1"/>
          </p:nvPr>
        </p:nvSpPr>
        <p:spPr/>
        <p:txBody>
          <a:bodyPr>
            <a:normAutofit/>
          </a:bodyPr>
          <a:lstStyle/>
          <a:p>
            <a:r>
              <a:rPr lang="en-US" dirty="0"/>
              <a:t>The slave nodes in the </a:t>
            </a:r>
            <a:r>
              <a:rPr lang="en-US" dirty="0" err="1"/>
              <a:t>hadoop</a:t>
            </a:r>
            <a:r>
              <a:rPr lang="en-US" dirty="0"/>
              <a:t> architecture are the other machines in the Hadoop cluster which store data and perform complex computations. </a:t>
            </a:r>
          </a:p>
          <a:p>
            <a:endParaRPr lang="en-US" dirty="0"/>
          </a:p>
          <a:p>
            <a:r>
              <a:rPr lang="en-US" dirty="0"/>
              <a:t>Every slave node has a Task Tracker daemon and a </a:t>
            </a:r>
            <a:r>
              <a:rPr lang="en-US" dirty="0" err="1"/>
              <a:t>DataNode</a:t>
            </a:r>
            <a:r>
              <a:rPr lang="en-US" dirty="0"/>
              <a:t> that synchronizes the processes with the Job Tracker and </a:t>
            </a:r>
            <a:r>
              <a:rPr lang="en-US" dirty="0" err="1"/>
              <a:t>NameNode</a:t>
            </a:r>
            <a:r>
              <a:rPr lang="en-US" dirty="0"/>
              <a:t> respectively. </a:t>
            </a:r>
          </a:p>
        </p:txBody>
      </p:sp>
    </p:spTree>
    <p:extLst>
      <p:ext uri="{BB962C8B-B14F-4D97-AF65-F5344CB8AC3E}">
        <p14:creationId xmlns:p14="http://schemas.microsoft.com/office/powerpoint/2010/main" val="171252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lstStyle/>
          <a:p>
            <a:r>
              <a:rPr lang="en-US" dirty="0"/>
              <a:t>INTRODUCTION</a:t>
            </a:r>
          </a:p>
        </p:txBody>
      </p:sp>
      <p:pic>
        <p:nvPicPr>
          <p:cNvPr id="4" name="Content Placeholder 3">
            <a:extLst>
              <a:ext uri="{FF2B5EF4-FFF2-40B4-BE49-F238E27FC236}">
                <a16:creationId xmlns:a16="http://schemas.microsoft.com/office/drawing/2014/main" id="{CF5C35D9-56C1-472B-BB8C-7E17677520AB}"/>
              </a:ext>
            </a:extLst>
          </p:cNvPr>
          <p:cNvPicPr>
            <a:picLocks noGrp="1" noChangeAspect="1"/>
          </p:cNvPicPr>
          <p:nvPr>
            <p:ph idx="1"/>
          </p:nvPr>
        </p:nvPicPr>
        <p:blipFill>
          <a:blip r:embed="rId2"/>
          <a:stretch>
            <a:fillRect/>
          </a:stretch>
        </p:blipFill>
        <p:spPr>
          <a:xfrm>
            <a:off x="3021496" y="2205831"/>
            <a:ext cx="6241774" cy="4155212"/>
          </a:xfrm>
          <a:prstGeom prst="rect">
            <a:avLst/>
          </a:prstGeom>
        </p:spPr>
      </p:pic>
    </p:spTree>
    <p:extLst>
      <p:ext uri="{BB962C8B-B14F-4D97-AF65-F5344CB8AC3E}">
        <p14:creationId xmlns:p14="http://schemas.microsoft.com/office/powerpoint/2010/main" val="343494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fontScale="90000"/>
          </a:bodyPr>
          <a:lstStyle/>
          <a:p>
            <a:r>
              <a:rPr lang="en-US" b="1" dirty="0"/>
              <a:t>Role of Distributed Storage - HDFS in Hadoop Application Architecture Implementation</a:t>
            </a:r>
            <a:br>
              <a:rPr lang="en-US" dirty="0"/>
            </a:br>
            <a:endParaRPr lang="en-US" dirty="0"/>
          </a:p>
        </p:txBody>
      </p:sp>
      <p:sp>
        <p:nvSpPr>
          <p:cNvPr id="5" name="Content Placeholder 4">
            <a:extLst>
              <a:ext uri="{FF2B5EF4-FFF2-40B4-BE49-F238E27FC236}">
                <a16:creationId xmlns:a16="http://schemas.microsoft.com/office/drawing/2014/main" id="{43314D11-2138-4347-9A8F-6E0A2FCB5E46}"/>
              </a:ext>
            </a:extLst>
          </p:cNvPr>
          <p:cNvSpPr>
            <a:spLocks noGrp="1"/>
          </p:cNvSpPr>
          <p:nvPr>
            <p:ph idx="1"/>
          </p:nvPr>
        </p:nvSpPr>
        <p:spPr/>
        <p:txBody>
          <a:bodyPr/>
          <a:lstStyle/>
          <a:p>
            <a:r>
              <a:rPr lang="en-US" dirty="0"/>
              <a:t>A file on HDFS is split into multiple bocks and each is replicated within the Hadoop cluster. </a:t>
            </a:r>
          </a:p>
          <a:p>
            <a:endParaRPr lang="en-US" dirty="0"/>
          </a:p>
          <a:p>
            <a:r>
              <a:rPr lang="en-US" dirty="0"/>
              <a:t>A block </a:t>
            </a:r>
            <a:r>
              <a:rPr lang="en-US"/>
              <a:t>on HDFS within </a:t>
            </a:r>
            <a:r>
              <a:rPr lang="en-US" dirty="0"/>
              <a:t>the underlying file system with a default size of 64MB.</a:t>
            </a:r>
          </a:p>
          <a:p>
            <a:endParaRPr lang="en-US" dirty="0"/>
          </a:p>
          <a:p>
            <a:r>
              <a:rPr lang="en-US" dirty="0"/>
              <a:t>The size of a block can be extended up to 256 MB based on the requirements.</a:t>
            </a:r>
          </a:p>
        </p:txBody>
      </p:sp>
    </p:spTree>
    <p:extLst>
      <p:ext uri="{BB962C8B-B14F-4D97-AF65-F5344CB8AC3E}">
        <p14:creationId xmlns:p14="http://schemas.microsoft.com/office/powerpoint/2010/main" val="36811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*Blocks</a:t>
            </a:r>
            <a:endParaRPr lang="en-US" dirty="0"/>
          </a:p>
        </p:txBody>
      </p:sp>
      <p:sp>
        <p:nvSpPr>
          <p:cNvPr id="5" name="Content Placeholder 4">
            <a:extLst>
              <a:ext uri="{FF2B5EF4-FFF2-40B4-BE49-F238E27FC236}">
                <a16:creationId xmlns:a16="http://schemas.microsoft.com/office/drawing/2014/main" id="{43314D11-2138-4347-9A8F-6E0A2FCB5E46}"/>
              </a:ext>
            </a:extLst>
          </p:cNvPr>
          <p:cNvSpPr>
            <a:spLocks noGrp="1"/>
          </p:cNvSpPr>
          <p:nvPr>
            <p:ph idx="1"/>
          </p:nvPr>
        </p:nvSpPr>
        <p:spPr/>
        <p:txBody>
          <a:bodyPr>
            <a:normAutofit lnSpcReduction="10000"/>
          </a:bodyPr>
          <a:lstStyle/>
          <a:p>
            <a:r>
              <a:rPr lang="en-US" dirty="0"/>
              <a:t>Now, as we know that the data in HDFS is scattered across the </a:t>
            </a:r>
            <a:r>
              <a:rPr lang="en-US" dirty="0" err="1"/>
              <a:t>DataNodes</a:t>
            </a:r>
            <a:r>
              <a:rPr lang="en-US" dirty="0"/>
              <a:t> as blocks. </a:t>
            </a:r>
          </a:p>
          <a:p>
            <a:endParaRPr lang="en-US" b="1" dirty="0"/>
          </a:p>
          <a:p>
            <a:r>
              <a:rPr lang="en-US" b="1" dirty="0"/>
              <a:t>Let’s have a look at what is a block and how is it formed?</a:t>
            </a:r>
          </a:p>
          <a:p>
            <a:endParaRPr lang="en-US" b="1" dirty="0"/>
          </a:p>
          <a:p>
            <a:r>
              <a:rPr lang="en-US" dirty="0"/>
              <a:t>Blocks are the nothing but the smallest continuous location on your hard drive where data is stored. </a:t>
            </a:r>
          </a:p>
          <a:p>
            <a:endParaRPr lang="en-US" dirty="0"/>
          </a:p>
          <a:p>
            <a:r>
              <a:rPr lang="en-US" dirty="0"/>
              <a:t>In general, in any of the File System, you store the data as a collection of blocks.</a:t>
            </a:r>
          </a:p>
        </p:txBody>
      </p:sp>
    </p:spTree>
    <p:extLst>
      <p:ext uri="{BB962C8B-B14F-4D97-AF65-F5344CB8AC3E}">
        <p14:creationId xmlns:p14="http://schemas.microsoft.com/office/powerpoint/2010/main" val="73383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*Blocks</a:t>
            </a:r>
            <a:endParaRPr lang="en-US" dirty="0"/>
          </a:p>
        </p:txBody>
      </p:sp>
      <p:sp>
        <p:nvSpPr>
          <p:cNvPr id="5" name="Content Placeholder 4">
            <a:extLst>
              <a:ext uri="{FF2B5EF4-FFF2-40B4-BE49-F238E27FC236}">
                <a16:creationId xmlns:a16="http://schemas.microsoft.com/office/drawing/2014/main" id="{43314D11-2138-4347-9A8F-6E0A2FCB5E46}"/>
              </a:ext>
            </a:extLst>
          </p:cNvPr>
          <p:cNvSpPr>
            <a:spLocks noGrp="1"/>
          </p:cNvSpPr>
          <p:nvPr>
            <p:ph idx="1"/>
          </p:nvPr>
        </p:nvSpPr>
        <p:spPr/>
        <p:txBody>
          <a:bodyPr>
            <a:normAutofit/>
          </a:bodyPr>
          <a:lstStyle/>
          <a:p>
            <a:r>
              <a:rPr lang="en-US" dirty="0"/>
              <a:t>Similarly, HDFS stores each file as blocks which are scattered throughout the Apache Hadoop cluster. </a:t>
            </a:r>
          </a:p>
          <a:p>
            <a:endParaRPr lang="en-US" dirty="0"/>
          </a:p>
          <a:p>
            <a:r>
              <a:rPr lang="en-US" dirty="0"/>
              <a:t>The default size of each block is 128 MB in Apache Hadoop 2.x (64 MB in Apache Hadoop 1.x) which you can configure as per your requirement.</a:t>
            </a:r>
          </a:p>
        </p:txBody>
      </p:sp>
    </p:spTree>
    <p:extLst>
      <p:ext uri="{BB962C8B-B14F-4D97-AF65-F5344CB8AC3E}">
        <p14:creationId xmlns:p14="http://schemas.microsoft.com/office/powerpoint/2010/main" val="191422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A1E7-BC67-49EB-89CB-53BD4D953083}"/>
              </a:ext>
            </a:extLst>
          </p:cNvPr>
          <p:cNvSpPr>
            <a:spLocks noGrp="1"/>
          </p:cNvSpPr>
          <p:nvPr>
            <p:ph type="title"/>
          </p:nvPr>
        </p:nvSpPr>
        <p:spPr/>
        <p:txBody>
          <a:bodyPr>
            <a:normAutofit/>
          </a:bodyPr>
          <a:lstStyle/>
          <a:p>
            <a:r>
              <a:rPr lang="en-US" b="1" dirty="0"/>
              <a:t>*Blocks</a:t>
            </a:r>
            <a:endParaRPr lang="en-US" dirty="0"/>
          </a:p>
        </p:txBody>
      </p:sp>
      <p:sp>
        <p:nvSpPr>
          <p:cNvPr id="5" name="Content Placeholder 4">
            <a:extLst>
              <a:ext uri="{FF2B5EF4-FFF2-40B4-BE49-F238E27FC236}">
                <a16:creationId xmlns:a16="http://schemas.microsoft.com/office/drawing/2014/main" id="{43314D11-2138-4347-9A8F-6E0A2FCB5E46}"/>
              </a:ext>
            </a:extLst>
          </p:cNvPr>
          <p:cNvSpPr>
            <a:spLocks noGrp="1"/>
          </p:cNvSpPr>
          <p:nvPr>
            <p:ph idx="1"/>
          </p:nvPr>
        </p:nvSpPr>
        <p:spPr/>
        <p:txBody>
          <a:bodyPr>
            <a:normAutofit fontScale="92500" lnSpcReduction="10000"/>
          </a:bodyPr>
          <a:lstStyle/>
          <a:p>
            <a:r>
              <a:rPr lang="en-US" dirty="0"/>
              <a:t>It is not necessary that in HDFS, each file is stored in exact multiple of the configured block size (128 MB, 256 MB etc.). </a:t>
            </a:r>
          </a:p>
          <a:p>
            <a:endParaRPr lang="en-US" dirty="0"/>
          </a:p>
          <a:p>
            <a:r>
              <a:rPr lang="en-US" dirty="0"/>
              <a:t>Let’s take an example where we have a file “example.txt” of size 514 MB.</a:t>
            </a:r>
          </a:p>
          <a:p>
            <a:endParaRPr lang="en-US" dirty="0"/>
          </a:p>
          <a:p>
            <a:r>
              <a:rPr lang="en-US" dirty="0"/>
              <a:t> Suppose that we are using the default configuration of block size, which is 128 MB. </a:t>
            </a:r>
          </a:p>
          <a:p>
            <a:endParaRPr lang="en-US" dirty="0"/>
          </a:p>
          <a:p>
            <a:r>
              <a:rPr lang="en-US" dirty="0"/>
              <a:t>Then, how many blocks will be created? 5, Right. The first four blocks will be of 128 MB. But, the last block will be of 2 MB size only.</a:t>
            </a:r>
          </a:p>
        </p:txBody>
      </p:sp>
    </p:spTree>
    <p:extLst>
      <p:ext uri="{BB962C8B-B14F-4D97-AF65-F5344CB8AC3E}">
        <p14:creationId xmlns:p14="http://schemas.microsoft.com/office/powerpoint/2010/main" val="2860411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1761</Words>
  <Application>Microsoft Office PowerPoint</Application>
  <PresentationFormat>Widescreen</PresentationFormat>
  <Paragraphs>145</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HADOOP ARCHITECTURE</vt:lpstr>
      <vt:lpstr>INTRODUCTION</vt:lpstr>
      <vt:lpstr>INTRODUCTION</vt:lpstr>
      <vt:lpstr>INTRODUCTION</vt:lpstr>
      <vt:lpstr>INTRODUCTION</vt:lpstr>
      <vt:lpstr>Role of Distributed Storage - HDFS in Hadoop Application Architecture Implementation </vt:lpstr>
      <vt:lpstr>*Blocks</vt:lpstr>
      <vt:lpstr>*Blocks</vt:lpstr>
      <vt:lpstr>*Blocks</vt:lpstr>
      <vt:lpstr>*Blocks</vt:lpstr>
      <vt:lpstr>*Blocks</vt:lpstr>
      <vt:lpstr>*Blocks</vt:lpstr>
      <vt:lpstr>Role of Distributed Storage - HDFS in Hadoop Application Architecture Implementation </vt:lpstr>
      <vt:lpstr>Role of Distributed Storage - HDFS in Hadoop Application Architecture Implementation </vt:lpstr>
      <vt:lpstr>Role of Distributed Storage - HDFS in Hadoop Application Architecture Implementation </vt:lpstr>
      <vt:lpstr>Role of Distributed Storage - HDFS in Hadoop Application Architecture Implementation </vt:lpstr>
      <vt:lpstr>Role of Distributed Storage - HDFS in Hadoop Application Architecture Implementation </vt:lpstr>
      <vt:lpstr>Role of Distributed Storage - HDFS in Hadoop Application Architecture Implementation </vt:lpstr>
      <vt:lpstr>Role of Distributed Storage - HDFS in Hadoop Application Architecture Implementation </vt:lpstr>
      <vt:lpstr>Role of Distributed Storage - HDFS in Hadoop Application Architecture Implementation </vt:lpstr>
      <vt:lpstr>Role of Distributed Storage - HDFS in Hadoop Application Architecture Implementation </vt:lpstr>
      <vt:lpstr>Role of Distributed Storage - HDFS in Hadoop Application Architecture Implementation </vt:lpstr>
      <vt:lpstr>Role of Distributed Storage - HDFS in Hadoop Application Architecture Implementation </vt:lpstr>
      <vt:lpstr>Role of Distributed Storage - HDFS in Hadoop Application Architecture Implementation </vt:lpstr>
      <vt:lpstr>Replication Management</vt:lpstr>
      <vt:lpstr>Replication Management</vt:lpstr>
      <vt:lpstr>Replication Management</vt:lpstr>
      <vt:lpstr>Rack Awareness</vt:lpstr>
      <vt:lpstr>Rack Awareness</vt:lpstr>
      <vt:lpstr>Rack Awareness</vt:lpstr>
      <vt:lpstr>Rack Awareness</vt:lpstr>
      <vt:lpstr>Rack Awareness</vt:lpstr>
      <vt:lpstr>Rack Awareness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ARCHITECTURE</dc:title>
  <dc:creator>Ap Saggu</dc:creator>
  <cp:lastModifiedBy>Dell</cp:lastModifiedBy>
  <cp:revision>13</cp:revision>
  <dcterms:created xsi:type="dcterms:W3CDTF">2017-10-10T15:59:54Z</dcterms:created>
  <dcterms:modified xsi:type="dcterms:W3CDTF">2023-08-16T09:32:22Z</dcterms:modified>
</cp:coreProperties>
</file>