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6311" y="2835021"/>
            <a:ext cx="6199377" cy="1543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29158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187955"/>
            <a:ext cx="10679379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6310" y="6147883"/>
            <a:ext cx="384111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27660" rIns="0" bIns="0" rtlCol="0">
            <a:spAutoFit/>
          </a:bodyPr>
          <a:lstStyle/>
          <a:p>
            <a:pPr marL="2308860">
              <a:lnSpc>
                <a:spcPct val="100000"/>
              </a:lnSpc>
              <a:spcBef>
                <a:spcPts val="2580"/>
              </a:spcBef>
            </a:pPr>
            <a:r>
              <a:rPr spc="-5" dirty="0"/>
              <a:t>MAP</a:t>
            </a:r>
            <a:r>
              <a:rPr spc="-204" dirty="0"/>
              <a:t> </a:t>
            </a:r>
            <a:r>
              <a:rPr spc="-5" dirty="0"/>
              <a:t>REDUCE</a:t>
            </a:r>
          </a:p>
          <a:p>
            <a:pPr marL="4523105">
              <a:lnSpc>
                <a:spcPct val="100000"/>
              </a:lnSpc>
              <a:spcBef>
                <a:spcPts val="830"/>
              </a:spcBef>
            </a:pP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0682"/>
            <a:ext cx="800925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rebuchet MS"/>
                <a:cs typeface="Trebuchet MS"/>
              </a:rPr>
              <a:t>MapReduce </a:t>
            </a:r>
            <a:r>
              <a:rPr sz="3200" b="1" spc="-30" dirty="0">
                <a:latin typeface="Trebuchet MS"/>
                <a:cs typeface="Trebuchet MS"/>
              </a:rPr>
              <a:t>Terminologies </a:t>
            </a:r>
            <a:r>
              <a:rPr sz="3200" b="1" spc="-5" dirty="0">
                <a:latin typeface="Trebuchet MS"/>
                <a:cs typeface="Trebuchet MS"/>
              </a:rPr>
              <a:t>:What is </a:t>
            </a:r>
            <a:r>
              <a:rPr sz="3200" b="1" spc="-90" dirty="0">
                <a:latin typeface="Trebuchet MS"/>
                <a:cs typeface="Trebuchet MS"/>
              </a:rPr>
              <a:t>Task </a:t>
            </a:r>
            <a:r>
              <a:rPr sz="3200" b="1" spc="-5" dirty="0">
                <a:latin typeface="Trebuchet MS"/>
                <a:cs typeface="Trebuchet MS"/>
              </a:rPr>
              <a:t>in  Map</a:t>
            </a:r>
            <a:r>
              <a:rPr sz="3200" b="1" spc="-2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Reduce?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022590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task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MapReduce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an execution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Mapper 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Reducer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slice</a:t>
            </a:r>
            <a:r>
              <a:rPr sz="18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data. It is also called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Task-In-Progress.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 means processing of data is in progress either on mapper or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reducer.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0682"/>
            <a:ext cx="752729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rebuchet MS"/>
                <a:cs typeface="Trebuchet MS"/>
              </a:rPr>
              <a:t>MapReduce </a:t>
            </a:r>
            <a:r>
              <a:rPr sz="3200" b="1" spc="-30" dirty="0">
                <a:latin typeface="Trebuchet MS"/>
                <a:cs typeface="Trebuchet MS"/>
              </a:rPr>
              <a:t>Terminologies </a:t>
            </a:r>
            <a:r>
              <a:rPr sz="3200" b="1" spc="-5" dirty="0">
                <a:latin typeface="Trebuchet MS"/>
                <a:cs typeface="Trebuchet MS"/>
              </a:rPr>
              <a:t>:What is</a:t>
            </a:r>
            <a:r>
              <a:rPr sz="3200" b="1" spc="-175" dirty="0">
                <a:latin typeface="Trebuchet MS"/>
                <a:cs typeface="Trebuchet MS"/>
              </a:rPr>
              <a:t> </a:t>
            </a:r>
            <a:r>
              <a:rPr sz="3200" b="1" spc="-90" dirty="0">
                <a:latin typeface="Trebuchet MS"/>
                <a:cs typeface="Trebuchet MS"/>
              </a:rPr>
              <a:t>Task  </a:t>
            </a:r>
            <a:r>
              <a:rPr sz="3200" b="1" spc="-5" dirty="0">
                <a:latin typeface="Trebuchet MS"/>
                <a:cs typeface="Trebuchet MS"/>
              </a:rPr>
              <a:t>Attempt?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071484" cy="353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Task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Attempt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particular instance of an attempt to execute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task on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node.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There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possibility that anytime any machine can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go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down.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471805" indent="-342900">
              <a:lnSpc>
                <a:spcPct val="100000"/>
              </a:lnSpc>
              <a:spcBef>
                <a:spcPts val="17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example, while processing data if any node goes down, framework  reschedules the task to some other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node.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rescheduling of the task cannot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infinite.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There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an upper limit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well.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default value of task attempt is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4.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427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Map</a:t>
            </a:r>
            <a:r>
              <a:rPr b="1" spc="-254" dirty="0">
                <a:latin typeface="Trebuchet MS"/>
                <a:cs typeface="Trebuchet MS"/>
              </a:rPr>
              <a:t> </a:t>
            </a:r>
            <a:r>
              <a:rPr b="1" spc="-15" dirty="0">
                <a:latin typeface="Trebuchet MS"/>
                <a:cs typeface="Trebuchet MS"/>
              </a:rPr>
              <a:t>Abstraction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423275" cy="258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map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takes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key/value pair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input.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Whether data is in structured or unstructured format, framework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converts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 incoming data into key and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value.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Key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reference to the input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value.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Value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data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 which to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operate.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427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Map</a:t>
            </a:r>
            <a:r>
              <a:rPr b="1" spc="-254" dirty="0">
                <a:latin typeface="Trebuchet MS"/>
                <a:cs typeface="Trebuchet MS"/>
              </a:rPr>
              <a:t> </a:t>
            </a:r>
            <a:r>
              <a:rPr b="1" spc="-15" dirty="0">
                <a:latin typeface="Trebuchet MS"/>
                <a:cs typeface="Trebuchet MS"/>
              </a:rPr>
              <a:t>Abstraction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354059" cy="217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Map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Processing: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function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defined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 can write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custom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business logic according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to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his need to process the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Applies to every value 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value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input.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427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Map</a:t>
            </a:r>
            <a:r>
              <a:rPr b="1" spc="-254" dirty="0">
                <a:latin typeface="Trebuchet MS"/>
                <a:cs typeface="Trebuchet MS"/>
              </a:rPr>
              <a:t> </a:t>
            </a:r>
            <a:r>
              <a:rPr b="1" spc="-15" dirty="0">
                <a:latin typeface="Trebuchet MS"/>
                <a:cs typeface="Trebuchet MS"/>
              </a:rPr>
              <a:t>Abstraction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7732395" cy="258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Map produces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new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list of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key/value</a:t>
            </a:r>
            <a:r>
              <a:rPr sz="1800" b="1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pairs: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 output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Map is called intermediate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output.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 the different type from input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pair.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72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 output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map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stored on the local disk from where it is shuffled to  reduce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nodes.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0682"/>
            <a:ext cx="3693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rebuchet MS"/>
                <a:cs typeface="Trebuchet MS"/>
              </a:rPr>
              <a:t>Reduce</a:t>
            </a:r>
            <a:r>
              <a:rPr sz="3200" b="1" spc="-27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Abstraction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336915" cy="298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takes intermediate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Key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/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Value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pairs as input and processes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output of 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mapper.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Usually,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the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reducer,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aggregation or summation sort of</a:t>
            </a: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computation.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Input given to reducer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generated 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Map (intermediate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output)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Key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/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Value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pairs provided to reduce are sorted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key.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0682"/>
            <a:ext cx="3693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rebuchet MS"/>
                <a:cs typeface="Trebuchet MS"/>
              </a:rPr>
              <a:t>Reduce</a:t>
            </a:r>
            <a:r>
              <a:rPr sz="3200" b="1" spc="-27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Abstraction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61210"/>
            <a:ext cx="8043545" cy="351027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Reduce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 processing: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function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defined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Here also user can write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custom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business logic  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final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output.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Iterator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supplies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values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given key to the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Reduce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function.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Reduce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produces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final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list of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key/value</a:t>
            </a:r>
            <a:r>
              <a:rPr sz="1800" b="1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pairs: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 output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called Final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output.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 can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different type from input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pair.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 output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stored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HDFS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989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How Map and </a:t>
            </a:r>
            <a:r>
              <a:rPr b="1" spc="-5" dirty="0">
                <a:latin typeface="Trebuchet MS"/>
                <a:cs typeface="Trebuchet MS"/>
              </a:rPr>
              <a:t>Reduce </a:t>
            </a:r>
            <a:r>
              <a:rPr b="1" dirty="0">
                <a:latin typeface="Trebuchet MS"/>
                <a:cs typeface="Trebuchet MS"/>
              </a:rPr>
              <a:t>work</a:t>
            </a:r>
            <a:r>
              <a:rPr b="1" spc="-105" dirty="0">
                <a:latin typeface="Trebuchet MS"/>
                <a:cs typeface="Trebuchet MS"/>
              </a:rPr>
              <a:t> </a:t>
            </a:r>
            <a:r>
              <a:rPr b="1" spc="-55" dirty="0">
                <a:latin typeface="Trebuchet MS"/>
                <a:cs typeface="Trebuchet MS"/>
              </a:rPr>
              <a:t>Together?</a:t>
            </a:r>
          </a:p>
        </p:txBody>
      </p:sp>
      <p:sp>
        <p:nvSpPr>
          <p:cNvPr id="3" name="object 3"/>
          <p:cNvSpPr/>
          <p:nvPr/>
        </p:nvSpPr>
        <p:spPr>
          <a:xfrm>
            <a:off x="1351788" y="1930907"/>
            <a:ext cx="7921752" cy="396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310" y="629158"/>
            <a:ext cx="7989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90C225"/>
                </a:solidFill>
                <a:latin typeface="Trebuchet MS"/>
                <a:cs typeface="Trebuchet MS"/>
              </a:rPr>
              <a:t>How Map and </a:t>
            </a:r>
            <a:r>
              <a:rPr sz="3600" b="1" spc="-5" dirty="0">
                <a:solidFill>
                  <a:srgbClr val="90C225"/>
                </a:solidFill>
                <a:latin typeface="Trebuchet MS"/>
                <a:cs typeface="Trebuchet MS"/>
              </a:rPr>
              <a:t>Reduce </a:t>
            </a:r>
            <a:r>
              <a:rPr sz="3600" b="1" dirty="0">
                <a:solidFill>
                  <a:srgbClr val="90C225"/>
                </a:solidFill>
                <a:latin typeface="Trebuchet MS"/>
                <a:cs typeface="Trebuchet MS"/>
              </a:rPr>
              <a:t>work</a:t>
            </a:r>
            <a:r>
              <a:rPr sz="3600" b="1" spc="-10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rgbClr val="90C225"/>
                </a:solidFill>
                <a:latin typeface="Trebuchet MS"/>
                <a:cs typeface="Trebuchet MS"/>
              </a:rPr>
              <a:t>Together?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2187955"/>
            <a:ext cx="8361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Why there are more number of mappers as compared to number of reducers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989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How Map and </a:t>
            </a:r>
            <a:r>
              <a:rPr b="1" spc="-5" dirty="0">
                <a:latin typeface="Trebuchet MS"/>
                <a:cs typeface="Trebuchet MS"/>
              </a:rPr>
              <a:t>Reduce </a:t>
            </a:r>
            <a:r>
              <a:rPr b="1" dirty="0">
                <a:latin typeface="Trebuchet MS"/>
                <a:cs typeface="Trebuchet MS"/>
              </a:rPr>
              <a:t>work</a:t>
            </a:r>
            <a:r>
              <a:rPr b="1" spc="-105" dirty="0">
                <a:latin typeface="Trebuchet MS"/>
                <a:cs typeface="Trebuchet MS"/>
              </a:rPr>
              <a:t> </a:t>
            </a:r>
            <a:r>
              <a:rPr b="1" spc="-55" dirty="0">
                <a:latin typeface="Trebuchet MS"/>
                <a:cs typeface="Trebuchet MS"/>
              </a:rPr>
              <a:t>Together?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410575" cy="3002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Input data given to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mapper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processed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through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 defined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written at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mapper.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All the required complex business logic is implemented at the mapper level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 heavy processing is done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mapper in parallel as the number of  mappers is much more than the number of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reducers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179070" indent="-342900">
              <a:lnSpc>
                <a:spcPct val="100000"/>
              </a:lnSpc>
              <a:spcBef>
                <a:spcPts val="17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Mapper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 output which is intermediate data and this output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goes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 input to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reducer.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487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MOTIVATION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709358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How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break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up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large problem into smaller tasks, that can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executed in parallel?</a:t>
            </a:r>
            <a:endParaRPr sz="1800">
              <a:latin typeface="Trebuchet MS"/>
              <a:cs typeface="Trebuchet MS"/>
            </a:endParaRPr>
          </a:p>
          <a:p>
            <a:pPr marL="504825" indent="-149860">
              <a:lnSpc>
                <a:spcPct val="100000"/>
              </a:lnSpc>
              <a:buChar char="◦"/>
              <a:tabLst>
                <a:tab pos="505459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How to assign tasks to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machines?</a:t>
            </a:r>
            <a:endParaRPr sz="1800">
              <a:latin typeface="Trebuchet MS"/>
              <a:cs typeface="Trebuchet MS"/>
            </a:endParaRPr>
          </a:p>
          <a:p>
            <a:pPr marL="504825" indent="-149860">
              <a:lnSpc>
                <a:spcPct val="100000"/>
              </a:lnSpc>
              <a:buChar char="◦"/>
              <a:tabLst>
                <a:tab pos="505459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How to partition and distribute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data?</a:t>
            </a:r>
            <a:endParaRPr sz="1800">
              <a:latin typeface="Trebuchet MS"/>
              <a:cs typeface="Trebuchet MS"/>
            </a:endParaRPr>
          </a:p>
          <a:p>
            <a:pPr marL="504825" indent="-149860">
              <a:lnSpc>
                <a:spcPct val="100000"/>
              </a:lnSpc>
              <a:buChar char="◦"/>
              <a:tabLst>
                <a:tab pos="505459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How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share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intermediate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results?</a:t>
            </a:r>
            <a:endParaRPr sz="1800">
              <a:latin typeface="Trebuchet MS"/>
              <a:cs typeface="Trebuchet MS"/>
            </a:endParaRPr>
          </a:p>
          <a:p>
            <a:pPr marL="504825" indent="-149860">
              <a:lnSpc>
                <a:spcPct val="100000"/>
              </a:lnSpc>
              <a:buChar char="◦"/>
              <a:tabLst>
                <a:tab pos="505459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How to coordinate synchronization, scheduling,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fault-tolerance?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989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How Map and </a:t>
            </a:r>
            <a:r>
              <a:rPr b="1" spc="-5" dirty="0">
                <a:latin typeface="Trebuchet MS"/>
                <a:cs typeface="Trebuchet MS"/>
              </a:rPr>
              <a:t>Reduce </a:t>
            </a:r>
            <a:r>
              <a:rPr b="1" dirty="0">
                <a:latin typeface="Trebuchet MS"/>
                <a:cs typeface="Trebuchet MS"/>
              </a:rPr>
              <a:t>work</a:t>
            </a:r>
            <a:r>
              <a:rPr b="1" spc="-105" dirty="0">
                <a:latin typeface="Trebuchet MS"/>
                <a:cs typeface="Trebuchet MS"/>
              </a:rPr>
              <a:t> </a:t>
            </a:r>
            <a:r>
              <a:rPr b="1" spc="-55" dirty="0">
                <a:latin typeface="Trebuchet MS"/>
                <a:cs typeface="Trebuchet MS"/>
              </a:rPr>
              <a:t>Together?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364855" cy="217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intermediate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result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then processed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 defined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function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written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reducer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final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output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generated.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Usually,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reducer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very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light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processing 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done.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final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output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stored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HDFS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replication is done as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usual.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57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MapReduce</a:t>
            </a:r>
            <a:r>
              <a:rPr b="1" spc="-7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DataFlow</a:t>
            </a:r>
          </a:p>
        </p:txBody>
      </p:sp>
      <p:sp>
        <p:nvSpPr>
          <p:cNvPr id="3" name="object 3"/>
          <p:cNvSpPr/>
          <p:nvPr/>
        </p:nvSpPr>
        <p:spPr>
          <a:xfrm>
            <a:off x="1510283" y="1930907"/>
            <a:ext cx="7089647" cy="431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57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MapReduce</a:t>
            </a:r>
            <a:r>
              <a:rPr b="1" spc="-7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DataFlow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60523"/>
            <a:ext cx="8229600" cy="378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There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slaves in 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figure.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47625" indent="-342900">
              <a:lnSpc>
                <a:spcPts val="1939"/>
              </a:lnSpc>
              <a:spcBef>
                <a:spcPts val="15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slaves mappers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 run,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then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reducer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 run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 any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slave.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 input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mapper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block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time. (Split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block by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default)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80" indent="-342900">
              <a:lnSpc>
                <a:spcPts val="1939"/>
              </a:lnSpc>
              <a:spcBef>
                <a:spcPts val="154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Mapper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writes the output to 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local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disk of the machine it is working.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This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temporary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 output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mapper is also called intermediate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output.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57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MapReduce</a:t>
            </a:r>
            <a:r>
              <a:rPr b="1" spc="-7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DataFlow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7959090" cy="298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movement of output from mapper node to reducer node is called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shuffle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Map and reduce are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stages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processing.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They run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one after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other.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41020" indent="-342900">
              <a:lnSpc>
                <a:spcPct val="100000"/>
              </a:lnSpc>
              <a:spcBef>
                <a:spcPts val="17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After all, mappers complete the processing, then only reducer starts  processing.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0682"/>
            <a:ext cx="7626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rebuchet MS"/>
                <a:cs typeface="Trebuchet MS"/>
              </a:rPr>
              <a:t>MapReduce </a:t>
            </a:r>
            <a:r>
              <a:rPr sz="3200" b="1" dirty="0">
                <a:latin typeface="Trebuchet MS"/>
                <a:cs typeface="Trebuchet MS"/>
              </a:rPr>
              <a:t>DataFlow : Internal</a:t>
            </a:r>
            <a:r>
              <a:rPr sz="3200" b="1" spc="-120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Working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3272" y="2319527"/>
            <a:ext cx="7647432" cy="3669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0682"/>
            <a:ext cx="7626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rebuchet MS"/>
                <a:cs typeface="Trebuchet MS"/>
              </a:rPr>
              <a:t>MapReduce </a:t>
            </a:r>
            <a:r>
              <a:rPr sz="3200" b="1" dirty="0">
                <a:latin typeface="Trebuchet MS"/>
                <a:cs typeface="Trebuchet MS"/>
              </a:rPr>
              <a:t>DataFlow : Internal</a:t>
            </a:r>
            <a:r>
              <a:rPr sz="3200" b="1" spc="-120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Working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79806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There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 various phases of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MapReduce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job execution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Input Files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, 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InputFormat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Hadoop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InputSplits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RecordReader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Mapper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Combiner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 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Partitioner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Shuffling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Sorting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Reducer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RecordWriter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and 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OutputFormat.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0682"/>
            <a:ext cx="7626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rebuchet MS"/>
                <a:cs typeface="Trebuchet MS"/>
              </a:rPr>
              <a:t>MapReduce </a:t>
            </a:r>
            <a:r>
              <a:rPr sz="3200" b="1" dirty="0">
                <a:latin typeface="Trebuchet MS"/>
                <a:cs typeface="Trebuchet MS"/>
              </a:rPr>
              <a:t>DataFlow : Internal</a:t>
            </a:r>
            <a:r>
              <a:rPr sz="3200" b="1" spc="-120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Working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368665" cy="380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data </a:t>
            </a:r>
            <a:r>
              <a:rPr sz="1800" spc="-10" dirty="0">
                <a:latin typeface="Trebuchet MS"/>
                <a:cs typeface="Trebuchet MS"/>
              </a:rPr>
              <a:t>for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15" dirty="0">
                <a:latin typeface="Trebuchet MS"/>
                <a:cs typeface="Trebuchet MS"/>
              </a:rPr>
              <a:t>MapReduce </a:t>
            </a:r>
            <a:r>
              <a:rPr sz="1800" spc="-5" dirty="0">
                <a:latin typeface="Trebuchet MS"/>
                <a:cs typeface="Trebuchet MS"/>
              </a:rPr>
              <a:t>task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-5" dirty="0">
                <a:latin typeface="Trebuchet MS"/>
                <a:cs typeface="Trebuchet MS"/>
              </a:rPr>
              <a:t>stored </a:t>
            </a:r>
            <a:r>
              <a:rPr sz="1800" dirty="0">
                <a:latin typeface="Trebuchet MS"/>
                <a:cs typeface="Trebuchet MS"/>
              </a:rPr>
              <a:t>in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input files</a:t>
            </a:r>
            <a:r>
              <a:rPr sz="1800" spc="-5" dirty="0">
                <a:latin typeface="Trebuchet MS"/>
                <a:cs typeface="Trebuchet MS"/>
              </a:rPr>
              <a:t>, and input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files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typically lives in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HDFS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InputFormat </a:t>
            </a:r>
            <a:r>
              <a:rPr sz="1800" spc="-5" dirty="0">
                <a:latin typeface="Trebuchet MS"/>
                <a:cs typeface="Trebuchet MS"/>
              </a:rPr>
              <a:t>defines how these input files are </a:t>
            </a:r>
            <a:r>
              <a:rPr sz="1800" dirty="0">
                <a:latin typeface="Trebuchet MS"/>
                <a:cs typeface="Trebuchet MS"/>
              </a:rPr>
              <a:t>split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read.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730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Input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Splits </a:t>
            </a:r>
            <a:r>
              <a:rPr sz="1800" spc="-5" dirty="0">
                <a:latin typeface="Trebuchet MS"/>
                <a:cs typeface="Trebuchet MS"/>
              </a:rPr>
              <a:t>is created </a:t>
            </a:r>
            <a:r>
              <a:rPr sz="1800" dirty="0">
                <a:latin typeface="Trebuchet MS"/>
                <a:cs typeface="Trebuchet MS"/>
              </a:rPr>
              <a:t>by </a:t>
            </a:r>
            <a:r>
              <a:rPr sz="1800" spc="-5" dirty="0">
                <a:latin typeface="Trebuchet MS"/>
                <a:cs typeface="Trebuchet MS"/>
              </a:rPr>
              <a:t>InputFormat, logically represent the data which </a:t>
            </a:r>
            <a:r>
              <a:rPr sz="1800" spc="-35" dirty="0">
                <a:latin typeface="Trebuchet MS"/>
                <a:cs typeface="Trebuchet MS"/>
              </a:rPr>
              <a:t>will  </a:t>
            </a:r>
            <a:r>
              <a:rPr sz="1800" dirty="0">
                <a:latin typeface="Trebuchet MS"/>
                <a:cs typeface="Trebuchet MS"/>
              </a:rPr>
              <a:t>be </a:t>
            </a:r>
            <a:r>
              <a:rPr sz="1800" spc="-5" dirty="0">
                <a:latin typeface="Trebuchet MS"/>
                <a:cs typeface="Trebuchet MS"/>
              </a:rPr>
              <a:t>processed </a:t>
            </a:r>
            <a:r>
              <a:rPr sz="1800" dirty="0">
                <a:latin typeface="Trebuchet MS"/>
                <a:cs typeface="Trebuchet MS"/>
              </a:rPr>
              <a:t>by </a:t>
            </a:r>
            <a:r>
              <a:rPr sz="1800" spc="-5" dirty="0">
                <a:latin typeface="Trebuchet MS"/>
                <a:cs typeface="Trebuchet MS"/>
              </a:rPr>
              <a:t>an individual </a:t>
            </a:r>
            <a:r>
              <a:rPr sz="1800" b="1" spc="-35" dirty="0">
                <a:latin typeface="Trebuchet MS"/>
                <a:cs typeface="Trebuchet MS"/>
              </a:rPr>
              <a:t>Mapper. </a:t>
            </a:r>
            <a:r>
              <a:rPr sz="1800" dirty="0">
                <a:latin typeface="Trebuchet MS"/>
                <a:cs typeface="Trebuchet MS"/>
              </a:rPr>
              <a:t>One </a:t>
            </a:r>
            <a:r>
              <a:rPr sz="1800" spc="-5" dirty="0">
                <a:latin typeface="Trebuchet MS"/>
                <a:cs typeface="Trebuchet MS"/>
              </a:rPr>
              <a:t>map task is created for each </a:t>
            </a:r>
            <a:r>
              <a:rPr sz="1800" dirty="0">
                <a:latin typeface="Trebuchet MS"/>
                <a:cs typeface="Trebuchet MS"/>
              </a:rPr>
              <a:t>split;  </a:t>
            </a:r>
            <a:r>
              <a:rPr sz="1800" spc="-5" dirty="0">
                <a:latin typeface="Trebuchet MS"/>
                <a:cs typeface="Trebuchet MS"/>
              </a:rPr>
              <a:t>thus the number of </a:t>
            </a:r>
            <a:r>
              <a:rPr sz="1800" dirty="0">
                <a:latin typeface="Trebuchet MS"/>
                <a:cs typeface="Trebuchet MS"/>
              </a:rPr>
              <a:t>map </a:t>
            </a:r>
            <a:r>
              <a:rPr sz="1800" spc="-5" dirty="0">
                <a:latin typeface="Trebuchet MS"/>
                <a:cs typeface="Trebuchet MS"/>
              </a:rPr>
              <a:t>tasks </a:t>
            </a:r>
            <a:r>
              <a:rPr sz="1800" dirty="0">
                <a:latin typeface="Trebuchet MS"/>
                <a:cs typeface="Trebuchet MS"/>
              </a:rPr>
              <a:t>will be </a:t>
            </a:r>
            <a:r>
              <a:rPr sz="1800" spc="-5" dirty="0">
                <a:latin typeface="Trebuchet MS"/>
                <a:cs typeface="Trebuchet MS"/>
              </a:rPr>
              <a:t>equal to the number of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InputSplits.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latin typeface="Trebuchet MS"/>
                <a:cs typeface="Trebuchet MS"/>
              </a:rPr>
              <a:t>The split </a:t>
            </a:r>
            <a:r>
              <a:rPr sz="1800" spc="-5" dirty="0">
                <a:latin typeface="Trebuchet MS"/>
                <a:cs typeface="Trebuchet MS"/>
              </a:rPr>
              <a:t>is divided into records and each record will be processed by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mapper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0682"/>
            <a:ext cx="762635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rebuchet MS"/>
                <a:cs typeface="Trebuchet MS"/>
              </a:rPr>
              <a:t>MapReduce </a:t>
            </a:r>
            <a:r>
              <a:rPr sz="3200" b="1" dirty="0">
                <a:latin typeface="Trebuchet MS"/>
                <a:cs typeface="Trebuchet MS"/>
              </a:rPr>
              <a:t>DataFlow : Internal</a:t>
            </a:r>
            <a:r>
              <a:rPr sz="3200" b="1" spc="-120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Working  </a:t>
            </a:r>
            <a:r>
              <a:rPr sz="3200" b="1" spc="-40" dirty="0">
                <a:latin typeface="Trebuchet MS"/>
                <a:cs typeface="Trebuchet MS"/>
              </a:rPr>
              <a:t>(Types </a:t>
            </a:r>
            <a:r>
              <a:rPr sz="3200" b="1" dirty="0">
                <a:latin typeface="Trebuchet MS"/>
                <a:cs typeface="Trebuchet MS"/>
              </a:rPr>
              <a:t>of </a:t>
            </a:r>
            <a:r>
              <a:rPr sz="3200" b="1" spc="-5" dirty="0">
                <a:latin typeface="Trebuchet MS"/>
                <a:cs typeface="Trebuchet MS"/>
              </a:rPr>
              <a:t>Input </a:t>
            </a:r>
            <a:r>
              <a:rPr sz="3200" b="1" spc="-25" dirty="0">
                <a:latin typeface="Trebuchet MS"/>
                <a:cs typeface="Trebuchet MS"/>
              </a:rPr>
              <a:t>Format </a:t>
            </a:r>
            <a:r>
              <a:rPr sz="3200" b="1" spc="-5" dirty="0">
                <a:latin typeface="Trebuchet MS"/>
                <a:cs typeface="Trebuchet MS"/>
              </a:rPr>
              <a:t>in Map</a:t>
            </a:r>
            <a:r>
              <a:rPr sz="3200" b="1" spc="-4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Reduce)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01111" y="2930651"/>
            <a:ext cx="4876800" cy="2420620"/>
            <a:chOff x="2801111" y="2930651"/>
            <a:chExt cx="4876800" cy="2420620"/>
          </a:xfrm>
        </p:grpSpPr>
        <p:sp>
          <p:nvSpPr>
            <p:cNvPr id="4" name="object 4"/>
            <p:cNvSpPr/>
            <p:nvPr/>
          </p:nvSpPr>
          <p:spPr>
            <a:xfrm>
              <a:off x="2801111" y="2930651"/>
              <a:ext cx="2467356" cy="2420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68467" y="3294887"/>
              <a:ext cx="2409443" cy="18851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0682"/>
            <a:ext cx="7626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rebuchet MS"/>
                <a:cs typeface="Trebuchet MS"/>
              </a:rPr>
              <a:t>MapReduce </a:t>
            </a:r>
            <a:r>
              <a:rPr sz="3200" b="1" dirty="0">
                <a:latin typeface="Trebuchet MS"/>
                <a:cs typeface="Trebuchet MS"/>
              </a:rPr>
              <a:t>DataFlow : Internal</a:t>
            </a:r>
            <a:r>
              <a:rPr sz="3200" b="1" spc="-120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Working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260715" cy="3002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20" dirty="0">
                <a:solidFill>
                  <a:srgbClr val="FF0000"/>
                </a:solidFill>
                <a:latin typeface="Trebuchet MS"/>
                <a:cs typeface="Trebuchet MS"/>
              </a:rPr>
              <a:t>Record </a:t>
            </a:r>
            <a:r>
              <a:rPr sz="1800" spc="-15" dirty="0">
                <a:solidFill>
                  <a:srgbClr val="FF0000"/>
                </a:solidFill>
                <a:latin typeface="Trebuchet MS"/>
                <a:cs typeface="Trebuchet MS"/>
              </a:rPr>
              <a:t>Reader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communicates with the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InputSplit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Hadoop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MapReduce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converts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data into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key-value pairs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suitable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reading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 the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mapper.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Mapper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processes each input record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(from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RecordReader)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new  key-value 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pair,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this key-value pair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generated 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Mapper is completely  different from the input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pair.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99695" indent="-342900">
              <a:lnSpc>
                <a:spcPct val="100000"/>
              </a:lnSpc>
              <a:spcBef>
                <a:spcPts val="17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output of Mapper is also known as intermediate output which is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written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the local disk.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0682"/>
            <a:ext cx="7626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rebuchet MS"/>
                <a:cs typeface="Trebuchet MS"/>
              </a:rPr>
              <a:t>MapReduce </a:t>
            </a:r>
            <a:r>
              <a:rPr sz="3200" b="1" dirty="0">
                <a:latin typeface="Trebuchet MS"/>
                <a:cs typeface="Trebuchet MS"/>
              </a:rPr>
              <a:t>DataFlow : Internal</a:t>
            </a:r>
            <a:r>
              <a:rPr sz="3200" b="1" spc="-120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Working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242934" cy="327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combiner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also known as ‘Mini-reducer’. Hadoop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MapReduce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Combiner  performs local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aggregation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 the mappers’ output, which helps to minimize  the data transfer between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mapper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reducer.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22860" indent="-342900" algn="just">
              <a:lnSpc>
                <a:spcPct val="100000"/>
              </a:lnSpc>
              <a:spcBef>
                <a:spcPts val="1714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Hadoop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MapReduce, </a:t>
            </a:r>
            <a:r>
              <a:rPr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Partitioner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comes into the picture if we are working </a:t>
            </a:r>
            <a:r>
              <a:rPr sz="1800" spc="-140" dirty="0">
                <a:solidFill>
                  <a:srgbClr val="404040"/>
                </a:solidFill>
                <a:latin typeface="Trebuchet MS"/>
                <a:cs typeface="Trebuchet MS"/>
              </a:rPr>
              <a:t>on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more than one reducer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(for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one reducer partitioner is not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used).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7365" indent="-342900">
              <a:lnSpc>
                <a:spcPct val="100000"/>
              </a:lnSpc>
              <a:spcBef>
                <a:spcPts val="17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According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key value in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MapReduce,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each combiner output is  partitioned, 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record having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same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key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value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goes into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same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partition, and then each partition is sent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reducer.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12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319134" cy="3002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revolution is happening right now in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computing.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397510" indent="-3429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Most computers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shipped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today use multi-core microprocessors, i.e., chips  with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2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(or 4, or 8,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more) separate processing units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main 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microprocessor.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7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 computing with multiple processors becomes widespread,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though,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we’re  seeing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flowering of general-purpose software development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tools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tailored to  multiple processor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environments.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0682"/>
            <a:ext cx="7626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rebuchet MS"/>
                <a:cs typeface="Trebuchet MS"/>
              </a:rPr>
              <a:t>MapReduce </a:t>
            </a:r>
            <a:r>
              <a:rPr sz="3200" b="1" dirty="0">
                <a:latin typeface="Trebuchet MS"/>
                <a:cs typeface="Trebuchet MS"/>
              </a:rPr>
              <a:t>DataFlow : Internal</a:t>
            </a:r>
            <a:r>
              <a:rPr sz="3200" b="1" spc="-120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Working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392795" cy="3551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output is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Shuffled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the reduce node (which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normal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slave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node but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phase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 run here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hence called as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reducer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node).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shuffling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physical movement of the data which is done over the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network.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101600" indent="-3429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all the mappers are finished and their output is shuffled on the reducer  nodes, then this intermediate output is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merged and sorted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, which is then  provided as input to reduce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phase.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399415" indent="-342900">
              <a:lnSpc>
                <a:spcPct val="100000"/>
              </a:lnSpc>
              <a:spcBef>
                <a:spcPts val="17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solidFill>
                  <a:srgbClr val="FF0000"/>
                </a:solidFill>
                <a:latin typeface="Trebuchet MS"/>
                <a:cs typeface="Trebuchet MS"/>
              </a:rPr>
              <a:t>Reducer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takes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intermediate key-value pairs produced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 mappers as the input and then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runs 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reducer function on each of them to  generate the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output.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0682"/>
            <a:ext cx="7626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rebuchet MS"/>
                <a:cs typeface="Trebuchet MS"/>
              </a:rPr>
              <a:t>MapReduce </a:t>
            </a:r>
            <a:r>
              <a:rPr sz="3200" b="1" dirty="0">
                <a:latin typeface="Trebuchet MS"/>
                <a:cs typeface="Trebuchet MS"/>
              </a:rPr>
              <a:t>DataFlow : Internal</a:t>
            </a:r>
            <a:r>
              <a:rPr sz="3200" b="1" spc="-120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Working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204834" cy="1650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RecordWriter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writes these output key-value pair from the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Reducer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phase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output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files.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945515" indent="-3429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way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these output key-value pairs are written in output files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RecordWriter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determined by the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OutputFormat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0682"/>
            <a:ext cx="7626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rebuchet MS"/>
                <a:cs typeface="Trebuchet MS"/>
              </a:rPr>
              <a:t>MapReduce </a:t>
            </a:r>
            <a:r>
              <a:rPr sz="3200" b="1" dirty="0">
                <a:latin typeface="Trebuchet MS"/>
                <a:cs typeface="Trebuchet MS"/>
              </a:rPr>
              <a:t>DataFlow : Internal</a:t>
            </a:r>
            <a:r>
              <a:rPr sz="3200" b="1" spc="-120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Working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4904" y="172212"/>
            <a:ext cx="8898636" cy="5870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918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Data Locality </a:t>
            </a:r>
            <a:r>
              <a:rPr b="1" spc="-5" dirty="0">
                <a:latin typeface="Trebuchet MS"/>
                <a:cs typeface="Trebuchet MS"/>
              </a:rPr>
              <a:t>in</a:t>
            </a:r>
            <a:r>
              <a:rPr b="1" spc="-8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MapReduce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232140" cy="3002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177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“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Move computation close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to the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data rather than data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to computation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”.</a:t>
            </a:r>
            <a:r>
              <a:rPr sz="1800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computation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requested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 an application is much more efficient if it is  executed near the data it operates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especially true when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size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the data is very huge.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minimizes  network congestion and increases 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throughput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the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system.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37465" indent="-342900">
              <a:lnSpc>
                <a:spcPct val="100000"/>
              </a:lnSpc>
              <a:spcBef>
                <a:spcPts val="17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Hadoop has come up with the most innovative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principle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moving algorithm  to data rather than data to algorithm.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called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locality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492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: Map </a:t>
            </a:r>
            <a:r>
              <a:rPr spc="-30" dirty="0"/>
              <a:t>Reduce </a:t>
            </a:r>
            <a:r>
              <a:rPr spc="-40" dirty="0"/>
              <a:t>(Word</a:t>
            </a:r>
            <a:r>
              <a:rPr spc="-60" dirty="0"/>
              <a:t> </a:t>
            </a:r>
            <a:r>
              <a:rPr spc="-5" dirty="0"/>
              <a:t>Count)</a:t>
            </a:r>
          </a:p>
        </p:txBody>
      </p:sp>
      <p:sp>
        <p:nvSpPr>
          <p:cNvPr id="3" name="object 3"/>
          <p:cNvSpPr/>
          <p:nvPr/>
        </p:nvSpPr>
        <p:spPr>
          <a:xfrm>
            <a:off x="795527" y="2161031"/>
            <a:ext cx="8360664" cy="388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187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 </a:t>
            </a:r>
            <a:r>
              <a:rPr spc="-45" dirty="0"/>
              <a:t>Word </a:t>
            </a:r>
            <a:r>
              <a:rPr spc="-5" dirty="0"/>
              <a:t>Count</a:t>
            </a:r>
            <a:r>
              <a:rPr spc="-55" dirty="0"/>
              <a:t> </a:t>
            </a:r>
            <a:r>
              <a:rPr spc="-5" dirty="0"/>
              <a:t>(R)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61210"/>
            <a:ext cx="8032750" cy="24326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sentences&lt;-scan("C:/Users/Amritpal/Desktop/tr.txt","character",sep="\n");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sentences&lt;-gsub("\\.","",sentences)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sentences&lt;-gsub("\\,","",sentences)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words&lt;-strsplit(sentences,"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")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words.freq&lt;-table(words);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cbind(names(words.freq),as.integer(words.freq))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529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952244" y="2161031"/>
            <a:ext cx="6047232" cy="388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310" y="629158"/>
            <a:ext cx="337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Map </a:t>
            </a:r>
            <a:r>
              <a:rPr sz="3600" spc="-30" dirty="0">
                <a:solidFill>
                  <a:srgbClr val="90C225"/>
                </a:solidFill>
                <a:latin typeface="Trebuchet MS"/>
                <a:cs typeface="Trebuchet MS"/>
              </a:rPr>
              <a:t>Reduce </a:t>
            </a: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in</a:t>
            </a:r>
            <a:r>
              <a:rPr sz="3600" spc="-7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90C225"/>
                </a:solidFill>
                <a:latin typeface="Trebuchet MS"/>
                <a:cs typeface="Trebuchet MS"/>
              </a:rPr>
              <a:t>R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2187955"/>
            <a:ext cx="170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RMR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package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0123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</a:t>
            </a:r>
            <a:r>
              <a:rPr spc="5" dirty="0"/>
              <a:t>e</a:t>
            </a:r>
            <a:r>
              <a:rPr dirty="0"/>
              <a:t>stions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60523"/>
            <a:ext cx="8423910" cy="377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b="1" dirty="0">
                <a:latin typeface="Trebuchet MS"/>
                <a:cs typeface="Trebuchet MS"/>
              </a:rPr>
              <a:t>What </a:t>
            </a:r>
            <a:r>
              <a:rPr sz="1800" b="1" spc="-5" dirty="0">
                <a:latin typeface="Trebuchet MS"/>
                <a:cs typeface="Trebuchet MS"/>
              </a:rPr>
              <a:t>is the </a:t>
            </a:r>
            <a:r>
              <a:rPr sz="1800" b="1" dirty="0">
                <a:latin typeface="Trebuchet MS"/>
                <a:cs typeface="Trebuchet MS"/>
              </a:rPr>
              <a:t>fundamental </a:t>
            </a:r>
            <a:r>
              <a:rPr sz="1800" b="1" spc="-5" dirty="0">
                <a:latin typeface="Trebuchet MS"/>
                <a:cs typeface="Trebuchet MS"/>
              </a:rPr>
              <a:t>difference between </a:t>
            </a:r>
            <a:r>
              <a:rPr sz="1800" b="1" dirty="0">
                <a:latin typeface="Trebuchet MS"/>
                <a:cs typeface="Trebuchet MS"/>
              </a:rPr>
              <a:t>a </a:t>
            </a:r>
            <a:r>
              <a:rPr sz="1800" b="1" spc="-5" dirty="0">
                <a:latin typeface="Trebuchet MS"/>
                <a:cs typeface="Trebuchet MS"/>
              </a:rPr>
              <a:t>MapReduce Split </a:t>
            </a:r>
            <a:r>
              <a:rPr sz="1800" b="1" dirty="0">
                <a:latin typeface="Trebuchet MS"/>
                <a:cs typeface="Trebuchet MS"/>
              </a:rPr>
              <a:t>and</a:t>
            </a:r>
            <a:r>
              <a:rPr sz="1800" b="1" spc="-2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ts val="2050"/>
              </a:lnSpc>
            </a:pPr>
            <a:r>
              <a:rPr sz="1800" b="1" dirty="0">
                <a:latin typeface="Trebuchet MS"/>
                <a:cs typeface="Trebuchet MS"/>
              </a:rPr>
              <a:t>HDFS</a:t>
            </a:r>
            <a:r>
              <a:rPr sz="1800" b="1" spc="-1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block?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35560" indent="-342900">
              <a:lnSpc>
                <a:spcPts val="1939"/>
              </a:lnSpc>
              <a:spcBef>
                <a:spcPts val="15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latin typeface="Trebuchet MS"/>
                <a:cs typeface="Trebuchet MS"/>
              </a:rPr>
              <a:t>MapReduce </a:t>
            </a:r>
            <a:r>
              <a:rPr sz="1800" dirty="0">
                <a:latin typeface="Trebuchet MS"/>
                <a:cs typeface="Trebuchet MS"/>
              </a:rPr>
              <a:t>split </a:t>
            </a:r>
            <a:r>
              <a:rPr sz="1800" spc="-5" dirty="0">
                <a:latin typeface="Trebuchet MS"/>
                <a:cs typeface="Trebuchet MS"/>
              </a:rPr>
              <a:t>is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logical piece of data fed to the </a:t>
            </a:r>
            <a:r>
              <a:rPr sz="1800" spc="-40" dirty="0">
                <a:latin typeface="Trebuchet MS"/>
                <a:cs typeface="Trebuchet MS"/>
              </a:rPr>
              <a:t>mapper. </a:t>
            </a:r>
            <a:r>
              <a:rPr sz="1800" spc="-5" dirty="0">
                <a:latin typeface="Trebuchet MS"/>
                <a:cs typeface="Trebuchet MS"/>
              </a:rPr>
              <a:t>It basically does  not contain any data but is </a:t>
            </a:r>
            <a:r>
              <a:rPr sz="1800" dirty="0">
                <a:latin typeface="Trebuchet MS"/>
                <a:cs typeface="Trebuchet MS"/>
              </a:rPr>
              <a:t>just a </a:t>
            </a:r>
            <a:r>
              <a:rPr sz="1800" spc="-5" dirty="0">
                <a:latin typeface="Trebuchet MS"/>
                <a:cs typeface="Trebuchet MS"/>
              </a:rPr>
              <a:t>pointer to the data. HDFS block is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physical  piece of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331470" indent="-342900">
              <a:lnSpc>
                <a:spcPts val="1939"/>
              </a:lnSpc>
              <a:spcBef>
                <a:spcPts val="152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b="1" dirty="0">
                <a:latin typeface="Trebuchet MS"/>
                <a:cs typeface="Trebuchet MS"/>
              </a:rPr>
              <a:t>When </a:t>
            </a:r>
            <a:r>
              <a:rPr sz="1800" b="1" spc="-5" dirty="0">
                <a:latin typeface="Trebuchet MS"/>
                <a:cs typeface="Trebuchet MS"/>
              </a:rPr>
              <a:t>is it not recommended to </a:t>
            </a:r>
            <a:r>
              <a:rPr sz="1800" b="1" dirty="0">
                <a:latin typeface="Trebuchet MS"/>
                <a:cs typeface="Trebuchet MS"/>
              </a:rPr>
              <a:t>use </a:t>
            </a:r>
            <a:r>
              <a:rPr sz="1800" b="1" spc="-5" dirty="0">
                <a:latin typeface="Trebuchet MS"/>
                <a:cs typeface="Trebuchet MS"/>
              </a:rPr>
              <a:t>MapReduce </a:t>
            </a:r>
            <a:r>
              <a:rPr sz="1800" b="1" spc="-10" dirty="0">
                <a:latin typeface="Trebuchet MS"/>
                <a:cs typeface="Trebuchet MS"/>
              </a:rPr>
              <a:t>paradigm </a:t>
            </a:r>
            <a:r>
              <a:rPr sz="1800" b="1" spc="-5" dirty="0">
                <a:latin typeface="Trebuchet MS"/>
                <a:cs typeface="Trebuchet MS"/>
              </a:rPr>
              <a:t>for large </a:t>
            </a:r>
            <a:r>
              <a:rPr sz="1800" b="1" dirty="0">
                <a:latin typeface="Trebuchet MS"/>
                <a:cs typeface="Trebuchet MS"/>
              </a:rPr>
              <a:t>scale  </a:t>
            </a:r>
            <a:r>
              <a:rPr sz="1800" b="1" spc="-5" dirty="0">
                <a:latin typeface="Trebuchet MS"/>
                <a:cs typeface="Trebuchet MS"/>
              </a:rPr>
              <a:t>data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processing?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055"/>
              </a:lnSpc>
              <a:spcBef>
                <a:spcPts val="1270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latin typeface="Trebuchet MS"/>
                <a:cs typeface="Trebuchet MS"/>
              </a:rPr>
              <a:t>It is not suggested to use </a:t>
            </a:r>
            <a:r>
              <a:rPr sz="1800" spc="-15" dirty="0">
                <a:latin typeface="Trebuchet MS"/>
                <a:cs typeface="Trebuchet MS"/>
              </a:rPr>
              <a:t>MapReduce </a:t>
            </a:r>
            <a:r>
              <a:rPr sz="1800" spc="-10" dirty="0">
                <a:latin typeface="Trebuchet MS"/>
                <a:cs typeface="Trebuchet MS"/>
              </a:rPr>
              <a:t>for </a:t>
            </a:r>
            <a:r>
              <a:rPr sz="1800" spc="-5" dirty="0">
                <a:latin typeface="Trebuchet MS"/>
                <a:cs typeface="Trebuchet MS"/>
              </a:rPr>
              <a:t>iterative processing use cases, as it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ts val="2055"/>
              </a:lnSpc>
            </a:pPr>
            <a:r>
              <a:rPr sz="1800" spc="-5" dirty="0">
                <a:latin typeface="Trebuchet MS"/>
                <a:cs typeface="Trebuchet MS"/>
              </a:rPr>
              <a:t>not cost </a:t>
            </a:r>
            <a:r>
              <a:rPr sz="1800" spc="-10" dirty="0">
                <a:latin typeface="Trebuchet MS"/>
                <a:cs typeface="Trebuchet MS"/>
              </a:rPr>
              <a:t>effective, </a:t>
            </a:r>
            <a:r>
              <a:rPr sz="1800" spc="-5" dirty="0">
                <a:latin typeface="Trebuchet MS"/>
                <a:cs typeface="Trebuchet MS"/>
              </a:rPr>
              <a:t>instead Apache </a:t>
            </a:r>
            <a:r>
              <a:rPr sz="1800" spc="-30" dirty="0">
                <a:latin typeface="Trebuchet MS"/>
                <a:cs typeface="Trebuchet MS"/>
              </a:rPr>
              <a:t>Pig </a:t>
            </a:r>
            <a:r>
              <a:rPr sz="1800" spc="-5" dirty="0">
                <a:latin typeface="Trebuchet MS"/>
                <a:cs typeface="Trebuchet MS"/>
              </a:rPr>
              <a:t>can be used for the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same.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0123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</a:t>
            </a:r>
            <a:r>
              <a:rPr spc="5" dirty="0"/>
              <a:t>e</a:t>
            </a:r>
            <a:r>
              <a:rPr dirty="0"/>
              <a:t>stions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128000" cy="325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b="1" dirty="0">
                <a:latin typeface="Trebuchet MS"/>
                <a:cs typeface="Trebuchet MS"/>
              </a:rPr>
              <a:t>What </a:t>
            </a:r>
            <a:r>
              <a:rPr sz="1800" b="1" spc="-5" dirty="0">
                <a:latin typeface="Trebuchet MS"/>
                <a:cs typeface="Trebuchet MS"/>
              </a:rPr>
              <a:t>is the relationship between </a:t>
            </a:r>
            <a:r>
              <a:rPr sz="1800" b="1" dirty="0">
                <a:latin typeface="Trebuchet MS"/>
                <a:cs typeface="Trebuchet MS"/>
              </a:rPr>
              <a:t>Job and </a:t>
            </a:r>
            <a:r>
              <a:rPr sz="1800" b="1" spc="-55" dirty="0">
                <a:latin typeface="Trebuchet MS"/>
                <a:cs typeface="Trebuchet MS"/>
              </a:rPr>
              <a:t>Task </a:t>
            </a:r>
            <a:r>
              <a:rPr sz="1800" b="1" spc="-5" dirty="0">
                <a:latin typeface="Trebuchet MS"/>
                <a:cs typeface="Trebuchet MS"/>
              </a:rPr>
              <a:t>in</a:t>
            </a:r>
            <a:r>
              <a:rPr sz="1800" b="1" spc="-3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Hadoop?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single job can be broken down into one or many tasks in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Hadoop.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b="1" spc="-5" dirty="0">
                <a:latin typeface="Trebuchet MS"/>
                <a:cs typeface="Trebuchet MS"/>
              </a:rPr>
              <a:t>Is it important for </a:t>
            </a:r>
            <a:r>
              <a:rPr sz="1800" b="1" dirty="0">
                <a:latin typeface="Trebuchet MS"/>
                <a:cs typeface="Trebuchet MS"/>
              </a:rPr>
              <a:t>Hadoop </a:t>
            </a:r>
            <a:r>
              <a:rPr sz="1800" b="1" spc="-5" dirty="0">
                <a:latin typeface="Trebuchet MS"/>
                <a:cs typeface="Trebuchet MS"/>
              </a:rPr>
              <a:t>MapReduce </a:t>
            </a:r>
            <a:r>
              <a:rPr sz="1800" b="1" dirty="0">
                <a:latin typeface="Trebuchet MS"/>
                <a:cs typeface="Trebuchet MS"/>
              </a:rPr>
              <a:t>jobs </a:t>
            </a:r>
            <a:r>
              <a:rPr sz="1800" b="1" spc="-5" dirty="0">
                <a:latin typeface="Trebuchet MS"/>
                <a:cs typeface="Trebuchet MS"/>
              </a:rPr>
              <a:t>to </a:t>
            </a:r>
            <a:r>
              <a:rPr sz="1800" b="1" dirty="0">
                <a:latin typeface="Trebuchet MS"/>
                <a:cs typeface="Trebuchet MS"/>
              </a:rPr>
              <a:t>be </a:t>
            </a:r>
            <a:r>
              <a:rPr sz="1800" b="1" spc="-5" dirty="0">
                <a:latin typeface="Trebuchet MS"/>
                <a:cs typeface="Trebuchet MS"/>
              </a:rPr>
              <a:t>written in</a:t>
            </a:r>
            <a:r>
              <a:rPr sz="1800" b="1" spc="-4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Java?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7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latin typeface="Trebuchet MS"/>
                <a:cs typeface="Trebuchet MS"/>
              </a:rPr>
              <a:t>It is not necessary </a:t>
            </a:r>
            <a:r>
              <a:rPr sz="1800" spc="-10" dirty="0">
                <a:latin typeface="Trebuchet MS"/>
                <a:cs typeface="Trebuchet MS"/>
              </a:rPr>
              <a:t>to </a:t>
            </a:r>
            <a:r>
              <a:rPr sz="1800" spc="-5" dirty="0">
                <a:latin typeface="Trebuchet MS"/>
                <a:cs typeface="Trebuchet MS"/>
              </a:rPr>
              <a:t>write Hadoop </a:t>
            </a:r>
            <a:r>
              <a:rPr sz="1800" spc="-15" dirty="0">
                <a:latin typeface="Trebuchet MS"/>
                <a:cs typeface="Trebuchet MS"/>
              </a:rPr>
              <a:t>MapReduce </a:t>
            </a:r>
            <a:r>
              <a:rPr sz="1800" spc="-5" dirty="0">
                <a:latin typeface="Trebuchet MS"/>
                <a:cs typeface="Trebuchet MS"/>
              </a:rPr>
              <a:t>jobs in Java but users </a:t>
            </a:r>
            <a:r>
              <a:rPr sz="1800" spc="-10" dirty="0">
                <a:latin typeface="Trebuchet MS"/>
                <a:cs typeface="Trebuchet MS"/>
              </a:rPr>
              <a:t>can  </a:t>
            </a:r>
            <a:r>
              <a:rPr sz="1800" spc="-5" dirty="0">
                <a:latin typeface="Trebuchet MS"/>
                <a:cs typeface="Trebuchet MS"/>
              </a:rPr>
              <a:t>write </a:t>
            </a:r>
            <a:r>
              <a:rPr sz="1800" spc="-15" dirty="0">
                <a:latin typeface="Trebuchet MS"/>
                <a:cs typeface="Trebuchet MS"/>
              </a:rPr>
              <a:t>MapReduce </a:t>
            </a:r>
            <a:r>
              <a:rPr sz="1800" spc="-5" dirty="0">
                <a:latin typeface="Trebuchet MS"/>
                <a:cs typeface="Trebuchet MS"/>
              </a:rPr>
              <a:t>jobs in any </a:t>
            </a:r>
            <a:r>
              <a:rPr sz="1800" dirty="0">
                <a:latin typeface="Trebuchet MS"/>
                <a:cs typeface="Trebuchet MS"/>
              </a:rPr>
              <a:t>desired </a:t>
            </a:r>
            <a:r>
              <a:rPr sz="1800" spc="-5" dirty="0">
                <a:latin typeface="Trebuchet MS"/>
                <a:cs typeface="Trebuchet MS"/>
              </a:rPr>
              <a:t>programming </a:t>
            </a:r>
            <a:r>
              <a:rPr sz="1800" dirty="0">
                <a:latin typeface="Trebuchet MS"/>
                <a:cs typeface="Trebuchet MS"/>
              </a:rPr>
              <a:t>language like </a:t>
            </a:r>
            <a:r>
              <a:rPr sz="1800" spc="-60" dirty="0">
                <a:latin typeface="Trebuchet MS"/>
                <a:cs typeface="Trebuchet MS"/>
              </a:rPr>
              <a:t>Ruby, </a:t>
            </a:r>
            <a:r>
              <a:rPr sz="1800" spc="-25" dirty="0">
                <a:latin typeface="Trebuchet MS"/>
                <a:cs typeface="Trebuchet MS"/>
              </a:rPr>
              <a:t>Perl,  </a:t>
            </a:r>
            <a:r>
              <a:rPr sz="1800" spc="-5" dirty="0">
                <a:latin typeface="Trebuchet MS"/>
                <a:cs typeface="Trebuchet MS"/>
              </a:rPr>
              <a:t>Python, R, etc. through the Hadoop Streaming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API.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12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235950" cy="3002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the organizations driving this shift 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Google.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Google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one of the largest users of multiple processor computing in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world, with its entire computing cluster containing hundreds of thousands of  commodity machines, located in data centers around the world, 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linked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using commodity networking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components.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600710" indent="-342900">
              <a:lnSpc>
                <a:spcPct val="100000"/>
              </a:lnSpc>
              <a:spcBef>
                <a:spcPts val="17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approach to multiple processor computing is known as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distributed  computing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0123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</a:t>
            </a:r>
            <a:r>
              <a:rPr spc="5" dirty="0"/>
              <a:t>e</a:t>
            </a:r>
            <a:r>
              <a:rPr dirty="0"/>
              <a:t>stions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253095" cy="1650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b="1" spc="-30" dirty="0">
                <a:latin typeface="Trebuchet MS"/>
                <a:cs typeface="Trebuchet MS"/>
              </a:rPr>
              <a:t>For </a:t>
            </a:r>
            <a:r>
              <a:rPr sz="1800" b="1" dirty="0">
                <a:latin typeface="Trebuchet MS"/>
                <a:cs typeface="Trebuchet MS"/>
              </a:rPr>
              <a:t>a job </a:t>
            </a:r>
            <a:r>
              <a:rPr sz="1800" b="1" spc="-5" dirty="0">
                <a:latin typeface="Trebuchet MS"/>
                <a:cs typeface="Trebuchet MS"/>
              </a:rPr>
              <a:t>in </a:t>
            </a:r>
            <a:r>
              <a:rPr sz="1800" b="1" dirty="0">
                <a:latin typeface="Trebuchet MS"/>
                <a:cs typeface="Trebuchet MS"/>
              </a:rPr>
              <a:t>Hadoop, </a:t>
            </a:r>
            <a:r>
              <a:rPr sz="1800" b="1" spc="-5" dirty="0">
                <a:latin typeface="Trebuchet MS"/>
                <a:cs typeface="Trebuchet MS"/>
              </a:rPr>
              <a:t>is it possible to </a:t>
            </a:r>
            <a:r>
              <a:rPr sz="1800" b="1" dirty="0">
                <a:latin typeface="Trebuchet MS"/>
                <a:cs typeface="Trebuchet MS"/>
              </a:rPr>
              <a:t>change </a:t>
            </a:r>
            <a:r>
              <a:rPr sz="1800" b="1" spc="-5" dirty="0">
                <a:latin typeface="Trebuchet MS"/>
                <a:cs typeface="Trebuchet MS"/>
              </a:rPr>
              <a:t>the number </a:t>
            </a:r>
            <a:r>
              <a:rPr sz="1800" b="1" dirty="0">
                <a:latin typeface="Trebuchet MS"/>
                <a:cs typeface="Trebuchet MS"/>
              </a:rPr>
              <a:t>of </a:t>
            </a:r>
            <a:r>
              <a:rPr sz="1800" b="1" spc="-5" dirty="0">
                <a:latin typeface="Trebuchet MS"/>
                <a:cs typeface="Trebuchet MS"/>
              </a:rPr>
              <a:t>mappers to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be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created?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260350" indent="-3429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latin typeface="Trebuchet MS"/>
                <a:cs typeface="Trebuchet MS"/>
              </a:rPr>
              <a:t>No, it is not possible to change the number of mappers to be created. </a:t>
            </a:r>
            <a:r>
              <a:rPr sz="1800" dirty="0">
                <a:latin typeface="Trebuchet MS"/>
                <a:cs typeface="Trebuchet MS"/>
              </a:rPr>
              <a:t>The  </a:t>
            </a:r>
            <a:r>
              <a:rPr sz="1800" spc="-5" dirty="0">
                <a:latin typeface="Trebuchet MS"/>
                <a:cs typeface="Trebuchet MS"/>
              </a:rPr>
              <a:t>number of mappers is determined by the number of input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splits.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MCQ</a:t>
            </a:r>
            <a:r>
              <a:rPr spc="-254" dirty="0"/>
              <a:t>’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308975" cy="247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What are supported programming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languages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 Map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Reduce?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|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Hadoop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44450" indent="-342900">
              <a:lnSpc>
                <a:spcPct val="100000"/>
              </a:lnSpc>
              <a:spcBef>
                <a:spcPts val="1714"/>
              </a:spcBef>
              <a:tabLst>
                <a:tab pos="354965" algn="l"/>
                <a:tab pos="707390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A.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most common programming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language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Java, but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scripting languages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 also supported via Hadoop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streaming.</a:t>
            </a:r>
            <a:endParaRPr sz="1800">
              <a:latin typeface="Trebuchet MS"/>
              <a:cs typeface="Trebuchet MS"/>
            </a:endParaRPr>
          </a:p>
          <a:p>
            <a:pPr marL="355600" marR="5080">
              <a:lnSpc>
                <a:spcPct val="100000"/>
              </a:lnSpc>
              <a:buAutoNum type="alphaUcPeriod" startAt="2"/>
              <a:tabLst>
                <a:tab pos="69278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Any programming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language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 can comply with Map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concept can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supported.</a:t>
            </a:r>
            <a:endParaRPr sz="1800">
              <a:latin typeface="Trebuchet MS"/>
              <a:cs typeface="Trebuchet MS"/>
            </a:endParaRPr>
          </a:p>
          <a:p>
            <a:pPr marL="711835" indent="-356870">
              <a:lnSpc>
                <a:spcPct val="100000"/>
              </a:lnSpc>
              <a:buAutoNum type="alphaUcPeriod" startAt="2"/>
              <a:tabLst>
                <a:tab pos="711835" algn="l"/>
                <a:tab pos="71247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Only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Java supported since Hadoop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was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written in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Java.</a:t>
            </a:r>
            <a:endParaRPr sz="1800">
              <a:latin typeface="Trebuchet MS"/>
              <a:cs typeface="Trebuchet MS"/>
            </a:endParaRPr>
          </a:p>
          <a:p>
            <a:pPr marL="715010" indent="-360045">
              <a:lnSpc>
                <a:spcPct val="100000"/>
              </a:lnSpc>
              <a:buAutoNum type="alphaUcPeriod" startAt="2"/>
              <a:tabLst>
                <a:tab pos="715010" algn="l"/>
                <a:tab pos="71564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Currently Map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supports Java, C,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C++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COBOL.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MCQ</a:t>
            </a:r>
            <a:r>
              <a:rPr spc="-254" dirty="0"/>
              <a:t>’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396605" cy="219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What is the implementation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language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the Hadoop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MapReduce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framework?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|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Hadoop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A.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endParaRPr sz="1800">
              <a:latin typeface="Trebuchet MS"/>
              <a:cs typeface="Trebuchet MS"/>
            </a:endParaRPr>
          </a:p>
          <a:p>
            <a:pPr marL="635635" indent="-280670">
              <a:lnSpc>
                <a:spcPct val="100000"/>
              </a:lnSpc>
              <a:buAutoNum type="alphaUcPeriod" startAt="2"/>
              <a:tabLst>
                <a:tab pos="63627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  <a:p>
            <a:pPr marL="645160" indent="-290195">
              <a:lnSpc>
                <a:spcPct val="100000"/>
              </a:lnSpc>
              <a:buAutoNum type="alphaUcPeriod" startAt="2"/>
              <a:tabLst>
                <a:tab pos="645795" algn="l"/>
              </a:tabLst>
            </a:pP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FORTRAN</a:t>
            </a:r>
            <a:endParaRPr sz="1800">
              <a:latin typeface="Trebuchet MS"/>
              <a:cs typeface="Trebuchet MS"/>
            </a:endParaRPr>
          </a:p>
          <a:p>
            <a:pPr marL="647700" indent="-292735">
              <a:lnSpc>
                <a:spcPct val="100000"/>
              </a:lnSpc>
              <a:buAutoNum type="alphaUcPeriod" startAt="2"/>
              <a:tabLst>
                <a:tab pos="6483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Python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MCQ</a:t>
            </a:r>
            <a:r>
              <a:rPr spc="-254" dirty="0"/>
              <a:t>’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239125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How can you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disable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reduce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step? |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Hadoop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259715" indent="-342900">
              <a:lnSpc>
                <a:spcPct val="100000"/>
              </a:lnSpc>
              <a:spcBef>
                <a:spcPts val="1714"/>
              </a:spcBef>
              <a:tabLst>
                <a:tab pos="354965" algn="l"/>
                <a:tab pos="707390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A.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Hadoop administrator has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number of the reducer slot to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zero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 all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slave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nodes.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will disable the reduce</a:t>
            </a:r>
            <a:r>
              <a:rPr sz="18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step.</a:t>
            </a:r>
            <a:endParaRPr sz="1800">
              <a:latin typeface="Trebuchet MS"/>
              <a:cs typeface="Trebuchet MS"/>
            </a:endParaRPr>
          </a:p>
          <a:p>
            <a:pPr marL="355600" marR="334645">
              <a:lnSpc>
                <a:spcPct val="100000"/>
              </a:lnSpc>
              <a:buAutoNum type="alphaUcPeriod" startAt="2"/>
              <a:tabLst>
                <a:tab pos="704215" algn="l"/>
                <a:tab pos="70485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 is imposible to disable the reduce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since it is critical part of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Mep-Reduce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abstraction.</a:t>
            </a:r>
            <a:endParaRPr sz="1800">
              <a:latin typeface="Trebuchet MS"/>
              <a:cs typeface="Trebuchet MS"/>
            </a:endParaRPr>
          </a:p>
          <a:p>
            <a:pPr marL="355600" marR="19050">
              <a:lnSpc>
                <a:spcPct val="100000"/>
              </a:lnSpc>
              <a:buAutoNum type="alphaUcPeriod" startAt="2"/>
              <a:tabLst>
                <a:tab pos="70040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developer can always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number of the reducers to zero.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That will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completely disable the reduce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step.</a:t>
            </a:r>
            <a:endParaRPr sz="1800">
              <a:latin typeface="Trebuchet MS"/>
              <a:cs typeface="Trebuchet MS"/>
            </a:endParaRPr>
          </a:p>
          <a:p>
            <a:pPr marL="355600" marR="5080">
              <a:lnSpc>
                <a:spcPct val="100000"/>
              </a:lnSpc>
              <a:buAutoNum type="alphaUcPeriod" startAt="2"/>
              <a:tabLst>
                <a:tab pos="715010" algn="l"/>
                <a:tab pos="71564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While you cannot completely disable reducers you can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output to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one.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There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needs to be at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least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one reduce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Map-Reduce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abstraction.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MCQ</a:t>
            </a:r>
            <a:r>
              <a:rPr spc="-254" dirty="0"/>
              <a:t>’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327390" cy="329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Why would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developer create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map-reduce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without the reduce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step?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|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Hadoop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403860" indent="-342900">
              <a:lnSpc>
                <a:spcPct val="100000"/>
              </a:lnSpc>
              <a:spcBef>
                <a:spcPts val="1714"/>
              </a:spcBef>
              <a:tabLst>
                <a:tab pos="354965" algn="l"/>
                <a:tab pos="7105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A.	Developers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should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design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Map-Reduce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jobs without reducers only if no  reduce slots are available on 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cluster.</a:t>
            </a:r>
            <a:endParaRPr sz="1800">
              <a:latin typeface="Trebuchet MS"/>
              <a:cs typeface="Trebuchet MS"/>
            </a:endParaRPr>
          </a:p>
          <a:p>
            <a:pPr marL="355600" marR="393700">
              <a:lnSpc>
                <a:spcPct val="100000"/>
              </a:lnSpc>
              <a:buAutoNum type="alphaUcPeriod" startAt="2"/>
              <a:tabLst>
                <a:tab pos="704215" algn="l"/>
                <a:tab pos="70485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Developers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should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never design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Map-Reduce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jobs without reducers. An 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error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occur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upon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compile.</a:t>
            </a:r>
            <a:endParaRPr sz="1800">
              <a:latin typeface="Trebuchet MS"/>
              <a:cs typeface="Trebuchet MS"/>
            </a:endParaRPr>
          </a:p>
          <a:p>
            <a:pPr marL="355600" marR="318135">
              <a:lnSpc>
                <a:spcPct val="100000"/>
              </a:lnSpc>
              <a:buAutoNum type="alphaUcPeriod" startAt="2"/>
              <a:tabLst>
                <a:tab pos="708660" algn="l"/>
                <a:tab pos="70929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There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CPU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intensive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occurs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between the map and reduce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steps.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Disabling the reduce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 speeds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up data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processing.</a:t>
            </a:r>
            <a:endParaRPr sz="1800">
              <a:latin typeface="Trebuchet MS"/>
              <a:cs typeface="Trebuchet MS"/>
            </a:endParaRPr>
          </a:p>
          <a:p>
            <a:pPr marL="355600" marR="5080">
              <a:lnSpc>
                <a:spcPct val="100000"/>
              </a:lnSpc>
              <a:buAutoNum type="alphaUcPeriod" startAt="2"/>
              <a:tabLst>
                <a:tab pos="715010" algn="l"/>
                <a:tab pos="71564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 is not possible to create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map-reduce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job without at least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reduce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step. 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developer may decide to limit to one reducer for debugging</a:t>
            </a:r>
            <a:r>
              <a:rPr sz="1800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purposes.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MCQ</a:t>
            </a:r>
            <a:r>
              <a:rPr spc="-254" dirty="0"/>
              <a:t>’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419465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What is the default input format?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|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Hadoop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714"/>
              </a:spcBef>
              <a:tabLst>
                <a:tab pos="354965" algn="l"/>
                <a:tab pos="707390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A.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default input format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xml.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Developer can specify other input formats  as appropriate if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xml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not 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correct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input.</a:t>
            </a:r>
            <a:endParaRPr sz="1800">
              <a:latin typeface="Trebuchet MS"/>
              <a:cs typeface="Trebuchet MS"/>
            </a:endParaRPr>
          </a:p>
          <a:p>
            <a:pPr marL="355600" marR="697865">
              <a:lnSpc>
                <a:spcPct val="100000"/>
              </a:lnSpc>
              <a:buAutoNum type="alphaUcPeriod" startAt="2"/>
              <a:tabLst>
                <a:tab pos="699770" algn="l"/>
                <a:tab pos="70040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There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no default input format.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input format always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should be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specified.</a:t>
            </a:r>
            <a:endParaRPr sz="1800">
              <a:latin typeface="Trebuchet MS"/>
              <a:cs typeface="Trebuchet MS"/>
            </a:endParaRPr>
          </a:p>
          <a:p>
            <a:pPr marL="355600" marR="203835">
              <a:lnSpc>
                <a:spcPct val="100000"/>
              </a:lnSpc>
              <a:buAutoNum type="alphaUcPeriod" startAt="2"/>
              <a:tabLst>
                <a:tab pos="708660" algn="l"/>
                <a:tab pos="70929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default input format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sequence file format.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 needs to be  preprocessed before using the default input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format.</a:t>
            </a:r>
            <a:endParaRPr sz="1800">
              <a:latin typeface="Trebuchet MS"/>
              <a:cs typeface="Trebuchet MS"/>
            </a:endParaRPr>
          </a:p>
          <a:p>
            <a:pPr marL="355600" marR="108585">
              <a:lnSpc>
                <a:spcPct val="100000"/>
              </a:lnSpc>
              <a:buAutoNum type="alphaUcPeriod" startAt="2"/>
              <a:tabLst>
                <a:tab pos="711835" algn="l"/>
                <a:tab pos="71247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default input format is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TextInputFormat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 byte offset as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key and  entire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line as a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value.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MCQ</a:t>
            </a:r>
            <a:r>
              <a:rPr spc="-254" dirty="0"/>
              <a:t>’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270875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What happens if mapper output does not match reducer input?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|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Hadoop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713740" indent="-342900">
              <a:lnSpc>
                <a:spcPct val="100000"/>
              </a:lnSpc>
              <a:spcBef>
                <a:spcPts val="1714"/>
              </a:spcBef>
              <a:tabLst>
                <a:tab pos="354965" algn="l"/>
                <a:tab pos="7105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A.	Hadoop API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convert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data to the type that is needed by the 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reducer.</a:t>
            </a:r>
            <a:endParaRPr sz="1800">
              <a:latin typeface="Trebuchet MS"/>
              <a:cs typeface="Trebuchet MS"/>
            </a:endParaRPr>
          </a:p>
          <a:p>
            <a:pPr marL="355600" marR="295910">
              <a:lnSpc>
                <a:spcPct val="100000"/>
              </a:lnSpc>
              <a:buAutoNum type="alphaUcPeriod" startAt="2"/>
              <a:tabLst>
                <a:tab pos="704215" algn="l"/>
                <a:tab pos="70485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 input/output inconsistency cannot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occur.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preliminary validation  check is executed prior to the full execution of the job to ensure there is 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consistency.</a:t>
            </a:r>
            <a:endParaRPr sz="1800">
              <a:latin typeface="Trebuchet MS"/>
              <a:cs typeface="Trebuchet MS"/>
            </a:endParaRPr>
          </a:p>
          <a:p>
            <a:pPr marL="355600" marR="5080">
              <a:lnSpc>
                <a:spcPct val="100000"/>
              </a:lnSpc>
              <a:buAutoNum type="alphaUcPeriod" startAt="2"/>
              <a:tabLst>
                <a:tab pos="708660" algn="l"/>
                <a:tab pos="70929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java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compiler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report an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error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during compilation but the job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complete with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exceptions.</a:t>
            </a:r>
            <a:endParaRPr sz="1800">
              <a:latin typeface="Trebuchet MS"/>
              <a:cs typeface="Trebuchet MS"/>
            </a:endParaRPr>
          </a:p>
          <a:p>
            <a:pPr marL="702945" indent="-347980">
              <a:lnSpc>
                <a:spcPct val="100000"/>
              </a:lnSpc>
              <a:buAutoNum type="alphaUcPeriod" startAt="2"/>
              <a:tabLst>
                <a:tab pos="70358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real-time exception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 be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thrown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map-reduce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job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8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fail.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MCQ</a:t>
            </a:r>
            <a:r>
              <a:rPr spc="-254" dirty="0"/>
              <a:t>’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60864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following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valid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flow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Hadoop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628015" indent="-273050">
              <a:lnSpc>
                <a:spcPct val="100000"/>
              </a:lnSpc>
              <a:buAutoNum type="alphaLcPeriod"/>
              <a:tabLst>
                <a:tab pos="62865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Input -&gt;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Reducer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-&gt; Mapper -&gt; Combiner -&gt; -&gt;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 marL="633730" indent="-278765">
              <a:lnSpc>
                <a:spcPct val="100000"/>
              </a:lnSpc>
              <a:buAutoNum type="alphaLcPeriod"/>
              <a:tabLst>
                <a:tab pos="63436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Input -&gt; Mapper -&gt;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Reducer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-&gt; Combiner -&gt;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 marL="621030" indent="-266065">
              <a:lnSpc>
                <a:spcPct val="100000"/>
              </a:lnSpc>
              <a:buAutoNum type="alphaLcPeriod"/>
              <a:tabLst>
                <a:tab pos="62166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Input -&gt; Mapper -&gt; Combiner -&gt;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Reducer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-&gt;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Output</a:t>
            </a:r>
            <a:endParaRPr sz="1800">
              <a:latin typeface="Trebuchet MS"/>
              <a:cs typeface="Trebuchet MS"/>
            </a:endParaRPr>
          </a:p>
          <a:p>
            <a:pPr marL="633730" indent="-278765">
              <a:lnSpc>
                <a:spcPct val="100000"/>
              </a:lnSpc>
              <a:buAutoNum type="alphaLcPeriod"/>
              <a:tabLst>
                <a:tab pos="63436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Input -&gt;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Reducer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-&gt; Combiner -&gt; Mapper -&gt;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MCQ</a:t>
            </a:r>
            <a:r>
              <a:rPr spc="-254" dirty="0"/>
              <a:t>’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343725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MapReduce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was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devised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...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615950" indent="-260985">
              <a:lnSpc>
                <a:spcPct val="100000"/>
              </a:lnSpc>
              <a:buAutoNum type="alphaLcPeriod"/>
              <a:tabLst>
                <a:tab pos="61658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Apple</a:t>
            </a:r>
            <a:endParaRPr sz="1800">
              <a:latin typeface="Trebuchet MS"/>
              <a:cs typeface="Trebuchet MS"/>
            </a:endParaRPr>
          </a:p>
          <a:p>
            <a:pPr marL="633730" indent="-278765">
              <a:lnSpc>
                <a:spcPct val="100000"/>
              </a:lnSpc>
              <a:buAutoNum type="alphaLcPeriod"/>
              <a:tabLst>
                <a:tab pos="634365" algn="l"/>
              </a:tabLst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Google</a:t>
            </a:r>
            <a:endParaRPr sz="1800">
              <a:latin typeface="Trebuchet MS"/>
              <a:cs typeface="Trebuchet MS"/>
            </a:endParaRPr>
          </a:p>
          <a:p>
            <a:pPr marL="621030" indent="-266065">
              <a:lnSpc>
                <a:spcPct val="100000"/>
              </a:lnSpc>
              <a:buAutoNum type="alphaLcPeriod"/>
              <a:tabLst>
                <a:tab pos="621665" algn="l"/>
              </a:tabLst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Microsoft</a:t>
            </a:r>
            <a:endParaRPr sz="1800">
              <a:latin typeface="Trebuchet MS"/>
              <a:cs typeface="Trebuchet MS"/>
            </a:endParaRPr>
          </a:p>
          <a:p>
            <a:pPr marL="633730" indent="-278765">
              <a:lnSpc>
                <a:spcPct val="100000"/>
              </a:lnSpc>
              <a:buAutoNum type="alphaLcPeriod"/>
              <a:tabLst>
                <a:tab pos="63436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Samsung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MCQ</a:t>
            </a:r>
            <a:r>
              <a:rPr spc="-254" dirty="0"/>
              <a:t>’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623951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following is not an input format in Hadoop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623570" indent="-268605">
              <a:lnSpc>
                <a:spcPct val="100000"/>
              </a:lnSpc>
              <a:buAutoNum type="alphaLcPeriod"/>
              <a:tabLst>
                <a:tab pos="624205" algn="l"/>
              </a:tabLst>
            </a:pP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TextInputFormat</a:t>
            </a:r>
            <a:endParaRPr sz="1800">
              <a:latin typeface="Trebuchet MS"/>
              <a:cs typeface="Trebuchet MS"/>
            </a:endParaRPr>
          </a:p>
          <a:p>
            <a:pPr marL="634365" indent="-279400">
              <a:lnSpc>
                <a:spcPct val="100000"/>
              </a:lnSpc>
              <a:buAutoNum type="alphaLcPeriod"/>
              <a:tabLst>
                <a:tab pos="6350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ByteInputFormat</a:t>
            </a:r>
            <a:endParaRPr sz="1800">
              <a:latin typeface="Trebuchet MS"/>
              <a:cs typeface="Trebuchet MS"/>
            </a:endParaRPr>
          </a:p>
          <a:p>
            <a:pPr marL="620395" indent="-265430">
              <a:lnSpc>
                <a:spcPct val="100000"/>
              </a:lnSpc>
              <a:buAutoNum type="alphaLcPeriod"/>
              <a:tabLst>
                <a:tab pos="62103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SequenceFileInputFormat</a:t>
            </a:r>
            <a:endParaRPr sz="1800">
              <a:latin typeface="Trebuchet MS"/>
              <a:cs typeface="Trebuchet MS"/>
            </a:endParaRPr>
          </a:p>
          <a:p>
            <a:pPr marL="634365" indent="-279400">
              <a:lnSpc>
                <a:spcPct val="100000"/>
              </a:lnSpc>
              <a:buAutoNum type="alphaLcPeriod"/>
              <a:tabLst>
                <a:tab pos="635000" algn="l"/>
              </a:tabLst>
            </a:pP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KeyValueInputFormat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12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007984" cy="192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MapReduce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was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introduced 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paper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written in 2004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Jeffrey Dean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Sanjay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Ghemawat from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Google.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128905" indent="-3429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What’s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beautiful about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MapReduce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that it makes parallelization almost  entirely invisible to the programmer who is using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MapReduce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develop  applications.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497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TRUE/</a:t>
            </a:r>
            <a:r>
              <a:rPr spc="-380" dirty="0"/>
              <a:t>F</a:t>
            </a:r>
            <a:r>
              <a:rPr dirty="0"/>
              <a:t>ALSE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062595" cy="245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i="1" dirty="0">
                <a:latin typeface="Trebuchet MS"/>
                <a:cs typeface="Trebuchet MS"/>
              </a:rPr>
              <a:t>All </a:t>
            </a:r>
            <a:r>
              <a:rPr sz="1800" i="1" spc="-5" dirty="0">
                <a:latin typeface="Trebuchet MS"/>
                <a:cs typeface="Trebuchet MS"/>
              </a:rPr>
              <a:t>MapReduce implementations implement </a:t>
            </a:r>
            <a:r>
              <a:rPr sz="1800" i="1" dirty="0">
                <a:latin typeface="Trebuchet MS"/>
                <a:cs typeface="Trebuchet MS"/>
              </a:rPr>
              <a:t>exactly same</a:t>
            </a:r>
            <a:r>
              <a:rPr sz="1800" i="1" spc="-13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algorithm.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answer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is: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latin typeface="Trebuchet MS"/>
                <a:cs typeface="Trebuchet MS"/>
              </a:rPr>
              <a:t>False.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latin typeface="Trebuchet MS"/>
                <a:cs typeface="Trebuchet MS"/>
              </a:rPr>
              <a:t>For </a:t>
            </a:r>
            <a:r>
              <a:rPr sz="1800" spc="-5" dirty="0">
                <a:latin typeface="Trebuchet MS"/>
                <a:cs typeface="Trebuchet MS"/>
              </a:rPr>
              <a:t>example, </a:t>
            </a:r>
            <a:r>
              <a:rPr sz="1800" spc="-25" dirty="0">
                <a:latin typeface="Trebuchet MS"/>
                <a:cs typeface="Trebuchet MS"/>
              </a:rPr>
              <a:t>Google’s </a:t>
            </a:r>
            <a:r>
              <a:rPr sz="1800" spc="-5" dirty="0">
                <a:latin typeface="Trebuchet MS"/>
                <a:cs typeface="Trebuchet MS"/>
              </a:rPr>
              <a:t>implementation does not </a:t>
            </a:r>
            <a:r>
              <a:rPr sz="1800" spc="-10" dirty="0">
                <a:latin typeface="Trebuchet MS"/>
                <a:cs typeface="Trebuchet MS"/>
              </a:rPr>
              <a:t>allow </a:t>
            </a:r>
            <a:r>
              <a:rPr sz="1800" spc="-5" dirty="0">
                <a:latin typeface="Trebuchet MS"/>
                <a:cs typeface="Trebuchet MS"/>
              </a:rPr>
              <a:t>change of key in the  </a:t>
            </a:r>
            <a:r>
              <a:rPr sz="1800" spc="-35" dirty="0">
                <a:latin typeface="Trebuchet MS"/>
                <a:cs typeface="Trebuchet MS"/>
              </a:rPr>
              <a:t>reducer, </a:t>
            </a:r>
            <a:r>
              <a:rPr sz="1800" spc="-5" dirty="0">
                <a:latin typeface="Trebuchet MS"/>
                <a:cs typeface="Trebuchet MS"/>
              </a:rPr>
              <a:t>but provides sorting </a:t>
            </a:r>
            <a:r>
              <a:rPr sz="1800" spc="-10" dirty="0">
                <a:latin typeface="Trebuchet MS"/>
                <a:cs typeface="Trebuchet MS"/>
              </a:rPr>
              <a:t>for </a:t>
            </a:r>
            <a:r>
              <a:rPr sz="1800" spc="-5" dirty="0">
                <a:latin typeface="Trebuchet MS"/>
                <a:cs typeface="Trebuchet MS"/>
              </a:rPr>
              <a:t>values. Hadoop does not provide </a:t>
            </a:r>
            <a:r>
              <a:rPr sz="1800" dirty="0">
                <a:latin typeface="Trebuchet MS"/>
                <a:cs typeface="Trebuchet MS"/>
              </a:rPr>
              <a:t>values  </a:t>
            </a:r>
            <a:r>
              <a:rPr sz="1800" spc="-5" dirty="0">
                <a:latin typeface="Trebuchet MS"/>
                <a:cs typeface="Trebuchet MS"/>
              </a:rPr>
              <a:t>sorting, but reducer can change the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key.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497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TRUE/</a:t>
            </a:r>
            <a:r>
              <a:rPr spc="-380" dirty="0"/>
              <a:t>F</a:t>
            </a:r>
            <a:r>
              <a:rPr dirty="0"/>
              <a:t>ALSE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281670" cy="217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i="1" dirty="0">
                <a:latin typeface="Trebuchet MS"/>
                <a:cs typeface="Trebuchet MS"/>
              </a:rPr>
              <a:t>Each mapper </a:t>
            </a:r>
            <a:r>
              <a:rPr sz="1800" i="1" spc="-5" dirty="0">
                <a:latin typeface="Trebuchet MS"/>
                <a:cs typeface="Trebuchet MS"/>
              </a:rPr>
              <a:t>must generate </a:t>
            </a:r>
            <a:r>
              <a:rPr sz="1800" i="1" dirty="0">
                <a:latin typeface="Trebuchet MS"/>
                <a:cs typeface="Trebuchet MS"/>
              </a:rPr>
              <a:t>the same </a:t>
            </a:r>
            <a:r>
              <a:rPr sz="1800" i="1" spc="-5" dirty="0">
                <a:latin typeface="Trebuchet MS"/>
                <a:cs typeface="Trebuchet MS"/>
              </a:rPr>
              <a:t>number of key/value pairs as </a:t>
            </a:r>
            <a:r>
              <a:rPr sz="1800" i="1" dirty="0">
                <a:latin typeface="Trebuchet MS"/>
                <a:cs typeface="Trebuchet MS"/>
              </a:rPr>
              <a:t>its</a:t>
            </a:r>
            <a:r>
              <a:rPr sz="1800" i="1" spc="-15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input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i="1" spc="-5" dirty="0">
                <a:latin typeface="Trebuchet MS"/>
                <a:cs typeface="Trebuchet MS"/>
              </a:rPr>
              <a:t>had.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answer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is: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latin typeface="Trebuchet MS"/>
                <a:cs typeface="Trebuchet MS"/>
              </a:rPr>
              <a:t>False.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latin typeface="Trebuchet MS"/>
                <a:cs typeface="Trebuchet MS"/>
              </a:rPr>
              <a:t>Mapper may </a:t>
            </a:r>
            <a:r>
              <a:rPr sz="1800" dirty="0">
                <a:latin typeface="Trebuchet MS"/>
                <a:cs typeface="Trebuchet MS"/>
              </a:rPr>
              <a:t>generate </a:t>
            </a:r>
            <a:r>
              <a:rPr sz="1800" spc="-5" dirty="0">
                <a:latin typeface="Trebuchet MS"/>
                <a:cs typeface="Trebuchet MS"/>
              </a:rPr>
              <a:t>any number of key/value pairs (including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zero).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497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TRUE/</a:t>
            </a:r>
            <a:r>
              <a:rPr spc="-380" dirty="0"/>
              <a:t>F</a:t>
            </a:r>
            <a:r>
              <a:rPr dirty="0"/>
              <a:t>ALSE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5832475" cy="190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i="1" spc="-5" dirty="0">
                <a:latin typeface="Trebuchet MS"/>
                <a:cs typeface="Trebuchet MS"/>
              </a:rPr>
              <a:t>Mappers input key/value pairs are sorted </a:t>
            </a:r>
            <a:r>
              <a:rPr sz="1800" i="1" dirty="0">
                <a:latin typeface="Trebuchet MS"/>
                <a:cs typeface="Trebuchet MS"/>
              </a:rPr>
              <a:t>by the</a:t>
            </a:r>
            <a:r>
              <a:rPr sz="1800" i="1" spc="-105" dirty="0">
                <a:latin typeface="Trebuchet MS"/>
                <a:cs typeface="Trebuchet MS"/>
              </a:rPr>
              <a:t> </a:t>
            </a:r>
            <a:r>
              <a:rPr sz="1800" i="1" spc="-55" dirty="0">
                <a:latin typeface="Trebuchet MS"/>
                <a:cs typeface="Trebuchet MS"/>
              </a:rPr>
              <a:t>key.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answer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is: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latin typeface="Trebuchet MS"/>
                <a:cs typeface="Trebuchet MS"/>
              </a:rPr>
              <a:t>False.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25" dirty="0">
                <a:latin typeface="Trebuchet MS"/>
                <a:cs typeface="Trebuchet MS"/>
              </a:rPr>
              <a:t>Mapper’s </a:t>
            </a:r>
            <a:r>
              <a:rPr sz="1800" spc="-5" dirty="0">
                <a:latin typeface="Trebuchet MS"/>
                <a:cs typeface="Trebuchet MS"/>
              </a:rPr>
              <a:t>input is not sorted in any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way.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497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TRUE/</a:t>
            </a:r>
            <a:r>
              <a:rPr spc="-380" dirty="0"/>
              <a:t>F</a:t>
            </a:r>
            <a:r>
              <a:rPr dirty="0"/>
              <a:t>ALSE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7089775" cy="190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i="1" spc="-5" dirty="0">
                <a:latin typeface="Trebuchet MS"/>
                <a:cs typeface="Trebuchet MS"/>
              </a:rPr>
              <a:t>Mappers output key/value must </a:t>
            </a:r>
            <a:r>
              <a:rPr sz="1800" i="1" dirty="0">
                <a:latin typeface="Trebuchet MS"/>
                <a:cs typeface="Trebuchet MS"/>
              </a:rPr>
              <a:t>be </a:t>
            </a:r>
            <a:r>
              <a:rPr sz="1800" i="1" spc="-5" dirty="0">
                <a:latin typeface="Trebuchet MS"/>
                <a:cs typeface="Trebuchet MS"/>
              </a:rPr>
              <a:t>of </a:t>
            </a:r>
            <a:r>
              <a:rPr sz="1800" i="1" dirty="0">
                <a:latin typeface="Trebuchet MS"/>
                <a:cs typeface="Trebuchet MS"/>
              </a:rPr>
              <a:t>the same type </a:t>
            </a:r>
            <a:r>
              <a:rPr sz="1800" i="1" spc="-5" dirty="0">
                <a:latin typeface="Trebuchet MS"/>
                <a:cs typeface="Trebuchet MS"/>
              </a:rPr>
              <a:t>as </a:t>
            </a:r>
            <a:r>
              <a:rPr sz="1800" i="1" dirty="0">
                <a:latin typeface="Trebuchet MS"/>
                <a:cs typeface="Trebuchet MS"/>
              </a:rPr>
              <a:t>its</a:t>
            </a:r>
            <a:r>
              <a:rPr sz="1800" i="1" spc="-17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input.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answer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is: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latin typeface="Trebuchet MS"/>
                <a:cs typeface="Trebuchet MS"/>
              </a:rPr>
              <a:t>False.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latin typeface="Trebuchet MS"/>
                <a:cs typeface="Trebuchet MS"/>
              </a:rPr>
              <a:t>Mapper may produce key/value pairs of any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type.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12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258175" cy="245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MapReduce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processing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layer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Hadoop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178435" indent="-3429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MapReduce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programming model is designed for processing large volumes of  data in parallel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dividing the work into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set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independent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tasks.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7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Work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(complete job) which is submitted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user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master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divided into  small works (tasks) and assigned to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slaves.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12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362315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 is divided into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large number of smaller problems each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8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processed to give individual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outputs.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individual outputs are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further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processed to give final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output.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547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MapReduce</a:t>
            </a:r>
            <a:r>
              <a:rPr b="1" spc="-145" dirty="0">
                <a:latin typeface="Trebuchet MS"/>
                <a:cs typeface="Trebuchet MS"/>
              </a:rPr>
              <a:t> </a:t>
            </a:r>
            <a:r>
              <a:rPr b="1" spc="-30" dirty="0">
                <a:latin typeface="Trebuchet MS"/>
                <a:cs typeface="Trebuchet MS"/>
              </a:rPr>
              <a:t>Terminologies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162925" cy="285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Map-Reduce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program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 do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 twice, using two different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list</a:t>
            </a:r>
            <a:r>
              <a:rPr sz="18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processing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idioms-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Map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Reduce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15240" indent="-342900">
              <a:lnSpc>
                <a:spcPct val="100000"/>
              </a:lnSpc>
              <a:spcBef>
                <a:spcPts val="172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between Map and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Reduce,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there is small phase called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Shuffle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Sort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MapReduce.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0682"/>
            <a:ext cx="7055484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rebuchet MS"/>
                <a:cs typeface="Trebuchet MS"/>
              </a:rPr>
              <a:t>MapReduce </a:t>
            </a:r>
            <a:r>
              <a:rPr sz="3200" b="1" spc="-30" dirty="0">
                <a:latin typeface="Trebuchet MS"/>
                <a:cs typeface="Trebuchet MS"/>
              </a:rPr>
              <a:t>Terminologies </a:t>
            </a:r>
            <a:r>
              <a:rPr sz="3200" b="1" dirty="0">
                <a:latin typeface="Trebuchet MS"/>
                <a:cs typeface="Trebuchet MS"/>
              </a:rPr>
              <a:t>: </a:t>
            </a:r>
            <a:r>
              <a:rPr sz="3200" b="1" spc="-5" dirty="0">
                <a:latin typeface="Trebuchet MS"/>
                <a:cs typeface="Trebuchet MS"/>
              </a:rPr>
              <a:t>What is</a:t>
            </a:r>
            <a:r>
              <a:rPr sz="3200" b="1" spc="-114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a  </a:t>
            </a:r>
            <a:r>
              <a:rPr sz="3200" b="1" spc="-5" dirty="0">
                <a:latin typeface="Trebuchet MS"/>
                <a:cs typeface="Trebuchet MS"/>
              </a:rPr>
              <a:t>MapReduce</a:t>
            </a:r>
            <a:r>
              <a:rPr sz="3200" b="1" spc="-4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Job</a:t>
            </a:r>
            <a:r>
              <a:rPr sz="3200" dirty="0"/>
              <a:t>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Source </a:t>
            </a:r>
            <a:r>
              <a:rPr dirty="0"/>
              <a:t>:</a:t>
            </a:r>
            <a:r>
              <a:rPr spc="60" dirty="0"/>
              <a:t> </a:t>
            </a:r>
            <a:r>
              <a:rPr spc="-5" dirty="0"/>
              <a:t>https://data-flair.training/blogs/how-hadoop-mapreduce-works/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317865" cy="298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MapReduce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Job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“full program” is an execution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Mapper</a:t>
            </a:r>
            <a:r>
              <a:rPr sz="1800" b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Reducer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across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 is an execution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2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processing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layers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i.e mapper and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reducer.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MapReduce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job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work that the client wants to be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performed.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 consists of the input data, the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MapReduce Program,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configuration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info.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3621</Words>
  <Application>Microsoft Office PowerPoint</Application>
  <PresentationFormat>Widescreen</PresentationFormat>
  <Paragraphs>364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Trebuchet MS</vt:lpstr>
      <vt:lpstr>Office Theme</vt:lpstr>
      <vt:lpstr>MAP REDUCE </vt:lpstr>
      <vt:lpstr>MOTIVATION</vt:lpstr>
      <vt:lpstr>INTRODUCTION</vt:lpstr>
      <vt:lpstr>INTRODUCTION</vt:lpstr>
      <vt:lpstr>INTRODUCTION</vt:lpstr>
      <vt:lpstr>INTRODUCTION</vt:lpstr>
      <vt:lpstr>INTRODUCTION</vt:lpstr>
      <vt:lpstr>MapReduce Terminologies</vt:lpstr>
      <vt:lpstr>MapReduce Terminologies : What is a  MapReduce Job?</vt:lpstr>
      <vt:lpstr>MapReduce Terminologies :What is Task in  Map Reduce?</vt:lpstr>
      <vt:lpstr>MapReduce Terminologies :What is Task  Attempt?</vt:lpstr>
      <vt:lpstr>Map Abstraction</vt:lpstr>
      <vt:lpstr>Map Abstraction</vt:lpstr>
      <vt:lpstr>Map Abstraction</vt:lpstr>
      <vt:lpstr>Reduce Abstraction</vt:lpstr>
      <vt:lpstr>Reduce Abstraction</vt:lpstr>
      <vt:lpstr>How Map and Reduce work Together?</vt:lpstr>
      <vt:lpstr>PowerPoint Presentation</vt:lpstr>
      <vt:lpstr>How Map and Reduce work Together?</vt:lpstr>
      <vt:lpstr>How Map and Reduce work Together?</vt:lpstr>
      <vt:lpstr>MapReduce DataFlow</vt:lpstr>
      <vt:lpstr>MapReduce DataFlow</vt:lpstr>
      <vt:lpstr>MapReduce DataFlow</vt:lpstr>
      <vt:lpstr>MapReduce DataFlow : Internal Working</vt:lpstr>
      <vt:lpstr>MapReduce DataFlow : Internal Working</vt:lpstr>
      <vt:lpstr>MapReduce DataFlow : Internal Working</vt:lpstr>
      <vt:lpstr>MapReduce DataFlow : Internal Working  (Types of Input Format in Map Reduce)</vt:lpstr>
      <vt:lpstr>MapReduce DataFlow : Internal Working</vt:lpstr>
      <vt:lpstr>MapReduce DataFlow : Internal Working</vt:lpstr>
      <vt:lpstr>MapReduce DataFlow : Internal Working</vt:lpstr>
      <vt:lpstr>MapReduce DataFlow : Internal Working</vt:lpstr>
      <vt:lpstr>MapReduce DataFlow : Internal Working</vt:lpstr>
      <vt:lpstr>Data Locality in MapReduce</vt:lpstr>
      <vt:lpstr>Example : Map Reduce (Word Count)</vt:lpstr>
      <vt:lpstr>Example: Word Count (R)</vt:lpstr>
      <vt:lpstr>Applications</vt:lpstr>
      <vt:lpstr>PowerPoint Presentation</vt:lpstr>
      <vt:lpstr>Questions</vt:lpstr>
      <vt:lpstr>Questions</vt:lpstr>
      <vt:lpstr>Questions</vt:lpstr>
      <vt:lpstr>MCQ’s</vt:lpstr>
      <vt:lpstr>MCQ’s</vt:lpstr>
      <vt:lpstr>MCQ’s</vt:lpstr>
      <vt:lpstr>MCQ’s</vt:lpstr>
      <vt:lpstr>MCQ’s</vt:lpstr>
      <vt:lpstr>MCQ’s</vt:lpstr>
      <vt:lpstr>MCQ’s</vt:lpstr>
      <vt:lpstr>MCQ’s</vt:lpstr>
      <vt:lpstr>MCQ’s</vt:lpstr>
      <vt:lpstr>TRUE/FALSE</vt:lpstr>
      <vt:lpstr>TRUE/FALSE</vt:lpstr>
      <vt:lpstr>TRUE/FALSE</vt:lpstr>
      <vt:lpstr>TRUE/FALSE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</dc:title>
  <dc:creator>Ap Saggu</dc:creator>
  <cp:lastModifiedBy>Dell</cp:lastModifiedBy>
  <cp:revision>1</cp:revision>
  <dcterms:created xsi:type="dcterms:W3CDTF">2023-09-18T03:08:22Z</dcterms:created>
  <dcterms:modified xsi:type="dcterms:W3CDTF">2023-09-18T03:12:00Z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2023-09-18T00:00:00Z</vt:filetime>
  </property>
</Properties>
</file>