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1EEE-4B39-D21F-9732-B35A3F6D2D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368B98-69C6-E32F-1B96-2991AE183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883D4B-5986-E921-2645-C81D991A9F60}"/>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5" name="Footer Placeholder 4">
            <a:extLst>
              <a:ext uri="{FF2B5EF4-FFF2-40B4-BE49-F238E27FC236}">
                <a16:creationId xmlns:a16="http://schemas.microsoft.com/office/drawing/2014/main" id="{B2A1905F-349D-30CB-827F-87C2EA5CA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DEA57-9EFE-A8CD-88B9-05F09E58B2E0}"/>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302933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B3AE-316B-9343-EBDE-32459CD2AC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4BF70-72F9-F615-DB52-F7DAB69FA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ABD0B-59D7-BE09-0221-59F202EC98F2}"/>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5" name="Footer Placeholder 4">
            <a:extLst>
              <a:ext uri="{FF2B5EF4-FFF2-40B4-BE49-F238E27FC236}">
                <a16:creationId xmlns:a16="http://schemas.microsoft.com/office/drawing/2014/main" id="{8D187740-0EDD-9ADE-8D53-CC0F5D38E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A4EC8-032B-9C37-0D25-3F75B28F6F4B}"/>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74422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CB66C0-4723-0AF3-52FF-FC09FFEEDD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F29903-5B11-A4C5-6391-7883A7B98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01564-99EA-6D8E-DDD1-9F20A1FA2B2D}"/>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5" name="Footer Placeholder 4">
            <a:extLst>
              <a:ext uri="{FF2B5EF4-FFF2-40B4-BE49-F238E27FC236}">
                <a16:creationId xmlns:a16="http://schemas.microsoft.com/office/drawing/2014/main" id="{27BA7B24-9D7E-94EC-A961-78CA8B837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DF723-F9E5-990F-3597-7BBBB549D60E}"/>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426359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8FAB-8285-94DC-CC51-7A07F238D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D4E73-DA8A-0E28-615E-A1278B7E3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3E40A-F649-8627-C4D6-940F80057299}"/>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5" name="Footer Placeholder 4">
            <a:extLst>
              <a:ext uri="{FF2B5EF4-FFF2-40B4-BE49-F238E27FC236}">
                <a16:creationId xmlns:a16="http://schemas.microsoft.com/office/drawing/2014/main" id="{D33AEF93-1E45-C237-4869-6AA4E7105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B7584-AB21-09A5-2188-09D9BE59C183}"/>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4299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6008-8614-25AF-DE2A-577710C2E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1937E0-1CB4-CDCA-7B0C-630C1365A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6A66DD-DA38-776F-000A-D81D738AAA74}"/>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5" name="Footer Placeholder 4">
            <a:extLst>
              <a:ext uri="{FF2B5EF4-FFF2-40B4-BE49-F238E27FC236}">
                <a16:creationId xmlns:a16="http://schemas.microsoft.com/office/drawing/2014/main" id="{D0311F20-F0CD-792F-09B7-13C365C47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0B8C9-2DB2-C41E-61E6-231361EC975C}"/>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149717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25B7-22E2-046A-5A28-7D3AE06A4A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C6EFA-1FD9-2AA8-D0C3-C662B9D03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FE37B-5FE1-99A2-F4AC-6F92DDBFE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B8ECA-88C9-BF04-105F-72B1CD74348A}"/>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6" name="Footer Placeholder 5">
            <a:extLst>
              <a:ext uri="{FF2B5EF4-FFF2-40B4-BE49-F238E27FC236}">
                <a16:creationId xmlns:a16="http://schemas.microsoft.com/office/drawing/2014/main" id="{D6E8A90E-2C27-261A-FF6C-8584A30BF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6B636-3D6A-9476-BD99-FD825A6004E8}"/>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368799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3B929-0FEA-1A55-D18A-9D2271BC7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57B3AD-BCAB-46BC-7F70-23D1E2F1C1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7A60E-442C-FE78-0E87-1705EB7D8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B623D3-126F-3117-6427-1D476B31F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2B155-F2E6-8C3B-75D8-1E8C215377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B5823B-A765-E556-48D5-5DCE0550CA20}"/>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8" name="Footer Placeholder 7">
            <a:extLst>
              <a:ext uri="{FF2B5EF4-FFF2-40B4-BE49-F238E27FC236}">
                <a16:creationId xmlns:a16="http://schemas.microsoft.com/office/drawing/2014/main" id="{2C77961C-2F44-396F-0621-DD3506CA1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85C14C-5AC7-FA13-306D-811BC0129E91}"/>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141555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B7D8-A865-75A7-64F0-5A9B89DED4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C09D43-4C32-108B-64BD-F85A6111A90E}"/>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4" name="Footer Placeholder 3">
            <a:extLst>
              <a:ext uri="{FF2B5EF4-FFF2-40B4-BE49-F238E27FC236}">
                <a16:creationId xmlns:a16="http://schemas.microsoft.com/office/drawing/2014/main" id="{CFDF88A9-7FFA-2572-C0CB-56E6D89F1D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BFE51-CF50-1900-2FB6-069E8733806D}"/>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180782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8DB59-E7BA-F474-7884-DB2E8089A86E}"/>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3" name="Footer Placeholder 2">
            <a:extLst>
              <a:ext uri="{FF2B5EF4-FFF2-40B4-BE49-F238E27FC236}">
                <a16:creationId xmlns:a16="http://schemas.microsoft.com/office/drawing/2014/main" id="{DB67F5BC-96D3-0953-9131-F32B196108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62E21-C901-8817-8DCC-13A53FB4C357}"/>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326673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0C8D-CE47-BD40-E759-0B4EA50D8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23621D-EA44-4376-2C96-6D1CB0884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E154AB-7E36-487D-7BEE-FD49D5CC0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53BFA-EEDF-BB95-6E75-B19006C85AFB}"/>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6" name="Footer Placeholder 5">
            <a:extLst>
              <a:ext uri="{FF2B5EF4-FFF2-40B4-BE49-F238E27FC236}">
                <a16:creationId xmlns:a16="http://schemas.microsoft.com/office/drawing/2014/main" id="{9C183353-F935-8C1A-14D8-D7F01974D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141CF-F2D5-8398-0792-67BD5E5E009A}"/>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92987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8D1A-06F8-5D66-862A-8B4E66C60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719A4-F922-31CE-0CB6-1AD6B56AC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053147-B3F0-25C8-5549-8ED8D3C0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EDB7B-E8EA-93B9-4D0E-F281677670CB}"/>
              </a:ext>
            </a:extLst>
          </p:cNvPr>
          <p:cNvSpPr>
            <a:spLocks noGrp="1"/>
          </p:cNvSpPr>
          <p:nvPr>
            <p:ph type="dt" sz="half" idx="10"/>
          </p:nvPr>
        </p:nvSpPr>
        <p:spPr/>
        <p:txBody>
          <a:bodyPr/>
          <a:lstStyle/>
          <a:p>
            <a:fld id="{4C0BFC57-F139-4CBC-A5D5-0DB81406083A}" type="datetimeFigureOut">
              <a:rPr lang="en-US" smtClean="0"/>
              <a:t>11/7/2023</a:t>
            </a:fld>
            <a:endParaRPr lang="en-US"/>
          </a:p>
        </p:txBody>
      </p:sp>
      <p:sp>
        <p:nvSpPr>
          <p:cNvPr id="6" name="Footer Placeholder 5">
            <a:extLst>
              <a:ext uri="{FF2B5EF4-FFF2-40B4-BE49-F238E27FC236}">
                <a16:creationId xmlns:a16="http://schemas.microsoft.com/office/drawing/2014/main" id="{EA24458F-ECB6-A000-C98A-58F469D64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B21F8-D148-E021-38BF-B2626B063AAD}"/>
              </a:ext>
            </a:extLst>
          </p:cNvPr>
          <p:cNvSpPr>
            <a:spLocks noGrp="1"/>
          </p:cNvSpPr>
          <p:nvPr>
            <p:ph type="sldNum" sz="quarter" idx="12"/>
          </p:nvPr>
        </p:nvSpPr>
        <p:spPr/>
        <p:txBody>
          <a:bodyPr/>
          <a:lstStyle/>
          <a:p>
            <a:fld id="{07C5BED7-E52F-4EA8-B64C-B4A4FA44CD45}" type="slidenum">
              <a:rPr lang="en-US" smtClean="0"/>
              <a:t>‹#›</a:t>
            </a:fld>
            <a:endParaRPr lang="en-US"/>
          </a:p>
        </p:txBody>
      </p:sp>
    </p:spTree>
    <p:extLst>
      <p:ext uri="{BB962C8B-B14F-4D97-AF65-F5344CB8AC3E}">
        <p14:creationId xmlns:p14="http://schemas.microsoft.com/office/powerpoint/2010/main" val="389071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45E10-A600-13A3-61F5-3A11AB6E4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969193-D8B7-6005-044A-EB291384C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94386-C5C4-17E4-1A49-C52A7F48E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BFC57-F139-4CBC-A5D5-0DB81406083A}" type="datetimeFigureOut">
              <a:rPr lang="en-US" smtClean="0"/>
              <a:t>11/7/2023</a:t>
            </a:fld>
            <a:endParaRPr lang="en-US"/>
          </a:p>
        </p:txBody>
      </p:sp>
      <p:sp>
        <p:nvSpPr>
          <p:cNvPr id="5" name="Footer Placeholder 4">
            <a:extLst>
              <a:ext uri="{FF2B5EF4-FFF2-40B4-BE49-F238E27FC236}">
                <a16:creationId xmlns:a16="http://schemas.microsoft.com/office/drawing/2014/main" id="{B15DE36A-A2F3-777D-57B3-43302391A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41AA4D-C66F-E955-A86B-0D148EB0A4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5BED7-E52F-4EA8-B64C-B4A4FA44CD45}" type="slidenum">
              <a:rPr lang="en-US" smtClean="0"/>
              <a:t>‹#›</a:t>
            </a:fld>
            <a:endParaRPr lang="en-US"/>
          </a:p>
        </p:txBody>
      </p:sp>
    </p:spTree>
    <p:extLst>
      <p:ext uri="{BB962C8B-B14F-4D97-AF65-F5344CB8AC3E}">
        <p14:creationId xmlns:p14="http://schemas.microsoft.com/office/powerpoint/2010/main" val="427562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F7F0-806D-544A-E8AE-A72C144A98E6}"/>
              </a:ext>
            </a:extLst>
          </p:cNvPr>
          <p:cNvSpPr>
            <a:spLocks noGrp="1"/>
          </p:cNvSpPr>
          <p:nvPr>
            <p:ph type="ctrTitle"/>
          </p:nvPr>
        </p:nvSpPr>
        <p:spPr/>
        <p:txBody>
          <a:bodyPr/>
          <a:lstStyle/>
          <a:p>
            <a:r>
              <a:rPr lang="en-US" dirty="0"/>
              <a:t>Apache Pig</a:t>
            </a:r>
          </a:p>
        </p:txBody>
      </p:sp>
      <p:sp>
        <p:nvSpPr>
          <p:cNvPr id="3" name="Subtitle 2">
            <a:extLst>
              <a:ext uri="{FF2B5EF4-FFF2-40B4-BE49-F238E27FC236}">
                <a16:creationId xmlns:a16="http://schemas.microsoft.com/office/drawing/2014/main" id="{4F70FA65-7C54-95E4-4337-3D8253EA16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559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6915-1330-10AB-A3D5-803B02C868A7}"/>
              </a:ext>
            </a:extLst>
          </p:cNvPr>
          <p:cNvSpPr>
            <a:spLocks noGrp="1"/>
          </p:cNvSpPr>
          <p:nvPr>
            <p:ph type="title"/>
          </p:nvPr>
        </p:nvSpPr>
        <p:spPr/>
        <p:txBody>
          <a:bodyPr/>
          <a:lstStyle/>
          <a:p>
            <a:r>
              <a:rPr lang="en-US" dirty="0"/>
              <a:t>Data Model of Pig</a:t>
            </a:r>
          </a:p>
        </p:txBody>
      </p:sp>
      <p:sp>
        <p:nvSpPr>
          <p:cNvPr id="3" name="Content Placeholder 2">
            <a:extLst>
              <a:ext uri="{FF2B5EF4-FFF2-40B4-BE49-F238E27FC236}">
                <a16:creationId xmlns:a16="http://schemas.microsoft.com/office/drawing/2014/main" id="{E2F005E9-CEAF-749E-90C4-957DDD1B1680}"/>
              </a:ext>
            </a:extLst>
          </p:cNvPr>
          <p:cNvSpPr>
            <a:spLocks noGrp="1"/>
          </p:cNvSpPr>
          <p:nvPr>
            <p:ph idx="1"/>
          </p:nvPr>
        </p:nvSpPr>
        <p:spPr/>
        <p:txBody>
          <a:bodyPr/>
          <a:lstStyle/>
          <a:p>
            <a:pPr marL="0" indent="0" algn="l">
              <a:buNone/>
            </a:pPr>
            <a:r>
              <a:rPr lang="en-US" i="0" dirty="0">
                <a:solidFill>
                  <a:srgbClr val="000000"/>
                </a:solidFill>
                <a:effectLst/>
                <a:latin typeface="Times New Roman" panose="02020603050405020304" pitchFamily="18" charset="0"/>
                <a:cs typeface="Times New Roman" panose="02020603050405020304" pitchFamily="18" charset="0"/>
              </a:rPr>
              <a:t>A Relation is the outermost structure of the Pig Latin data model. And it is a bag where −</a:t>
            </a:r>
          </a:p>
          <a:p>
            <a:pPr algn="l">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A bag is a collection of tuples.</a:t>
            </a:r>
          </a:p>
          <a:p>
            <a:pPr algn="l">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A tuple is an ordered set of fields.</a:t>
            </a:r>
          </a:p>
          <a:p>
            <a:pPr algn="l">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A field is a piece of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95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21F4-1DBC-DADD-1B8A-B3324067DFB6}"/>
              </a:ext>
            </a:extLst>
          </p:cNvPr>
          <p:cNvSpPr>
            <a:spLocks noGrp="1"/>
          </p:cNvSpPr>
          <p:nvPr>
            <p:ph type="title"/>
          </p:nvPr>
        </p:nvSpPr>
        <p:spPr/>
        <p:txBody>
          <a:bodyPr/>
          <a:lstStyle/>
          <a:p>
            <a:r>
              <a:rPr lang="en-US" dirty="0"/>
              <a:t>Pig Data Types</a:t>
            </a:r>
          </a:p>
        </p:txBody>
      </p:sp>
      <p:pic>
        <p:nvPicPr>
          <p:cNvPr id="11" name="Content Placeholder 10">
            <a:extLst>
              <a:ext uri="{FF2B5EF4-FFF2-40B4-BE49-F238E27FC236}">
                <a16:creationId xmlns:a16="http://schemas.microsoft.com/office/drawing/2014/main" id="{5E8020EC-82C1-4C1B-E32B-E9179217B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390" y="2643792"/>
            <a:ext cx="6049219" cy="2715004"/>
          </a:xfrm>
        </p:spPr>
      </p:pic>
    </p:spTree>
    <p:extLst>
      <p:ext uri="{BB962C8B-B14F-4D97-AF65-F5344CB8AC3E}">
        <p14:creationId xmlns:p14="http://schemas.microsoft.com/office/powerpoint/2010/main" val="91922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A59F-0A86-BF07-B5F3-F0445DFEB66E}"/>
              </a:ext>
            </a:extLst>
          </p:cNvPr>
          <p:cNvSpPr>
            <a:spLocks noGrp="1"/>
          </p:cNvSpPr>
          <p:nvPr>
            <p:ph type="title"/>
          </p:nvPr>
        </p:nvSpPr>
        <p:spPr/>
        <p:txBody>
          <a:bodyPr/>
          <a:lstStyle/>
          <a:p>
            <a:r>
              <a:rPr lang="en-US" dirty="0"/>
              <a:t>Complex Data Types</a:t>
            </a:r>
          </a:p>
        </p:txBody>
      </p:sp>
      <p:pic>
        <p:nvPicPr>
          <p:cNvPr id="5" name="Content Placeholder 4">
            <a:extLst>
              <a:ext uri="{FF2B5EF4-FFF2-40B4-BE49-F238E27FC236}">
                <a16:creationId xmlns:a16="http://schemas.microsoft.com/office/drawing/2014/main" id="{A29EE5C9-E2AE-15B4-256D-B6A20288B71C}"/>
              </a:ext>
            </a:extLst>
          </p:cNvPr>
          <p:cNvPicPr>
            <a:picLocks noGrp="1" noChangeAspect="1"/>
          </p:cNvPicPr>
          <p:nvPr>
            <p:ph idx="1"/>
          </p:nvPr>
        </p:nvPicPr>
        <p:blipFill>
          <a:blip r:embed="rId2"/>
          <a:stretch>
            <a:fillRect/>
          </a:stretch>
        </p:blipFill>
        <p:spPr>
          <a:xfrm>
            <a:off x="3776339" y="3101056"/>
            <a:ext cx="4639322" cy="1800476"/>
          </a:xfrm>
        </p:spPr>
      </p:pic>
    </p:spTree>
    <p:extLst>
      <p:ext uri="{BB962C8B-B14F-4D97-AF65-F5344CB8AC3E}">
        <p14:creationId xmlns:p14="http://schemas.microsoft.com/office/powerpoint/2010/main" val="25676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8A75-921B-E535-C255-159B01422946}"/>
              </a:ext>
            </a:extLst>
          </p:cNvPr>
          <p:cNvSpPr>
            <a:spLocks noGrp="1"/>
          </p:cNvSpPr>
          <p:nvPr>
            <p:ph type="title"/>
          </p:nvPr>
        </p:nvSpPr>
        <p:spPr/>
        <p:txBody>
          <a:bodyPr/>
          <a:lstStyle/>
          <a:p>
            <a:r>
              <a:rPr lang="en-US" dirty="0"/>
              <a:t>Pig Operators</a:t>
            </a:r>
          </a:p>
        </p:txBody>
      </p:sp>
      <p:sp>
        <p:nvSpPr>
          <p:cNvPr id="3" name="Content Placeholder 2">
            <a:extLst>
              <a:ext uri="{FF2B5EF4-FFF2-40B4-BE49-F238E27FC236}">
                <a16:creationId xmlns:a16="http://schemas.microsoft.com/office/drawing/2014/main" id="{2AE17373-EBC9-01B4-79C6-4ADD120CA279}"/>
              </a:ext>
            </a:extLst>
          </p:cNvPr>
          <p:cNvSpPr>
            <a:spLocks noGrp="1"/>
          </p:cNvSpPr>
          <p:nvPr>
            <p:ph idx="1"/>
          </p:nvPr>
        </p:nvSpPr>
        <p:spPr/>
        <p:txBody>
          <a:bodyPr/>
          <a:lstStyle/>
          <a:p>
            <a:r>
              <a:rPr lang="en-US" dirty="0"/>
              <a:t>Arithmetic Operators</a:t>
            </a:r>
          </a:p>
          <a:p>
            <a:r>
              <a:rPr lang="en-US" dirty="0"/>
              <a:t>Comparison Operators</a:t>
            </a:r>
          </a:p>
          <a:p>
            <a:r>
              <a:rPr lang="en-US" dirty="0"/>
              <a:t>Type Constructor Operators</a:t>
            </a:r>
          </a:p>
          <a:p>
            <a:r>
              <a:rPr lang="en-US" dirty="0"/>
              <a:t>Relational Operators</a:t>
            </a:r>
          </a:p>
        </p:txBody>
      </p:sp>
    </p:spTree>
    <p:extLst>
      <p:ext uri="{BB962C8B-B14F-4D97-AF65-F5344CB8AC3E}">
        <p14:creationId xmlns:p14="http://schemas.microsoft.com/office/powerpoint/2010/main" val="52769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CDD7-299D-B2F2-D8E1-F105E2F2BBE8}"/>
              </a:ext>
            </a:extLst>
          </p:cNvPr>
          <p:cNvSpPr>
            <a:spLocks noGrp="1"/>
          </p:cNvSpPr>
          <p:nvPr>
            <p:ph type="title"/>
          </p:nvPr>
        </p:nvSpPr>
        <p:spPr/>
        <p:txBody>
          <a:bodyPr/>
          <a:lstStyle/>
          <a:p>
            <a:r>
              <a:rPr lang="en-US" dirty="0"/>
              <a:t>Type Constructor Operators</a:t>
            </a:r>
          </a:p>
        </p:txBody>
      </p:sp>
      <p:pic>
        <p:nvPicPr>
          <p:cNvPr id="5" name="Content Placeholder 4">
            <a:extLst>
              <a:ext uri="{FF2B5EF4-FFF2-40B4-BE49-F238E27FC236}">
                <a16:creationId xmlns:a16="http://schemas.microsoft.com/office/drawing/2014/main" id="{F3447DCD-21F5-9A43-141C-B8DCA7E4B65A}"/>
              </a:ext>
            </a:extLst>
          </p:cNvPr>
          <p:cNvPicPr>
            <a:picLocks noGrp="1" noChangeAspect="1"/>
          </p:cNvPicPr>
          <p:nvPr>
            <p:ph idx="1"/>
          </p:nvPr>
        </p:nvPicPr>
        <p:blipFill>
          <a:blip r:embed="rId2"/>
          <a:stretch>
            <a:fillRect/>
          </a:stretch>
        </p:blipFill>
        <p:spPr>
          <a:xfrm>
            <a:off x="1921565" y="1842053"/>
            <a:ext cx="7460974" cy="3502454"/>
          </a:xfrm>
        </p:spPr>
      </p:pic>
    </p:spTree>
    <p:extLst>
      <p:ext uri="{BB962C8B-B14F-4D97-AF65-F5344CB8AC3E}">
        <p14:creationId xmlns:p14="http://schemas.microsoft.com/office/powerpoint/2010/main" val="111298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E191-F426-F0CE-C4C5-8D3BD15445D7}"/>
              </a:ext>
            </a:extLst>
          </p:cNvPr>
          <p:cNvSpPr>
            <a:spLocks noGrp="1"/>
          </p:cNvSpPr>
          <p:nvPr>
            <p:ph type="title"/>
          </p:nvPr>
        </p:nvSpPr>
        <p:spPr/>
        <p:txBody>
          <a:bodyPr/>
          <a:lstStyle/>
          <a:p>
            <a:r>
              <a:rPr lang="en-US" dirty="0"/>
              <a:t>Relational Operators</a:t>
            </a:r>
          </a:p>
        </p:txBody>
      </p:sp>
      <p:sp>
        <p:nvSpPr>
          <p:cNvPr id="3" name="Content Placeholder 2">
            <a:extLst>
              <a:ext uri="{FF2B5EF4-FFF2-40B4-BE49-F238E27FC236}">
                <a16:creationId xmlns:a16="http://schemas.microsoft.com/office/drawing/2014/main" id="{D9528F0B-427C-1CB8-625A-E57304A3E087}"/>
              </a:ext>
            </a:extLst>
          </p:cNvPr>
          <p:cNvSpPr>
            <a:spLocks noGrp="1"/>
          </p:cNvSpPr>
          <p:nvPr>
            <p:ph idx="1"/>
          </p:nvPr>
        </p:nvSpPr>
        <p:spPr/>
        <p:txBody>
          <a:bodyPr>
            <a:normAutofit/>
          </a:bodyPr>
          <a:lstStyle/>
          <a:p>
            <a:pPr marL="0" indent="0">
              <a:buNone/>
            </a:pPr>
            <a:r>
              <a:rPr lang="en-US" dirty="0"/>
              <a:t>Relational operators of big can be categorized as:</a:t>
            </a:r>
          </a:p>
          <a:p>
            <a:pPr marL="514350" indent="-514350">
              <a:buFont typeface="+mj-lt"/>
              <a:buAutoNum type="arabicPeriod"/>
            </a:pPr>
            <a:r>
              <a:rPr lang="en-US" dirty="0"/>
              <a:t>Loading and Storing</a:t>
            </a:r>
          </a:p>
          <a:p>
            <a:pPr marL="514350" indent="-514350">
              <a:buFont typeface="+mj-lt"/>
              <a:buAutoNum type="arabicPeriod"/>
            </a:pPr>
            <a:r>
              <a:rPr lang="en-US" dirty="0"/>
              <a:t>Diagnostic Operators</a:t>
            </a:r>
          </a:p>
          <a:p>
            <a:pPr marL="514350" indent="-514350">
              <a:buFont typeface="+mj-lt"/>
              <a:buAutoNum type="arabicPeriod"/>
            </a:pPr>
            <a:r>
              <a:rPr lang="en-US" dirty="0"/>
              <a:t>Filtering</a:t>
            </a:r>
          </a:p>
          <a:p>
            <a:pPr marL="514350" indent="-514350">
              <a:buFont typeface="+mj-lt"/>
              <a:buAutoNum type="arabicPeriod"/>
            </a:pPr>
            <a:r>
              <a:rPr lang="en-US" dirty="0"/>
              <a:t>Grouping and Joining </a:t>
            </a:r>
          </a:p>
          <a:p>
            <a:pPr marL="514350" indent="-514350">
              <a:buFont typeface="+mj-lt"/>
              <a:buAutoNum type="arabicPeriod"/>
            </a:pPr>
            <a:r>
              <a:rPr lang="en-US" dirty="0"/>
              <a:t>Sorting</a:t>
            </a:r>
          </a:p>
          <a:p>
            <a:pPr marL="514350" indent="-514350">
              <a:buFont typeface="+mj-lt"/>
              <a:buAutoNum type="arabicPeriod"/>
            </a:pPr>
            <a:r>
              <a:rPr lang="en-US" dirty="0"/>
              <a:t>Combining and Splitting</a:t>
            </a:r>
          </a:p>
        </p:txBody>
      </p:sp>
    </p:spTree>
    <p:extLst>
      <p:ext uri="{BB962C8B-B14F-4D97-AF65-F5344CB8AC3E}">
        <p14:creationId xmlns:p14="http://schemas.microsoft.com/office/powerpoint/2010/main" val="3165274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9FD9-0CFF-4A9C-8CEF-B1504EC3FEC2}"/>
              </a:ext>
            </a:extLst>
          </p:cNvPr>
          <p:cNvSpPr>
            <a:spLocks noGrp="1"/>
          </p:cNvSpPr>
          <p:nvPr>
            <p:ph type="title"/>
          </p:nvPr>
        </p:nvSpPr>
        <p:spPr/>
        <p:txBody>
          <a:bodyPr/>
          <a:lstStyle/>
          <a:p>
            <a:r>
              <a:rPr lang="en-US" dirty="0"/>
              <a:t>1. Loading and Storing</a:t>
            </a:r>
          </a:p>
        </p:txBody>
      </p:sp>
      <p:sp>
        <p:nvSpPr>
          <p:cNvPr id="3" name="Content Placeholder 2">
            <a:extLst>
              <a:ext uri="{FF2B5EF4-FFF2-40B4-BE49-F238E27FC236}">
                <a16:creationId xmlns:a16="http://schemas.microsoft.com/office/drawing/2014/main" id="{88B13543-A9B2-9295-88F7-BE84EE7AA49A}"/>
              </a:ext>
            </a:extLst>
          </p:cNvPr>
          <p:cNvSpPr>
            <a:spLocks noGrp="1"/>
          </p:cNvSpPr>
          <p:nvPr>
            <p:ph idx="1"/>
          </p:nvPr>
        </p:nvSpPr>
        <p:spPr/>
        <p:txBody>
          <a:bodyPr/>
          <a:lstStyle/>
          <a:p>
            <a:r>
              <a:rPr lang="en-US" i="0" dirty="0">
                <a:solidFill>
                  <a:srgbClr val="000000"/>
                </a:solidFill>
                <a:effectLst/>
                <a:latin typeface="Times New Roman" panose="02020603050405020304" pitchFamily="18" charset="0"/>
                <a:cs typeface="Times New Roman" panose="02020603050405020304" pitchFamily="18" charset="0"/>
              </a:rPr>
              <a:t>Apache Pig works on top of Hadoop. It is an analytical tool that analyzes large datasets that exist in the Hadoop File System. To analyze data using Apache Pig, we have to initially load the data into Apache Pig. </a:t>
            </a:r>
          </a:p>
          <a:p>
            <a:r>
              <a:rPr lang="en-US" i="0" dirty="0">
                <a:solidFill>
                  <a:srgbClr val="000000"/>
                </a:solidFill>
                <a:effectLst/>
                <a:latin typeface="Times New Roman" panose="02020603050405020304" pitchFamily="18" charset="0"/>
                <a:cs typeface="Times New Roman" panose="02020603050405020304" pitchFamily="18" charset="0"/>
              </a:rPr>
              <a:t>In MapReduce mode, Pig reads (loads) data from HDFS and stores the results back in HDFS.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60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3B34-6D07-041E-AD84-CCC5500476AF}"/>
              </a:ext>
            </a:extLst>
          </p:cNvPr>
          <p:cNvSpPr>
            <a:spLocks noGrp="1"/>
          </p:cNvSpPr>
          <p:nvPr>
            <p:ph type="title"/>
          </p:nvPr>
        </p:nvSpPr>
        <p:spPr/>
        <p:txBody>
          <a:bodyPr/>
          <a:lstStyle/>
          <a:p>
            <a:r>
              <a:rPr lang="en-US" b="0" i="0" dirty="0">
                <a:solidFill>
                  <a:srgbClr val="000000"/>
                </a:solidFill>
                <a:effectLst/>
                <a:latin typeface="var(--ff-lato)"/>
              </a:rPr>
              <a:t>The Load Operator</a:t>
            </a:r>
            <a:endParaRPr lang="en-US" dirty="0"/>
          </a:p>
        </p:txBody>
      </p:sp>
      <p:sp>
        <p:nvSpPr>
          <p:cNvPr id="3" name="Content Placeholder 2">
            <a:extLst>
              <a:ext uri="{FF2B5EF4-FFF2-40B4-BE49-F238E27FC236}">
                <a16:creationId xmlns:a16="http://schemas.microsoft.com/office/drawing/2014/main" id="{35470271-C44D-5D24-9097-50C22FE8DD1B}"/>
              </a:ext>
            </a:extLst>
          </p:cNvPr>
          <p:cNvSpPr>
            <a:spLocks noGrp="1"/>
          </p:cNvSpPr>
          <p:nvPr>
            <p:ph idx="1"/>
          </p:nvPr>
        </p:nvSpPr>
        <p:spPr/>
        <p:txBody>
          <a:bodyPr/>
          <a:lstStyle/>
          <a:p>
            <a:r>
              <a:rPr lang="en-US" dirty="0"/>
              <a:t>You can load data into Apache Pig from the file system (HDFS/ Local) using LOAD operator of Pig Latin.</a:t>
            </a:r>
          </a:p>
          <a:p>
            <a:r>
              <a:rPr lang="en-US" b="0" i="0" dirty="0">
                <a:effectLst/>
                <a:latin typeface="Verdana" panose="020B0604030504040204" pitchFamily="34" charset="0"/>
              </a:rPr>
              <a:t>Syntax:</a:t>
            </a:r>
          </a:p>
          <a:p>
            <a:pPr marL="457200" lvl="1" indent="0">
              <a:buNone/>
            </a:pPr>
            <a:r>
              <a:rPr lang="en-US" b="0" i="0" dirty="0" err="1">
                <a:effectLst/>
                <a:latin typeface="Verdana" panose="020B0604030504040204" pitchFamily="34" charset="0"/>
              </a:rPr>
              <a:t>Relation_name</a:t>
            </a:r>
            <a:r>
              <a:rPr lang="en-US" b="0" i="0" dirty="0">
                <a:effectLst/>
                <a:latin typeface="Verdana" panose="020B0604030504040204" pitchFamily="34" charset="0"/>
              </a:rPr>
              <a:t> = LOAD 'Input file path' USING function as schema;</a:t>
            </a:r>
          </a:p>
          <a:p>
            <a:pPr marL="457200" lvl="1" indent="0">
              <a:buNone/>
            </a:pPr>
            <a:endParaRPr lang="en-US" dirty="0">
              <a:latin typeface="Verdana" panose="020B0604030504040204" pitchFamily="34" charset="0"/>
            </a:endParaRPr>
          </a:p>
          <a:p>
            <a:pPr marL="457200" lvl="1" indent="0">
              <a:buNone/>
            </a:pPr>
            <a:endParaRPr lang="en-US" b="0" i="0" dirty="0">
              <a:effectLst/>
              <a:latin typeface="Verdana" panose="020B0604030504040204" pitchFamily="34" charset="0"/>
            </a:endParaRPr>
          </a:p>
        </p:txBody>
      </p:sp>
    </p:spTree>
    <p:extLst>
      <p:ext uri="{BB962C8B-B14F-4D97-AF65-F5344CB8AC3E}">
        <p14:creationId xmlns:p14="http://schemas.microsoft.com/office/powerpoint/2010/main" val="93308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22DE-78CB-7543-3A00-3B6FE0EAB081}"/>
              </a:ext>
            </a:extLst>
          </p:cNvPr>
          <p:cNvSpPr>
            <a:spLocks noGrp="1"/>
          </p:cNvSpPr>
          <p:nvPr>
            <p:ph type="title"/>
          </p:nvPr>
        </p:nvSpPr>
        <p:spPr/>
        <p:txBody>
          <a:bodyPr/>
          <a:lstStyle/>
          <a:p>
            <a:r>
              <a:rPr lang="en-US" dirty="0"/>
              <a:t>The Store operator</a:t>
            </a:r>
          </a:p>
        </p:txBody>
      </p:sp>
      <p:sp>
        <p:nvSpPr>
          <p:cNvPr id="3" name="Content Placeholder 2">
            <a:extLst>
              <a:ext uri="{FF2B5EF4-FFF2-40B4-BE49-F238E27FC236}">
                <a16:creationId xmlns:a16="http://schemas.microsoft.com/office/drawing/2014/main" id="{72A8B35E-9B9A-4E60-75B0-801EBF31152F}"/>
              </a:ext>
            </a:extLst>
          </p:cNvPr>
          <p:cNvSpPr>
            <a:spLocks noGrp="1"/>
          </p:cNvSpPr>
          <p:nvPr>
            <p:ph idx="1"/>
          </p:nvPr>
        </p:nvSpPr>
        <p:spPr/>
        <p:txBody>
          <a:bodyPr/>
          <a:lstStyle/>
          <a:p>
            <a:r>
              <a:rPr lang="en-US" dirty="0"/>
              <a:t>You can store the loaded data in the file system using the store operator. </a:t>
            </a:r>
          </a:p>
          <a:p>
            <a:r>
              <a:rPr lang="en-US" dirty="0"/>
              <a:t>Syntax:</a:t>
            </a:r>
          </a:p>
          <a:p>
            <a:pPr marL="0" indent="0">
              <a:buNone/>
            </a:pPr>
            <a:r>
              <a:rPr lang="en-US" dirty="0"/>
              <a:t>	STORE </a:t>
            </a:r>
            <a:r>
              <a:rPr lang="en-US" dirty="0" err="1"/>
              <a:t>Relation_name</a:t>
            </a:r>
            <a:r>
              <a:rPr lang="en-US" dirty="0"/>
              <a:t> INTO ' </a:t>
            </a:r>
            <a:r>
              <a:rPr lang="en-US" dirty="0" err="1"/>
              <a:t>required_directory_path</a:t>
            </a:r>
            <a:r>
              <a:rPr lang="en-US" dirty="0"/>
              <a:t> ' [USING function];</a:t>
            </a:r>
          </a:p>
          <a:p>
            <a:pPr marL="0" indent="0">
              <a:buNone/>
            </a:pPr>
            <a:endParaRPr lang="en-US" dirty="0"/>
          </a:p>
        </p:txBody>
      </p:sp>
    </p:spTree>
    <p:extLst>
      <p:ext uri="{BB962C8B-B14F-4D97-AF65-F5344CB8AC3E}">
        <p14:creationId xmlns:p14="http://schemas.microsoft.com/office/powerpoint/2010/main" val="1371461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BDEB-7B3D-C982-71A3-D536D8C04EE4}"/>
              </a:ext>
            </a:extLst>
          </p:cNvPr>
          <p:cNvSpPr>
            <a:spLocks noGrp="1"/>
          </p:cNvSpPr>
          <p:nvPr>
            <p:ph type="title"/>
          </p:nvPr>
        </p:nvSpPr>
        <p:spPr/>
        <p:txBody>
          <a:bodyPr/>
          <a:lstStyle/>
          <a:p>
            <a:r>
              <a:rPr lang="en-US" dirty="0"/>
              <a:t>2. Diagnostic Operators</a:t>
            </a:r>
          </a:p>
        </p:txBody>
      </p:sp>
      <p:sp>
        <p:nvSpPr>
          <p:cNvPr id="3" name="Content Placeholder 2">
            <a:extLst>
              <a:ext uri="{FF2B5EF4-FFF2-40B4-BE49-F238E27FC236}">
                <a16:creationId xmlns:a16="http://schemas.microsoft.com/office/drawing/2014/main" id="{55BF89A0-1FFB-BF4D-13CC-DFC23802946C}"/>
              </a:ext>
            </a:extLst>
          </p:cNvPr>
          <p:cNvSpPr>
            <a:spLocks noGrp="1"/>
          </p:cNvSpPr>
          <p:nvPr>
            <p:ph idx="1"/>
          </p:nvPr>
        </p:nvSpPr>
        <p:spPr/>
        <p:txBody>
          <a:bodyPr/>
          <a:lstStyle/>
          <a:p>
            <a:pPr marL="0" indent="0">
              <a:buNone/>
            </a:pPr>
            <a:r>
              <a:rPr lang="en-US" dirty="0"/>
              <a:t>The load statement will simply load the data into the specified relation in Apache Pig. To verify the execution of the Load statement, you have to use the Diagnostic Operators. </a:t>
            </a:r>
          </a:p>
          <a:p>
            <a:pPr marL="0" indent="0">
              <a:buNone/>
            </a:pPr>
            <a:r>
              <a:rPr lang="en-US" dirty="0"/>
              <a:t>Pig Latin provides four different types of diagnostic operators −</a:t>
            </a:r>
          </a:p>
          <a:p>
            <a:endParaRPr lang="en-US" dirty="0"/>
          </a:p>
          <a:p>
            <a:r>
              <a:rPr lang="en-US" dirty="0"/>
              <a:t>Dump operator</a:t>
            </a:r>
          </a:p>
          <a:p>
            <a:r>
              <a:rPr lang="en-US" dirty="0"/>
              <a:t>Describe operator</a:t>
            </a:r>
          </a:p>
          <a:p>
            <a:r>
              <a:rPr lang="en-US" dirty="0"/>
              <a:t>Explanation operator</a:t>
            </a:r>
          </a:p>
          <a:p>
            <a:r>
              <a:rPr lang="en-US" dirty="0"/>
              <a:t>Illustration operator</a:t>
            </a:r>
          </a:p>
        </p:txBody>
      </p:sp>
    </p:spTree>
    <p:extLst>
      <p:ext uri="{BB962C8B-B14F-4D97-AF65-F5344CB8AC3E}">
        <p14:creationId xmlns:p14="http://schemas.microsoft.com/office/powerpoint/2010/main" val="305330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42DD-D6C5-685D-987F-5C6CA0F72DF0}"/>
              </a:ext>
            </a:extLst>
          </p:cNvPr>
          <p:cNvSpPr>
            <a:spLocks noGrp="1"/>
          </p:cNvSpPr>
          <p:nvPr>
            <p:ph type="title"/>
          </p:nvPr>
        </p:nvSpPr>
        <p:spPr/>
        <p:txBody>
          <a:bodyPr/>
          <a:lstStyle/>
          <a:p>
            <a:r>
              <a:rPr lang="en-US" dirty="0"/>
              <a:t>Apache pig</a:t>
            </a:r>
          </a:p>
        </p:txBody>
      </p:sp>
      <p:sp>
        <p:nvSpPr>
          <p:cNvPr id="3" name="Content Placeholder 2">
            <a:extLst>
              <a:ext uri="{FF2B5EF4-FFF2-40B4-BE49-F238E27FC236}">
                <a16:creationId xmlns:a16="http://schemas.microsoft.com/office/drawing/2014/main" id="{7A3999AE-0698-9389-BC2A-8E9482B4495E}"/>
              </a:ext>
            </a:extLst>
          </p:cNvPr>
          <p:cNvSpPr>
            <a:spLocks noGrp="1"/>
          </p:cNvSpPr>
          <p:nvPr>
            <p:ph idx="1"/>
          </p:nvPr>
        </p:nvSpPr>
        <p:spPr/>
        <p:txBody>
          <a:bodyPr/>
          <a:lstStyle/>
          <a:p>
            <a:r>
              <a:rPr lang="en-US" dirty="0"/>
              <a:t>Apache pig is a scripting platform for big data processing that is developer friendly, is easy to learn, and can process all types of data.</a:t>
            </a:r>
          </a:p>
          <a:p>
            <a:r>
              <a:rPr lang="en-US" dirty="0"/>
              <a:t>The language used for pig is ‘pig </a:t>
            </a:r>
            <a:r>
              <a:rPr lang="en-US" dirty="0" err="1"/>
              <a:t>latin</a:t>
            </a:r>
            <a:r>
              <a:rPr lang="en-US" dirty="0"/>
              <a:t>’.</a:t>
            </a:r>
          </a:p>
          <a:p>
            <a:endParaRPr lang="en-US" dirty="0"/>
          </a:p>
        </p:txBody>
      </p:sp>
    </p:spTree>
    <p:extLst>
      <p:ext uri="{BB962C8B-B14F-4D97-AF65-F5344CB8AC3E}">
        <p14:creationId xmlns:p14="http://schemas.microsoft.com/office/powerpoint/2010/main" val="378531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D84F-4264-9DC6-56FD-0C972C9E8C23}"/>
              </a:ext>
            </a:extLst>
          </p:cNvPr>
          <p:cNvSpPr>
            <a:spLocks noGrp="1"/>
          </p:cNvSpPr>
          <p:nvPr>
            <p:ph type="title"/>
          </p:nvPr>
        </p:nvSpPr>
        <p:spPr/>
        <p:txBody>
          <a:bodyPr/>
          <a:lstStyle/>
          <a:p>
            <a:r>
              <a:rPr lang="en-US" dirty="0"/>
              <a:t>Evolution of MapReduce</a:t>
            </a:r>
          </a:p>
        </p:txBody>
      </p:sp>
      <p:sp>
        <p:nvSpPr>
          <p:cNvPr id="3" name="Content Placeholder 2">
            <a:extLst>
              <a:ext uri="{FF2B5EF4-FFF2-40B4-BE49-F238E27FC236}">
                <a16:creationId xmlns:a16="http://schemas.microsoft.com/office/drawing/2014/main" id="{EA8944A7-C591-BF80-48CB-E8FCF2241003}"/>
              </a:ext>
            </a:extLst>
          </p:cNvPr>
          <p:cNvSpPr>
            <a:spLocks noGrp="1"/>
          </p:cNvSpPr>
          <p:nvPr>
            <p:ph idx="1"/>
          </p:nvPr>
        </p:nvSpPr>
        <p:spPr/>
        <p:txBody>
          <a:bodyPr>
            <a:normAutofit lnSpcReduction="10000"/>
          </a:bodyPr>
          <a:lstStyle/>
          <a:p>
            <a:r>
              <a:rPr lang="en-US" dirty="0"/>
              <a:t>Traditional RDBMSs and data warehouse systems cannot scale to the growing size and needs of data management, So google introduced two  parallel computing technologies, GFS and MapReduce, to address big data problems related to storage and data processing.</a:t>
            </a:r>
          </a:p>
          <a:p>
            <a:endParaRPr lang="en-US" dirty="0"/>
          </a:p>
          <a:p>
            <a:r>
              <a:rPr lang="en-US" dirty="0"/>
              <a:t>Doug Cutting, inspired by the google technologies, created a technology called Hadoop with two modules: HDFS and MapReduce.</a:t>
            </a:r>
          </a:p>
          <a:p>
            <a:endParaRPr lang="en-US" dirty="0"/>
          </a:p>
          <a:p>
            <a:r>
              <a:rPr lang="en-US" dirty="0"/>
              <a:t>HDFS and MapReduce are the same as Google GFS and MapReduce with respect to functionality.</a:t>
            </a:r>
          </a:p>
        </p:txBody>
      </p:sp>
    </p:spTree>
    <p:extLst>
      <p:ext uri="{BB962C8B-B14F-4D97-AF65-F5344CB8AC3E}">
        <p14:creationId xmlns:p14="http://schemas.microsoft.com/office/powerpoint/2010/main" val="390554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9462-5732-AA48-09F2-83DCB62CA905}"/>
              </a:ext>
            </a:extLst>
          </p:cNvPr>
          <p:cNvSpPr>
            <a:spLocks noGrp="1"/>
          </p:cNvSpPr>
          <p:nvPr>
            <p:ph type="title"/>
          </p:nvPr>
        </p:nvSpPr>
        <p:spPr/>
        <p:txBody>
          <a:bodyPr/>
          <a:lstStyle/>
          <a:p>
            <a:r>
              <a:rPr lang="en-US" dirty="0"/>
              <a:t>Evolution of MapReduce</a:t>
            </a:r>
          </a:p>
        </p:txBody>
      </p:sp>
      <p:sp>
        <p:nvSpPr>
          <p:cNvPr id="3" name="Content Placeholder 2">
            <a:extLst>
              <a:ext uri="{FF2B5EF4-FFF2-40B4-BE49-F238E27FC236}">
                <a16:creationId xmlns:a16="http://schemas.microsoft.com/office/drawing/2014/main" id="{CBF3004E-2C49-695E-64F9-A669EE62018E}"/>
              </a:ext>
            </a:extLst>
          </p:cNvPr>
          <p:cNvSpPr>
            <a:spLocks noGrp="1"/>
          </p:cNvSpPr>
          <p:nvPr>
            <p:ph idx="1"/>
          </p:nvPr>
        </p:nvSpPr>
        <p:spPr/>
        <p:txBody>
          <a:bodyPr/>
          <a:lstStyle/>
          <a:p>
            <a:r>
              <a:rPr lang="en-US" dirty="0"/>
              <a:t>MapReduce has proven itself in big data processing and has become the base platform for current and future big data technologies.</a:t>
            </a:r>
          </a:p>
          <a:p>
            <a:endParaRPr lang="en-US" dirty="0"/>
          </a:p>
          <a:p>
            <a:endParaRPr lang="en-US" dirty="0"/>
          </a:p>
        </p:txBody>
      </p:sp>
    </p:spTree>
    <p:extLst>
      <p:ext uri="{BB962C8B-B14F-4D97-AF65-F5344CB8AC3E}">
        <p14:creationId xmlns:p14="http://schemas.microsoft.com/office/powerpoint/2010/main" val="193798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1B39-5627-5982-BF2C-1E1D29846534}"/>
              </a:ext>
            </a:extLst>
          </p:cNvPr>
          <p:cNvSpPr>
            <a:spLocks noGrp="1"/>
          </p:cNvSpPr>
          <p:nvPr>
            <p:ph type="title"/>
          </p:nvPr>
        </p:nvSpPr>
        <p:spPr/>
        <p:txBody>
          <a:bodyPr/>
          <a:lstStyle/>
          <a:p>
            <a:r>
              <a:rPr lang="en-US" dirty="0"/>
              <a:t>Problems of MapReduce</a:t>
            </a:r>
          </a:p>
        </p:txBody>
      </p:sp>
      <p:sp>
        <p:nvSpPr>
          <p:cNvPr id="3" name="Content Placeholder 2">
            <a:extLst>
              <a:ext uri="{FF2B5EF4-FFF2-40B4-BE49-F238E27FC236}">
                <a16:creationId xmlns:a16="http://schemas.microsoft.com/office/drawing/2014/main" id="{65E16118-5339-32C5-8BB5-AD08F83042BD}"/>
              </a:ext>
            </a:extLst>
          </p:cNvPr>
          <p:cNvSpPr>
            <a:spLocks noGrp="1"/>
          </p:cNvSpPr>
          <p:nvPr>
            <p:ph idx="1"/>
          </p:nvPr>
        </p:nvSpPr>
        <p:spPr/>
        <p:txBody>
          <a:bodyPr/>
          <a:lstStyle/>
          <a:p>
            <a:r>
              <a:rPr lang="en-US" dirty="0"/>
              <a:t>MapReduce is a low-level API.</a:t>
            </a:r>
          </a:p>
          <a:p>
            <a:r>
              <a:rPr lang="en-US" dirty="0"/>
              <a:t>You need to think in terms of the key and value every time you use it.</a:t>
            </a:r>
          </a:p>
          <a:p>
            <a:r>
              <a:rPr lang="en-US" dirty="0"/>
              <a:t>In addition, MapReduce has a lengthy development time.</a:t>
            </a:r>
          </a:p>
          <a:p>
            <a:r>
              <a:rPr lang="en-US" dirty="0"/>
              <a:t>It cannot be used for ad hoc purposes. </a:t>
            </a:r>
          </a:p>
        </p:txBody>
      </p:sp>
    </p:spTree>
    <p:extLst>
      <p:ext uri="{BB962C8B-B14F-4D97-AF65-F5344CB8AC3E}">
        <p14:creationId xmlns:p14="http://schemas.microsoft.com/office/powerpoint/2010/main" val="50207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CDC6-F5AB-2017-77D7-5A751306C89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F8C0FFD-2FD4-6081-AC97-7BF375B75175}"/>
              </a:ext>
            </a:extLst>
          </p:cNvPr>
          <p:cNvPicPr>
            <a:picLocks noGrp="1" noChangeAspect="1"/>
          </p:cNvPicPr>
          <p:nvPr>
            <p:ph idx="1"/>
          </p:nvPr>
        </p:nvPicPr>
        <p:blipFill>
          <a:blip r:embed="rId2"/>
          <a:stretch>
            <a:fillRect/>
          </a:stretch>
        </p:blipFill>
        <p:spPr>
          <a:xfrm>
            <a:off x="3347654" y="2667608"/>
            <a:ext cx="5496692" cy="2667372"/>
          </a:xfrm>
        </p:spPr>
      </p:pic>
    </p:spTree>
    <p:extLst>
      <p:ext uri="{BB962C8B-B14F-4D97-AF65-F5344CB8AC3E}">
        <p14:creationId xmlns:p14="http://schemas.microsoft.com/office/powerpoint/2010/main" val="104485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EF86-7C2D-1F95-A284-D94E95B55CE4}"/>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4D343C2D-B9F1-87C5-1A7A-33E924DC2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235" y="2978563"/>
            <a:ext cx="10880035" cy="6085923"/>
          </a:xfrm>
        </p:spPr>
      </p:pic>
    </p:spTree>
    <p:extLst>
      <p:ext uri="{BB962C8B-B14F-4D97-AF65-F5344CB8AC3E}">
        <p14:creationId xmlns:p14="http://schemas.microsoft.com/office/powerpoint/2010/main" val="17033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3FC8-252E-E774-5A10-D4A8952F84D3}"/>
              </a:ext>
            </a:extLst>
          </p:cNvPr>
          <p:cNvSpPr>
            <a:spLocks noGrp="1"/>
          </p:cNvSpPr>
          <p:nvPr>
            <p:ph type="title"/>
          </p:nvPr>
        </p:nvSpPr>
        <p:spPr/>
        <p:txBody>
          <a:bodyPr/>
          <a:lstStyle/>
          <a:p>
            <a:r>
              <a:rPr lang="en-US" dirty="0"/>
              <a:t>PIG Philosophy</a:t>
            </a:r>
          </a:p>
        </p:txBody>
      </p:sp>
      <p:sp>
        <p:nvSpPr>
          <p:cNvPr id="3" name="Content Placeholder 2">
            <a:extLst>
              <a:ext uri="{FF2B5EF4-FFF2-40B4-BE49-F238E27FC236}">
                <a16:creationId xmlns:a16="http://schemas.microsoft.com/office/drawing/2014/main" id="{9A6D0549-F717-932B-8ED6-892EA4B74180}"/>
              </a:ext>
            </a:extLst>
          </p:cNvPr>
          <p:cNvSpPr>
            <a:spLocks noGrp="1"/>
          </p:cNvSpPr>
          <p:nvPr>
            <p:ph idx="1"/>
          </p:nvPr>
        </p:nvSpPr>
        <p:spPr/>
        <p:txBody>
          <a:bodyPr/>
          <a:lstStyle/>
          <a:p>
            <a:r>
              <a:rPr lang="en-US" dirty="0"/>
              <a:t>Pig eat everything</a:t>
            </a:r>
          </a:p>
          <a:p>
            <a:r>
              <a:rPr lang="en-US" dirty="0"/>
              <a:t>Pigs live anywhere</a:t>
            </a:r>
          </a:p>
          <a:p>
            <a:r>
              <a:rPr lang="en-US" dirty="0"/>
              <a:t>Pigs are domestic animals.</a:t>
            </a:r>
          </a:p>
        </p:txBody>
      </p:sp>
    </p:spTree>
    <p:extLst>
      <p:ext uri="{BB962C8B-B14F-4D97-AF65-F5344CB8AC3E}">
        <p14:creationId xmlns:p14="http://schemas.microsoft.com/office/powerpoint/2010/main" val="373249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53A1-8DE4-DB3A-6CD2-7DEDE07B7104}"/>
              </a:ext>
            </a:extLst>
          </p:cNvPr>
          <p:cNvSpPr>
            <a:spLocks noGrp="1"/>
          </p:cNvSpPr>
          <p:nvPr>
            <p:ph type="title"/>
          </p:nvPr>
        </p:nvSpPr>
        <p:spPr/>
        <p:txBody>
          <a:bodyPr/>
          <a:lstStyle/>
          <a:p>
            <a:r>
              <a:rPr lang="en-US" b="1" i="0" dirty="0">
                <a:solidFill>
                  <a:srgbClr val="000000"/>
                </a:solidFill>
                <a:effectLst/>
                <a:latin typeface="var(--ff-lato)"/>
              </a:rPr>
              <a:t>Pig Latin</a:t>
            </a:r>
            <a:endParaRPr lang="en-US" dirty="0"/>
          </a:p>
        </p:txBody>
      </p:sp>
      <p:sp>
        <p:nvSpPr>
          <p:cNvPr id="3" name="Content Placeholder 2">
            <a:extLst>
              <a:ext uri="{FF2B5EF4-FFF2-40B4-BE49-F238E27FC236}">
                <a16:creationId xmlns:a16="http://schemas.microsoft.com/office/drawing/2014/main" id="{D33C0794-1BCA-B959-1142-6D30D17033AD}"/>
              </a:ext>
            </a:extLst>
          </p:cNvPr>
          <p:cNvSpPr>
            <a:spLocks noGrp="1"/>
          </p:cNvSpPr>
          <p:nvPr>
            <p:ph idx="1"/>
          </p:nvPr>
        </p:nvSpPr>
        <p:spPr/>
        <p:txBody>
          <a:bodyPr/>
          <a:lstStyle/>
          <a:p>
            <a:r>
              <a:rPr lang="en-US" b="0" i="0" dirty="0">
                <a:solidFill>
                  <a:srgbClr val="333333"/>
                </a:solidFill>
                <a:effectLst/>
                <a:latin typeface="inter-regular"/>
              </a:rPr>
              <a:t>Apache Pig is a high-level data flow platform for executing MapReduce programs of Hadoop. The language used for Pig is Pig Latin.</a:t>
            </a:r>
          </a:p>
          <a:p>
            <a:endParaRPr lang="en-US" dirty="0"/>
          </a:p>
        </p:txBody>
      </p:sp>
    </p:spTree>
    <p:extLst>
      <p:ext uri="{BB962C8B-B14F-4D97-AF65-F5344CB8AC3E}">
        <p14:creationId xmlns:p14="http://schemas.microsoft.com/office/powerpoint/2010/main" val="1990075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529</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inter-regular</vt:lpstr>
      <vt:lpstr>Times New Roman</vt:lpstr>
      <vt:lpstr>var(--ff-lato)</vt:lpstr>
      <vt:lpstr>Verdana</vt:lpstr>
      <vt:lpstr>Office Theme</vt:lpstr>
      <vt:lpstr>Apache Pig</vt:lpstr>
      <vt:lpstr>Apache pig</vt:lpstr>
      <vt:lpstr>Evolution of MapReduce</vt:lpstr>
      <vt:lpstr>Evolution of MapReduce</vt:lpstr>
      <vt:lpstr>Problems of MapReduce</vt:lpstr>
      <vt:lpstr>PowerPoint Presentation</vt:lpstr>
      <vt:lpstr>PowerPoint Presentation</vt:lpstr>
      <vt:lpstr>PIG Philosophy</vt:lpstr>
      <vt:lpstr>Pig Latin</vt:lpstr>
      <vt:lpstr>Data Model of Pig</vt:lpstr>
      <vt:lpstr>Pig Data Types</vt:lpstr>
      <vt:lpstr>Complex Data Types</vt:lpstr>
      <vt:lpstr>Pig Operators</vt:lpstr>
      <vt:lpstr>Type Constructor Operators</vt:lpstr>
      <vt:lpstr>Relational Operators</vt:lpstr>
      <vt:lpstr>1. Loading and Storing</vt:lpstr>
      <vt:lpstr>The Load Operator</vt:lpstr>
      <vt:lpstr>The Store operator</vt:lpstr>
      <vt:lpstr>2. Diagnostic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Pig</dc:title>
  <dc:creator>Dell</dc:creator>
  <cp:lastModifiedBy>Dell</cp:lastModifiedBy>
  <cp:revision>2</cp:revision>
  <dcterms:created xsi:type="dcterms:W3CDTF">2023-11-04T05:24:15Z</dcterms:created>
  <dcterms:modified xsi:type="dcterms:W3CDTF">2023-11-07T07:01:17Z</dcterms:modified>
</cp:coreProperties>
</file>