
<file path=[Content_Types].xml><?xml version="1.0" encoding="utf-8"?>
<Types xmlns="http://schemas.openxmlformats.org/package/2006/content-types">
  <Default Extension="xml" ContentType="application/vnd.openxmlformats-package.core-properties+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s/slide7.xml" ContentType="application/vnd.openxmlformats-officedocument.presentationml.slide+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slides/slide12.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slides/slide6.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slides/slide5.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slides/slide4.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viewProps.xml" ContentType="application/vnd.openxmlformats-officedocument.presentationml.viewProp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7" r:id="rId2"/>
    <p:sldId id="279" r:id="rId3"/>
    <p:sldId id="259" r:id="rId4"/>
    <p:sldId id="266" r:id="rId5"/>
    <p:sldId id="274" r:id="rId6"/>
    <p:sldId id="261" r:id="rId7"/>
    <p:sldId id="268" r:id="rId8"/>
    <p:sldId id="277" r:id="rId9"/>
    <p:sldId id="275" r:id="rId10"/>
    <p:sldId id="276" r:id="rId11"/>
    <p:sldId id="278" r:id="rId12"/>
    <p:sldId id="280" r:id="rId13"/>
    <p:sldId id="256" r:id="rId14"/>
    <p:sldId id="286" r:id="rId15"/>
    <p:sldId id="258" r:id="rId16"/>
    <p:sldId id="287" r:id="rId17"/>
    <p:sldId id="260"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75"/>
    <p:restoredTop sz="94602"/>
  </p:normalViewPr>
  <p:slideViewPr>
    <p:cSldViewPr snapToGrid="0" snapToObjects="1" showGuides="1">
      <p:cViewPr varScale="1">
        <p:scale>
          <a:sx n="62" d="100"/>
          <a:sy n="62" d="100"/>
        </p:scale>
        <p:origin x="476" y="56"/>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xml" Id="rId8" /><Relationship Type="http://schemas.openxmlformats.org/officeDocument/2006/relationships/slide" Target="/ppt/slides/slide12.xml" Id="rId13" /><Relationship Type="http://schemas.openxmlformats.org/officeDocument/2006/relationships/slide" Target="/ppt/slides/slide17.xml" Id="rId18" /><Relationship Type="http://schemas.openxmlformats.org/officeDocument/2006/relationships/slide" Target="/ppt/slides/slide2.xml" Id="rId3" /><Relationship Type="http://schemas.openxmlformats.org/officeDocument/2006/relationships/presProps" Target="/ppt/presProps.xml" Id="rId21" /><Relationship Type="http://schemas.openxmlformats.org/officeDocument/2006/relationships/slide" Target="/ppt/slides/slide6.xml" Id="rId7" /><Relationship Type="http://schemas.openxmlformats.org/officeDocument/2006/relationships/slide" Target="/ppt/slides/slide11.xml" Id="rId12" /><Relationship Type="http://schemas.openxmlformats.org/officeDocument/2006/relationships/slide" Target="/ppt/slides/slide16.xml" Id="rId17" /><Relationship Type="http://schemas.openxmlformats.org/officeDocument/2006/relationships/slide" Target="/ppt/slides/slide1.xml" Id="rId2" /><Relationship Type="http://schemas.openxmlformats.org/officeDocument/2006/relationships/slide" Target="/ppt/slides/slide15.xml" Id="rId16" /><Relationship Type="http://schemas.openxmlformats.org/officeDocument/2006/relationships/notesMaster" Target="/ppt/notesMasters/notesMaster1.xml" Id="rId20" /><Relationship Type="http://schemas.openxmlformats.org/officeDocument/2006/relationships/slideMaster" Target="/ppt/slideMasters/slideMaster1.xml" Id="rId1" /><Relationship Type="http://schemas.openxmlformats.org/officeDocument/2006/relationships/slide" Target="/ppt/slides/slide5.xml" Id="rId6" /><Relationship Type="http://schemas.openxmlformats.org/officeDocument/2006/relationships/slide" Target="/ppt/slides/slide10.xml" Id="rId11" /><Relationship Type="http://schemas.openxmlformats.org/officeDocument/2006/relationships/tableStyles" Target="/ppt/tableStyles.xml" Id="rId24" /><Relationship Type="http://schemas.openxmlformats.org/officeDocument/2006/relationships/slide" Target="/ppt/slides/slide4.xml" Id="rId5" /><Relationship Type="http://schemas.openxmlformats.org/officeDocument/2006/relationships/slide" Target="/ppt/slides/slide14.xml" Id="rId15" /><Relationship Type="http://schemas.openxmlformats.org/officeDocument/2006/relationships/theme" Target="/ppt/theme/theme1.xml" Id="rId23" /><Relationship Type="http://schemas.openxmlformats.org/officeDocument/2006/relationships/slide" Target="/ppt/slides/slide9.xml" Id="rId10" /><Relationship Type="http://schemas.openxmlformats.org/officeDocument/2006/relationships/slide" Target="/ppt/slides/slide18.xml" Id="rId19" /><Relationship Type="http://schemas.openxmlformats.org/officeDocument/2006/relationships/slide" Target="/ppt/slides/slide3.xml" Id="rId4" /><Relationship Type="http://schemas.openxmlformats.org/officeDocument/2006/relationships/slide" Target="/ppt/slides/slide8.xml" Id="rId9" /><Relationship Type="http://schemas.openxmlformats.org/officeDocument/2006/relationships/slide" Target="/ppt/slides/slide13.xml" Id="rId14" /><Relationship Type="http://schemas.openxmlformats.org/officeDocument/2006/relationships/viewProps" Target="/ppt/viewProps.xml" Id="rId22" /></Relationships>
</file>

<file path=ppt/notesMasters/_rels/notesMaster1.xml.rels>&#65279;<?xml version="1.0" encoding="utf-8"?><Relationships xmlns="http://schemas.openxmlformats.org/package/2006/relationships"><Relationship Type="http://schemas.openxmlformats.org/officeDocument/2006/relationships/theme" Target="/ppt/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12/6/2023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Relationships xmlns="http://schemas.openxmlformats.org/package/2006/relationships"><Relationship Type="http://schemas.openxmlformats.org/officeDocument/2006/relationships/image" Target="/ppt/media/image2.png" Id="rId3" /><Relationship Type="http://schemas.openxmlformats.org/officeDocument/2006/relationships/image" Target="/ppt/media/image3.png" Id="rId2" /><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9B76-E57D-CC22-1360-DF304C4EF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1EE89F-3274-47D7-4EC6-DF4C9C951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E62697-8D2B-5E5B-4733-E389D1414A62}"/>
              </a:ext>
            </a:extLst>
          </p:cNvPr>
          <p:cNvSpPr>
            <a:spLocks noGrp="1"/>
          </p:cNvSpPr>
          <p:nvPr>
            <p:ph type="dt" sz="half" idx="10"/>
          </p:nvPr>
        </p:nvSpPr>
        <p:spPr/>
        <p:txBody>
          <a:bodyPr/>
          <a:lstStyle/>
          <a:p>
            <a:fld id="{2859FEA2-E5FE-404A-A629-69C6832DB4DD}" type="datetimeFigureOut">
              <a:rPr lang="en-US" smtClean="0"/>
              <a:t>12/6/2023</a:t>
            </a:fld>
            <a:endParaRPr lang="en-US"/>
          </a:p>
        </p:txBody>
      </p:sp>
      <p:sp>
        <p:nvSpPr>
          <p:cNvPr id="5" name="Footer Placeholder 4">
            <a:extLst>
              <a:ext uri="{FF2B5EF4-FFF2-40B4-BE49-F238E27FC236}">
                <a16:creationId xmlns:a16="http://schemas.microsoft.com/office/drawing/2014/main" id="{85B08FAC-408E-0ED3-D36C-0286DE3EC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97C63-FF90-6543-51A9-38F2BE894D2D}"/>
              </a:ext>
            </a:extLst>
          </p:cNvPr>
          <p:cNvSpPr>
            <a:spLocks noGrp="1"/>
          </p:cNvSpPr>
          <p:nvPr>
            <p:ph type="sldNum" sz="quarter" idx="12"/>
          </p:nvPr>
        </p:nvSpPr>
        <p:spPr/>
        <p:txBody>
          <a:bodyPr/>
          <a:lstStyle/>
          <a:p>
            <a:fld id="{0CC7189E-2D23-4897-84D2-4B2814F3ACAD}" type="slidenum">
              <a:rPr lang="en-US" smtClean="0"/>
              <a:t>‹#›</a:t>
            </a:fld>
            <a:endParaRPr lang="en-US"/>
          </a:p>
        </p:txBody>
      </p:sp>
    </p:spTree>
    <p:extLst>
      <p:ext uri="{BB962C8B-B14F-4D97-AF65-F5344CB8AC3E}">
        <p14:creationId xmlns:p14="http://schemas.microsoft.com/office/powerpoint/2010/main" val="49612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3.xml" Id="rId13" /><Relationship Type="http://schemas.openxmlformats.org/officeDocument/2006/relationships/slideLayout" Target="/ppt/slideLayouts/slideLayout3.xml" Id="rId3" /><Relationship Type="http://schemas.openxmlformats.org/officeDocument/2006/relationships/image" Target="/ppt/media/image2.png" Id="rId16" /><Relationship Type="http://schemas.openxmlformats.org/officeDocument/2006/relationships/slideLayout" Target="/ppt/slideLayouts/slideLayout1.xml" Id="rId1" /><Relationship Type="http://schemas.openxmlformats.org/officeDocument/2006/relationships/slideLayout" Target="/ppt/slideLayouts/slideLayout6.xml" Id="rId6" /><Relationship Type="http://schemas.openxmlformats.org/officeDocument/2006/relationships/image" Target="/ppt/media/image1.png" Id="rId15" /><Relationship Type="http://schemas.openxmlformats.org/officeDocument/2006/relationships/slideLayout" Target="/ppt/slideLayouts/slideLayout10.xml" Id="rId10" /><Relationship Type="http://schemas.openxmlformats.org/officeDocument/2006/relationships/slideLayout" Target="/ppt/slideLayouts/slideLayout4.xml" Id="rId4" /><Relationship Type="http://schemas.openxmlformats.org/officeDocument/2006/relationships/theme" Target="/ppt/theme/theme1.xml" Id="rId14" /></Relationships>
</file>

<file path=ppt/slideMasters/slideMaster1.xml><?xml version="1.0" encoding="utf-8"?>
<p:sldMaster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50" r:id="rId3"/>
    <p:sldLayoutId id="2147483664" r:id="rId4"/>
    <p:sldLayoutId id="2147483653" r:id="rId6"/>
    <p:sldLayoutId id="2147483666" r:id="rId10"/>
    <p:sldLayoutId id="2147483668" r:id="rId13"/>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image" Target="/ppt/media/image18.png" Id="rId3" /><Relationship Type="http://schemas.openxmlformats.org/officeDocument/2006/relationships/image" Target="/ppt/media/image17.png" Id="rId2" /><Relationship Type="http://schemas.openxmlformats.org/officeDocument/2006/relationships/slideLayout" Target="/ppt/slideLayouts/slideLayout10.xml" Id="rId1" /></Relationships>
</file>

<file path=ppt/slides/_rels/slide11.xml.rels>&#65279;<?xml version="1.0" encoding="utf-8"?><Relationships xmlns="http://schemas.openxmlformats.org/package/2006/relationships"><Relationship Type="http://schemas.openxmlformats.org/officeDocument/2006/relationships/image" Target="/ppt/media/image20.png" Id="rId3" /><Relationship Type="http://schemas.openxmlformats.org/officeDocument/2006/relationships/image" Target="/ppt/media/image19.png" Id="rId2" /><Relationship Type="http://schemas.openxmlformats.org/officeDocument/2006/relationships/slideLayout" Target="/ppt/slideLayouts/slideLayout10.xml" Id="rId1" /><Relationship Type="http://schemas.openxmlformats.org/officeDocument/2006/relationships/image" Target="/ppt/media/image21.png" Id="rId4" /></Relationships>
</file>

<file path=ppt/slides/_rels/slide12.xml.rels>&#65279;<?xml version="1.0" encoding="utf-8"?><Relationships xmlns="http://schemas.openxmlformats.org/package/2006/relationships"><Relationship Type="http://schemas.openxmlformats.org/officeDocument/2006/relationships/slideLayout" Target="/ppt/slideLayouts/slideLayout10.xml" Id="rId1" /></Relationships>
</file>

<file path=ppt/slides/_rels/slide13.xml.rels>&#65279;<?xml version="1.0" encoding="utf-8"?><Relationships xmlns="http://schemas.openxmlformats.org/package/2006/relationships"><Relationship Type="http://schemas.openxmlformats.org/officeDocument/2006/relationships/image" Target="/ppt/media/image23.png" Id="rId3" /><Relationship Type="http://schemas.openxmlformats.org/officeDocument/2006/relationships/image" Target="/ppt/media/image22.png" Id="rId2" /><Relationship Type="http://schemas.openxmlformats.org/officeDocument/2006/relationships/slideLayout" Target="/ppt/slideLayouts/slideLayout13.xml" Id="rId1" /></Relationships>
</file>

<file path=ppt/slides/_rels/slide14.xml.rels>&#65279;<?xml version="1.0" encoding="utf-8"?><Relationships xmlns="http://schemas.openxmlformats.org/package/2006/relationships"><Relationship Type="http://schemas.openxmlformats.org/officeDocument/2006/relationships/image" Target="/ppt/media/image25.png" Id="rId3" /><Relationship Type="http://schemas.openxmlformats.org/officeDocument/2006/relationships/image" Target="/ppt/media/image24.png" Id="rId2" /><Relationship Type="http://schemas.openxmlformats.org/officeDocument/2006/relationships/slideLayout" Target="/ppt/slideLayouts/slideLayout13.xml" Id="rId1" /></Relationships>
</file>

<file path=ppt/slides/_rels/slide15.xml.rels>&#65279;<?xml version="1.0" encoding="utf-8"?><Relationships xmlns="http://schemas.openxmlformats.org/package/2006/relationships"><Relationship Type="http://schemas.openxmlformats.org/officeDocument/2006/relationships/image" Target="/ppt/media/image26.png" Id="rId2" /><Relationship Type="http://schemas.openxmlformats.org/officeDocument/2006/relationships/slideLayout" Target="/ppt/slideLayouts/slideLayout13.xml" Id="rId1" /></Relationships>
</file>

<file path=ppt/slides/_rels/slide16.xml.rels>&#65279;<?xml version="1.0" encoding="utf-8"?><Relationships xmlns="http://schemas.openxmlformats.org/package/2006/relationships"><Relationship Type="http://schemas.openxmlformats.org/officeDocument/2006/relationships/image" Target="/ppt/media/image28.png" Id="rId3" /><Relationship Type="http://schemas.openxmlformats.org/officeDocument/2006/relationships/image" Target="/ppt/media/image27.png" Id="rId2" /><Relationship Type="http://schemas.openxmlformats.org/officeDocument/2006/relationships/slideLayout" Target="/ppt/slideLayouts/slideLayout13.xml" Id="rId1" /></Relationships>
</file>

<file path=ppt/slides/_rels/slide17.xml.rels>&#65279;<?xml version="1.0" encoding="utf-8"?><Relationships xmlns="http://schemas.openxmlformats.org/package/2006/relationships"><Relationship Type="http://schemas.openxmlformats.org/officeDocument/2006/relationships/image" Target="/ppt/media/image30.png" Id="rId3" /><Relationship Type="http://schemas.openxmlformats.org/officeDocument/2006/relationships/image" Target="/ppt/media/image29.png" Id="rId2" /><Relationship Type="http://schemas.openxmlformats.org/officeDocument/2006/relationships/slideLayout" Target="/ppt/slideLayouts/slideLayout13.xml" Id="rId1" /></Relationships>
</file>

<file path=ppt/slides/_rels/slide18.xml.rels>&#65279;<?xml version="1.0" encoding="utf-8"?><Relationships xmlns="http://schemas.openxmlformats.org/package/2006/relationships"><Relationship Type="http://schemas.openxmlformats.org/officeDocument/2006/relationships/slideLayout" Target="/ppt/slideLayouts/slideLayout13.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4.xml.rels>&#65279;<?xml version="1.0" encoding="utf-8"?><Relationships xmlns="http://schemas.openxmlformats.org/package/2006/relationships"><Relationship Type="http://schemas.openxmlformats.org/officeDocument/2006/relationships/image" Target="/ppt/media/image6.png" Id="rId2" /><Relationship Type="http://schemas.openxmlformats.org/officeDocument/2006/relationships/slideLayout" Target="/ppt/slideLayouts/slideLayout4.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6.xml.rels>&#65279;<?xml version="1.0" encoding="utf-8"?><Relationships xmlns="http://schemas.openxmlformats.org/package/2006/relationships"><Relationship Type="http://schemas.openxmlformats.org/officeDocument/2006/relationships/image" Target="/ppt/media/image7.png" Id="rId2" /><Relationship Type="http://schemas.openxmlformats.org/officeDocument/2006/relationships/slideLayout" Target="/ppt/slideLayouts/slideLayout6.xml" Id="rId1" /></Relationships>
</file>

<file path=ppt/slides/_rels/slide7.xml.rels>&#65279;<?xml version="1.0" encoding="utf-8"?><Relationships xmlns="http://schemas.openxmlformats.org/package/2006/relationships"><Relationship Type="http://schemas.openxmlformats.org/officeDocument/2006/relationships/image" Target="/ppt/media/image9.png" Id="rId3" /><Relationship Type="http://schemas.openxmlformats.org/officeDocument/2006/relationships/image" Target="/ppt/media/image8.png" Id="rId2" /><Relationship Type="http://schemas.openxmlformats.org/officeDocument/2006/relationships/slideLayout" Target="/ppt/slideLayouts/slideLayout10.xml" Id="rId1" /></Relationships>
</file>

<file path=ppt/slides/_rels/slide8.xml.rels>&#65279;<?xml version="1.0" encoding="utf-8"?><Relationships xmlns="http://schemas.openxmlformats.org/package/2006/relationships"><Relationship Type="http://schemas.openxmlformats.org/officeDocument/2006/relationships/image" Target="/ppt/media/image11.png" Id="rId3" /><Relationship Type="http://schemas.openxmlformats.org/officeDocument/2006/relationships/image" Target="/ppt/media/image10.png" Id="rId2" /><Relationship Type="http://schemas.openxmlformats.org/officeDocument/2006/relationships/slideLayout" Target="/ppt/slideLayouts/slideLayout10.xml" Id="rId1" /><Relationship Type="http://schemas.openxmlformats.org/officeDocument/2006/relationships/image" Target="/ppt/media/image12.png" Id="rId4" /></Relationships>
</file>

<file path=ppt/slides/_rels/slide9.xml.rels>&#65279;<?xml version="1.0" encoding="utf-8"?><Relationships xmlns="http://schemas.openxmlformats.org/package/2006/relationships"><Relationship Type="http://schemas.openxmlformats.org/officeDocument/2006/relationships/image" Target="/ppt/media/image14.png" Id="rId3" /><Relationship Type="http://schemas.openxmlformats.org/officeDocument/2006/relationships/image" Target="/ppt/media/image13.png" Id="rId2" /><Relationship Type="http://schemas.openxmlformats.org/officeDocument/2006/relationships/slideLayout" Target="/ppt/slideLayouts/slideLayout10.xml" Id="rId1" /><Relationship Type="http://schemas.openxmlformats.org/officeDocument/2006/relationships/image" Target="/ppt/media/image16.png" Id="rId5" /><Relationship Type="http://schemas.openxmlformats.org/officeDocument/2006/relationships/image" Target="/ppt/media/image15.png" Id="rId4"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1490473"/>
            <a:ext cx="7417120" cy="1399032"/>
          </a:xfrm>
        </p:spPr>
        <p:txBody>
          <a:bodyPr/>
          <a:lstStyle/>
          <a:p>
            <a:r>
              <a:rPr lang="en-US" sz="4000" dirty="0">
                <a:latin typeface="Times New Roman" panose="02020603050405020304" pitchFamily="18" charset="0"/>
                <a:cs typeface="Times New Roman" panose="02020603050405020304" pitchFamily="18" charset="0"/>
              </a:rPr>
              <a:t>Customized e commerce business model</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p:txBody>
          <a:bodyPr/>
          <a:lstStyle/>
          <a:p>
            <a:r>
              <a:rPr lang="en-US" dirty="0"/>
              <a:t>Group Project – Team IKWT</a:t>
            </a:r>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871F-8D99-5120-F450-6ED0AF1FD9CB}"/>
              </a:ext>
            </a:extLst>
          </p:cNvPr>
          <p:cNvSpPr>
            <a:spLocks noGrp="1"/>
          </p:cNvSpPr>
          <p:nvPr>
            <p:ph type="title"/>
          </p:nvPr>
        </p:nvSpPr>
        <p:spPr>
          <a:xfrm>
            <a:off x="3565133" y="1135127"/>
            <a:ext cx="3534310" cy="590931"/>
          </a:xfrm>
        </p:spPr>
        <p:txBody>
          <a:bodyPr/>
          <a:lstStyle/>
          <a:p>
            <a:pPr algn="ctr"/>
            <a:r>
              <a:rPr lang="en-US" dirty="0"/>
              <a:t>Sample Queries</a:t>
            </a:r>
          </a:p>
        </p:txBody>
      </p:sp>
      <p:sp>
        <p:nvSpPr>
          <p:cNvPr id="7" name="Footer Placeholder 6">
            <a:extLst>
              <a:ext uri="{FF2B5EF4-FFF2-40B4-BE49-F238E27FC236}">
                <a16:creationId xmlns:a16="http://schemas.microsoft.com/office/drawing/2014/main" id="{F0A32C25-5883-0EE6-4CE4-3EE90E42B87E}"/>
              </a:ext>
            </a:extLst>
          </p:cNvPr>
          <p:cNvSpPr>
            <a:spLocks noGrp="1"/>
          </p:cNvSpPr>
          <p:nvPr>
            <p:ph type="ftr" sz="quarter" idx="16"/>
          </p:nvPr>
        </p:nvSpPr>
        <p:spPr/>
        <p:txBody>
          <a:bodyPr/>
          <a:lstStyle/>
          <a:p>
            <a:fld id="{EB53C135-CEC6-A548-8917-8F7FEB82358B}" type="slidenum">
              <a:rPr lang="en-US" smtClean="0"/>
              <a:pPr/>
              <a:t>10</a:t>
            </a:fld>
            <a:endParaRPr lang="en-US" dirty="0"/>
          </a:p>
        </p:txBody>
      </p:sp>
      <p:pic>
        <p:nvPicPr>
          <p:cNvPr id="9" name="Picture 8">
            <a:extLst>
              <a:ext uri="{FF2B5EF4-FFF2-40B4-BE49-F238E27FC236}">
                <a16:creationId xmlns:a16="http://schemas.microsoft.com/office/drawing/2014/main" id="{5D3F299E-AEFB-3B3B-2FED-A6520AE66FC3}"/>
              </a:ext>
            </a:extLst>
          </p:cNvPr>
          <p:cNvPicPr>
            <a:picLocks noChangeAspect="1"/>
          </p:cNvPicPr>
          <p:nvPr/>
        </p:nvPicPr>
        <p:blipFill>
          <a:blip r:embed="rId2"/>
          <a:stretch>
            <a:fillRect/>
          </a:stretch>
        </p:blipFill>
        <p:spPr>
          <a:xfrm>
            <a:off x="5986775" y="2003101"/>
            <a:ext cx="5838780" cy="4410152"/>
          </a:xfrm>
          <a:prstGeom prst="rect">
            <a:avLst/>
          </a:prstGeom>
        </p:spPr>
      </p:pic>
      <p:pic>
        <p:nvPicPr>
          <p:cNvPr id="4" name="Picture 3">
            <a:extLst>
              <a:ext uri="{FF2B5EF4-FFF2-40B4-BE49-F238E27FC236}">
                <a16:creationId xmlns:a16="http://schemas.microsoft.com/office/drawing/2014/main" id="{6C5D5F62-C82B-1F81-B23F-48E33023DE12}"/>
              </a:ext>
            </a:extLst>
          </p:cNvPr>
          <p:cNvPicPr>
            <a:picLocks noChangeAspect="1"/>
          </p:cNvPicPr>
          <p:nvPr/>
        </p:nvPicPr>
        <p:blipFill>
          <a:blip r:embed="rId3"/>
          <a:stretch>
            <a:fillRect/>
          </a:stretch>
        </p:blipFill>
        <p:spPr>
          <a:xfrm>
            <a:off x="787319" y="2003101"/>
            <a:ext cx="4925112" cy="4270492"/>
          </a:xfrm>
          <a:prstGeom prst="rect">
            <a:avLst/>
          </a:prstGeom>
        </p:spPr>
      </p:pic>
    </p:spTree>
    <p:extLst>
      <p:ext uri="{BB962C8B-B14F-4D97-AF65-F5344CB8AC3E}">
        <p14:creationId xmlns:p14="http://schemas.microsoft.com/office/powerpoint/2010/main" val="737415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BD5E-35BD-A841-6C3C-7AE725199394}"/>
              </a:ext>
            </a:extLst>
          </p:cNvPr>
          <p:cNvSpPr>
            <a:spLocks noGrp="1"/>
          </p:cNvSpPr>
          <p:nvPr>
            <p:ph type="title"/>
          </p:nvPr>
        </p:nvSpPr>
        <p:spPr>
          <a:xfrm>
            <a:off x="4387064" y="1222626"/>
            <a:ext cx="3441843" cy="606174"/>
          </a:xfrm>
        </p:spPr>
        <p:txBody>
          <a:bodyPr/>
          <a:lstStyle/>
          <a:p>
            <a:pPr algn="ctr"/>
            <a:r>
              <a:rPr lang="en-US" dirty="0"/>
              <a:t>Sample Queries</a:t>
            </a:r>
          </a:p>
        </p:txBody>
      </p:sp>
      <p:sp>
        <p:nvSpPr>
          <p:cNvPr id="7" name="Footer Placeholder 6">
            <a:extLst>
              <a:ext uri="{FF2B5EF4-FFF2-40B4-BE49-F238E27FC236}">
                <a16:creationId xmlns:a16="http://schemas.microsoft.com/office/drawing/2014/main" id="{E4209E09-B0B9-1470-A01E-C8BC5D085ABC}"/>
              </a:ext>
            </a:extLst>
          </p:cNvPr>
          <p:cNvSpPr>
            <a:spLocks noGrp="1"/>
          </p:cNvSpPr>
          <p:nvPr>
            <p:ph type="ftr" sz="quarter" idx="16"/>
          </p:nvPr>
        </p:nvSpPr>
        <p:spPr/>
        <p:txBody>
          <a:bodyPr/>
          <a:lstStyle/>
          <a:p>
            <a:fld id="{EB53C135-CEC6-A548-8917-8F7FEB82358B}" type="slidenum">
              <a:rPr lang="en-US" smtClean="0"/>
              <a:pPr/>
              <a:t>11</a:t>
            </a:fld>
            <a:endParaRPr lang="en-US" dirty="0"/>
          </a:p>
        </p:txBody>
      </p:sp>
      <p:pic>
        <p:nvPicPr>
          <p:cNvPr id="9" name="Picture 8">
            <a:extLst>
              <a:ext uri="{FF2B5EF4-FFF2-40B4-BE49-F238E27FC236}">
                <a16:creationId xmlns:a16="http://schemas.microsoft.com/office/drawing/2014/main" id="{D965A993-5094-371C-A676-5338F15D56F9}"/>
              </a:ext>
            </a:extLst>
          </p:cNvPr>
          <p:cNvPicPr>
            <a:picLocks noChangeAspect="1"/>
          </p:cNvPicPr>
          <p:nvPr/>
        </p:nvPicPr>
        <p:blipFill>
          <a:blip r:embed="rId2"/>
          <a:stretch>
            <a:fillRect/>
          </a:stretch>
        </p:blipFill>
        <p:spPr>
          <a:xfrm>
            <a:off x="647046" y="1919271"/>
            <a:ext cx="5534797" cy="4317141"/>
          </a:xfrm>
          <a:prstGeom prst="rect">
            <a:avLst/>
          </a:prstGeom>
        </p:spPr>
      </p:pic>
      <p:pic>
        <p:nvPicPr>
          <p:cNvPr id="11" name="Picture 10">
            <a:extLst>
              <a:ext uri="{FF2B5EF4-FFF2-40B4-BE49-F238E27FC236}">
                <a16:creationId xmlns:a16="http://schemas.microsoft.com/office/drawing/2014/main" id="{1DD015A4-0278-868C-A44B-D8235F208641}"/>
              </a:ext>
            </a:extLst>
          </p:cNvPr>
          <p:cNvPicPr>
            <a:picLocks noChangeAspect="1"/>
          </p:cNvPicPr>
          <p:nvPr/>
        </p:nvPicPr>
        <p:blipFill>
          <a:blip r:embed="rId3"/>
          <a:stretch>
            <a:fillRect/>
          </a:stretch>
        </p:blipFill>
        <p:spPr>
          <a:xfrm>
            <a:off x="6294858" y="1975364"/>
            <a:ext cx="5797825" cy="1399282"/>
          </a:xfrm>
          <a:prstGeom prst="rect">
            <a:avLst/>
          </a:prstGeom>
        </p:spPr>
      </p:pic>
      <p:pic>
        <p:nvPicPr>
          <p:cNvPr id="13" name="Picture 12">
            <a:extLst>
              <a:ext uri="{FF2B5EF4-FFF2-40B4-BE49-F238E27FC236}">
                <a16:creationId xmlns:a16="http://schemas.microsoft.com/office/drawing/2014/main" id="{9D82C1D6-F68D-5440-8A8E-CA137ABAE960}"/>
              </a:ext>
            </a:extLst>
          </p:cNvPr>
          <p:cNvPicPr>
            <a:picLocks noChangeAspect="1"/>
          </p:cNvPicPr>
          <p:nvPr/>
        </p:nvPicPr>
        <p:blipFill>
          <a:blip r:embed="rId4"/>
          <a:stretch>
            <a:fillRect/>
          </a:stretch>
        </p:blipFill>
        <p:spPr>
          <a:xfrm>
            <a:off x="6347563" y="3592663"/>
            <a:ext cx="2962688" cy="1181265"/>
          </a:xfrm>
          <a:prstGeom prst="rect">
            <a:avLst/>
          </a:prstGeom>
        </p:spPr>
      </p:pic>
    </p:spTree>
    <p:extLst>
      <p:ext uri="{BB962C8B-B14F-4D97-AF65-F5344CB8AC3E}">
        <p14:creationId xmlns:p14="http://schemas.microsoft.com/office/powerpoint/2010/main" val="27050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8BA3-19BF-51A4-80C0-9A64DFA99814}"/>
              </a:ext>
            </a:extLst>
          </p:cNvPr>
          <p:cNvSpPr>
            <a:spLocks noGrp="1"/>
          </p:cNvSpPr>
          <p:nvPr>
            <p:ph type="title"/>
          </p:nvPr>
        </p:nvSpPr>
        <p:spPr>
          <a:xfrm>
            <a:off x="3164439" y="2368193"/>
            <a:ext cx="4869951" cy="1155843"/>
          </a:xfrm>
        </p:spPr>
        <p:txBody>
          <a:bodyPr/>
          <a:lstStyle/>
          <a:p>
            <a:pPr algn="ctr"/>
            <a:r>
              <a:rPr lang="en-US" sz="4000" dirty="0"/>
              <a:t>Data Visualizations</a:t>
            </a:r>
          </a:p>
        </p:txBody>
      </p:sp>
      <p:sp>
        <p:nvSpPr>
          <p:cNvPr id="7" name="Footer Placeholder 6">
            <a:extLst>
              <a:ext uri="{FF2B5EF4-FFF2-40B4-BE49-F238E27FC236}">
                <a16:creationId xmlns:a16="http://schemas.microsoft.com/office/drawing/2014/main" id="{1F49E4C6-6DDD-459A-C9B0-F4615F0772FB}"/>
              </a:ext>
            </a:extLst>
          </p:cNvPr>
          <p:cNvSpPr>
            <a:spLocks noGrp="1"/>
          </p:cNvSpPr>
          <p:nvPr>
            <p:ph type="ftr" sz="quarter" idx="16"/>
          </p:nvPr>
        </p:nvSpPr>
        <p:spPr/>
        <p:txBody>
          <a:bodyPr/>
          <a:lstStyle/>
          <a:p>
            <a:fld id="{EB53C135-CEC6-A548-8917-8F7FEB82358B}" type="slidenum">
              <a:rPr lang="en-US" smtClean="0"/>
              <a:pPr/>
              <a:t>12</a:t>
            </a:fld>
            <a:endParaRPr lang="en-US" dirty="0"/>
          </a:p>
        </p:txBody>
      </p:sp>
      <p:sp>
        <p:nvSpPr>
          <p:cNvPr id="9" name="Arrow: Down 8">
            <a:extLst>
              <a:ext uri="{FF2B5EF4-FFF2-40B4-BE49-F238E27FC236}">
                <a16:creationId xmlns:a16="http://schemas.microsoft.com/office/drawing/2014/main" id="{0CB37514-9107-C479-F6D2-C616B418A43F}"/>
              </a:ext>
            </a:extLst>
          </p:cNvPr>
          <p:cNvSpPr/>
          <p:nvPr/>
        </p:nvSpPr>
        <p:spPr>
          <a:xfrm>
            <a:off x="5178175" y="4489807"/>
            <a:ext cx="1633591" cy="14075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918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838-671D-D5BE-0EBE-DCECA0EC2D0F}"/>
              </a:ext>
            </a:extLst>
          </p:cNvPr>
          <p:cNvSpPr>
            <a:spLocks noGrp="1"/>
          </p:cNvSpPr>
          <p:nvPr>
            <p:ph type="ctrTitle"/>
          </p:nvPr>
        </p:nvSpPr>
        <p:spPr>
          <a:xfrm>
            <a:off x="1076325" y="5338765"/>
            <a:ext cx="4457700" cy="447673"/>
          </a:xfrm>
        </p:spPr>
        <p:txBody>
          <a:bodyPr>
            <a:normAutofit fontScale="90000"/>
          </a:bodyPr>
          <a:lstStyle/>
          <a:p>
            <a:r>
              <a:rPr lang="en-US" sz="2000" dirty="0">
                <a:solidFill>
                  <a:schemeClr val="tx1">
                    <a:lumMod val="50000"/>
                  </a:schemeClr>
                </a:solidFill>
                <a:latin typeface="+mj-lt"/>
              </a:rPr>
              <a:t>Sum of Order Amount (MONTH-WISE) </a:t>
            </a:r>
          </a:p>
        </p:txBody>
      </p:sp>
      <p:sp>
        <p:nvSpPr>
          <p:cNvPr id="8" name="Title 1">
            <a:extLst>
              <a:ext uri="{FF2B5EF4-FFF2-40B4-BE49-F238E27FC236}">
                <a16:creationId xmlns:a16="http://schemas.microsoft.com/office/drawing/2014/main" id="{684EB6C7-C567-A870-4B76-F83A754579B1}"/>
              </a:ext>
            </a:extLst>
          </p:cNvPr>
          <p:cNvSpPr txBox="1">
            <a:spLocks/>
          </p:cNvSpPr>
          <p:nvPr/>
        </p:nvSpPr>
        <p:spPr>
          <a:xfrm>
            <a:off x="6657977" y="5248275"/>
            <a:ext cx="5012053" cy="53816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tx1">
                    <a:lumMod val="50000"/>
                  </a:schemeClr>
                </a:solidFill>
              </a:rPr>
              <a:t> Total Percentage of Orders(MONTH-WISE) </a:t>
            </a:r>
          </a:p>
        </p:txBody>
      </p:sp>
      <p:pic>
        <p:nvPicPr>
          <p:cNvPr id="12" name="Picture 11">
            <a:extLst>
              <a:ext uri="{FF2B5EF4-FFF2-40B4-BE49-F238E27FC236}">
                <a16:creationId xmlns:a16="http://schemas.microsoft.com/office/drawing/2014/main" id="{DAE71B3E-597D-EB6D-E011-2BEF39218B51}"/>
              </a:ext>
            </a:extLst>
          </p:cNvPr>
          <p:cNvPicPr>
            <a:picLocks noChangeAspect="1"/>
          </p:cNvPicPr>
          <p:nvPr/>
        </p:nvPicPr>
        <p:blipFill>
          <a:blip r:embed="rId2"/>
          <a:stretch>
            <a:fillRect/>
          </a:stretch>
        </p:blipFill>
        <p:spPr>
          <a:xfrm>
            <a:off x="6444352" y="1493149"/>
            <a:ext cx="5747648" cy="2890838"/>
          </a:xfrm>
          <a:prstGeom prst="rect">
            <a:avLst/>
          </a:prstGeom>
        </p:spPr>
      </p:pic>
      <p:pic>
        <p:nvPicPr>
          <p:cNvPr id="14" name="Picture 13">
            <a:extLst>
              <a:ext uri="{FF2B5EF4-FFF2-40B4-BE49-F238E27FC236}">
                <a16:creationId xmlns:a16="http://schemas.microsoft.com/office/drawing/2014/main" id="{7F181DBB-F4A3-6991-809F-18781AB4B215}"/>
              </a:ext>
            </a:extLst>
          </p:cNvPr>
          <p:cNvPicPr>
            <a:picLocks noChangeAspect="1"/>
          </p:cNvPicPr>
          <p:nvPr/>
        </p:nvPicPr>
        <p:blipFill>
          <a:blip r:embed="rId3"/>
          <a:stretch>
            <a:fillRect/>
          </a:stretch>
        </p:blipFill>
        <p:spPr>
          <a:xfrm>
            <a:off x="224943" y="1571627"/>
            <a:ext cx="6160464" cy="3767138"/>
          </a:xfrm>
          <a:prstGeom prst="rect">
            <a:avLst/>
          </a:prstGeom>
        </p:spPr>
      </p:pic>
    </p:spTree>
    <p:extLst>
      <p:ext uri="{BB962C8B-B14F-4D97-AF65-F5344CB8AC3E}">
        <p14:creationId xmlns:p14="http://schemas.microsoft.com/office/powerpoint/2010/main" val="1796635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838-671D-D5BE-0EBE-DCECA0EC2D0F}"/>
              </a:ext>
            </a:extLst>
          </p:cNvPr>
          <p:cNvSpPr>
            <a:spLocks noGrp="1"/>
          </p:cNvSpPr>
          <p:nvPr>
            <p:ph type="ctrTitle"/>
          </p:nvPr>
        </p:nvSpPr>
        <p:spPr>
          <a:xfrm>
            <a:off x="567428" y="5338765"/>
            <a:ext cx="4816230" cy="447673"/>
          </a:xfrm>
        </p:spPr>
        <p:txBody>
          <a:bodyPr>
            <a:normAutofit fontScale="90000"/>
          </a:bodyPr>
          <a:lstStyle/>
          <a:p>
            <a:r>
              <a:rPr lang="en-US" sz="2000" dirty="0">
                <a:solidFill>
                  <a:schemeClr val="tx1">
                    <a:lumMod val="50000"/>
                  </a:schemeClr>
                </a:solidFill>
                <a:latin typeface="+mj-lt"/>
              </a:rPr>
              <a:t>Sum of Payments Done (METHOD-WISE) </a:t>
            </a:r>
          </a:p>
        </p:txBody>
      </p:sp>
      <p:sp>
        <p:nvSpPr>
          <p:cNvPr id="8" name="Title 1">
            <a:extLst>
              <a:ext uri="{FF2B5EF4-FFF2-40B4-BE49-F238E27FC236}">
                <a16:creationId xmlns:a16="http://schemas.microsoft.com/office/drawing/2014/main" id="{684EB6C7-C567-A870-4B76-F83A754579B1}"/>
              </a:ext>
            </a:extLst>
          </p:cNvPr>
          <p:cNvSpPr txBox="1">
            <a:spLocks/>
          </p:cNvSpPr>
          <p:nvPr/>
        </p:nvSpPr>
        <p:spPr>
          <a:xfrm>
            <a:off x="5825447" y="5200651"/>
            <a:ext cx="6255413" cy="5857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tx1">
                    <a:lumMod val="50000"/>
                  </a:schemeClr>
                </a:solidFill>
              </a:rPr>
              <a:t>Total Percentage of Payments-Made (MONTH-WISE) </a:t>
            </a:r>
          </a:p>
        </p:txBody>
      </p:sp>
      <p:pic>
        <p:nvPicPr>
          <p:cNvPr id="4" name="Picture 3">
            <a:extLst>
              <a:ext uri="{FF2B5EF4-FFF2-40B4-BE49-F238E27FC236}">
                <a16:creationId xmlns:a16="http://schemas.microsoft.com/office/drawing/2014/main" id="{4FD3DF34-EFEE-C88B-C94E-1B37566732DE}"/>
              </a:ext>
            </a:extLst>
          </p:cNvPr>
          <p:cNvPicPr>
            <a:picLocks noChangeAspect="1"/>
          </p:cNvPicPr>
          <p:nvPr/>
        </p:nvPicPr>
        <p:blipFill>
          <a:blip r:embed="rId2"/>
          <a:stretch>
            <a:fillRect/>
          </a:stretch>
        </p:blipFill>
        <p:spPr>
          <a:xfrm>
            <a:off x="567428" y="1178479"/>
            <a:ext cx="5143904" cy="3843338"/>
          </a:xfrm>
          <a:prstGeom prst="rect">
            <a:avLst/>
          </a:prstGeom>
        </p:spPr>
      </p:pic>
      <p:pic>
        <p:nvPicPr>
          <p:cNvPr id="6" name="Picture 5">
            <a:extLst>
              <a:ext uri="{FF2B5EF4-FFF2-40B4-BE49-F238E27FC236}">
                <a16:creationId xmlns:a16="http://schemas.microsoft.com/office/drawing/2014/main" id="{0BAE57D2-71CA-D3F2-A2C8-ABF658FE7C3F}"/>
              </a:ext>
            </a:extLst>
          </p:cNvPr>
          <p:cNvPicPr>
            <a:picLocks noChangeAspect="1"/>
          </p:cNvPicPr>
          <p:nvPr/>
        </p:nvPicPr>
        <p:blipFill>
          <a:blip r:embed="rId3"/>
          <a:stretch>
            <a:fillRect/>
          </a:stretch>
        </p:blipFill>
        <p:spPr>
          <a:xfrm>
            <a:off x="5915506" y="1096284"/>
            <a:ext cx="6165355" cy="3843338"/>
          </a:xfrm>
          <a:prstGeom prst="rect">
            <a:avLst/>
          </a:prstGeom>
        </p:spPr>
      </p:pic>
    </p:spTree>
    <p:extLst>
      <p:ext uri="{BB962C8B-B14F-4D97-AF65-F5344CB8AC3E}">
        <p14:creationId xmlns:p14="http://schemas.microsoft.com/office/powerpoint/2010/main" val="702348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84EB6C7-C567-A870-4B76-F83A754579B1}"/>
              </a:ext>
            </a:extLst>
          </p:cNvPr>
          <p:cNvSpPr txBox="1">
            <a:spLocks/>
          </p:cNvSpPr>
          <p:nvPr/>
        </p:nvSpPr>
        <p:spPr>
          <a:xfrm>
            <a:off x="2838450" y="6048375"/>
            <a:ext cx="6667500" cy="6286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 </a:t>
            </a:r>
            <a:r>
              <a:rPr lang="en-US" sz="2000" dirty="0">
                <a:solidFill>
                  <a:schemeClr val="tx1">
                    <a:lumMod val="50000"/>
                  </a:schemeClr>
                </a:solidFill>
              </a:rPr>
              <a:t>Total No of Customers (CITY &amp; ADDRESS-WISE) </a:t>
            </a:r>
          </a:p>
        </p:txBody>
      </p:sp>
      <p:pic>
        <p:nvPicPr>
          <p:cNvPr id="4" name="Picture 3">
            <a:extLst>
              <a:ext uri="{FF2B5EF4-FFF2-40B4-BE49-F238E27FC236}">
                <a16:creationId xmlns:a16="http://schemas.microsoft.com/office/drawing/2014/main" id="{397AA3A5-4797-5139-B006-4AE87F4881A7}"/>
              </a:ext>
            </a:extLst>
          </p:cNvPr>
          <p:cNvPicPr>
            <a:picLocks noChangeAspect="1"/>
          </p:cNvPicPr>
          <p:nvPr/>
        </p:nvPicPr>
        <p:blipFill>
          <a:blip r:embed="rId2"/>
          <a:stretch>
            <a:fillRect/>
          </a:stretch>
        </p:blipFill>
        <p:spPr>
          <a:xfrm>
            <a:off x="1315092" y="996593"/>
            <a:ext cx="9852917" cy="5229546"/>
          </a:xfrm>
          <a:prstGeom prst="rect">
            <a:avLst/>
          </a:prstGeom>
        </p:spPr>
      </p:pic>
    </p:spTree>
    <p:extLst>
      <p:ext uri="{BB962C8B-B14F-4D97-AF65-F5344CB8AC3E}">
        <p14:creationId xmlns:p14="http://schemas.microsoft.com/office/powerpoint/2010/main" val="126029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838-671D-D5BE-0EBE-DCECA0EC2D0F}"/>
              </a:ext>
            </a:extLst>
          </p:cNvPr>
          <p:cNvSpPr>
            <a:spLocks noGrp="1"/>
          </p:cNvSpPr>
          <p:nvPr>
            <p:ph type="ctrTitle"/>
          </p:nvPr>
        </p:nvSpPr>
        <p:spPr>
          <a:xfrm>
            <a:off x="2359474" y="3164439"/>
            <a:ext cx="7205766" cy="529121"/>
          </a:xfrm>
        </p:spPr>
        <p:txBody>
          <a:bodyPr>
            <a:normAutofit/>
          </a:bodyPr>
          <a:lstStyle/>
          <a:p>
            <a:r>
              <a:rPr lang="en-US" sz="2000" dirty="0">
                <a:solidFill>
                  <a:schemeClr val="tx1">
                    <a:lumMod val="50000"/>
                  </a:schemeClr>
                </a:solidFill>
                <a:latin typeface="+mj-lt"/>
              </a:rPr>
              <a:t>Total Payments-Done (MONTH-WISE &amp; CUSTOMER-WISE) </a:t>
            </a:r>
          </a:p>
        </p:txBody>
      </p:sp>
      <p:sp>
        <p:nvSpPr>
          <p:cNvPr id="8" name="Title 1">
            <a:extLst>
              <a:ext uri="{FF2B5EF4-FFF2-40B4-BE49-F238E27FC236}">
                <a16:creationId xmlns:a16="http://schemas.microsoft.com/office/drawing/2014/main" id="{684EB6C7-C567-A870-4B76-F83A754579B1}"/>
              </a:ext>
            </a:extLst>
          </p:cNvPr>
          <p:cNvSpPr txBox="1">
            <a:spLocks/>
          </p:cNvSpPr>
          <p:nvPr/>
        </p:nvSpPr>
        <p:spPr>
          <a:xfrm>
            <a:off x="3492816" y="6269828"/>
            <a:ext cx="4418285" cy="457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tx1">
                    <a:lumMod val="50000"/>
                  </a:schemeClr>
                </a:solidFill>
              </a:rPr>
              <a:t>Total Orders Made (MONTH-WISE) </a:t>
            </a:r>
          </a:p>
        </p:txBody>
      </p:sp>
      <p:pic>
        <p:nvPicPr>
          <p:cNvPr id="6" name="Picture 5">
            <a:extLst>
              <a:ext uri="{FF2B5EF4-FFF2-40B4-BE49-F238E27FC236}">
                <a16:creationId xmlns:a16="http://schemas.microsoft.com/office/drawing/2014/main" id="{55ABB16C-BFA0-6456-D8E8-0A93A99AAC83}"/>
              </a:ext>
            </a:extLst>
          </p:cNvPr>
          <p:cNvPicPr>
            <a:picLocks noChangeAspect="1"/>
          </p:cNvPicPr>
          <p:nvPr/>
        </p:nvPicPr>
        <p:blipFill>
          <a:blip r:embed="rId2"/>
          <a:stretch>
            <a:fillRect/>
          </a:stretch>
        </p:blipFill>
        <p:spPr>
          <a:xfrm>
            <a:off x="1009650" y="945221"/>
            <a:ext cx="9839860" cy="2373332"/>
          </a:xfrm>
          <a:prstGeom prst="rect">
            <a:avLst/>
          </a:prstGeom>
        </p:spPr>
      </p:pic>
      <p:pic>
        <p:nvPicPr>
          <p:cNvPr id="9" name="Picture 8">
            <a:extLst>
              <a:ext uri="{FF2B5EF4-FFF2-40B4-BE49-F238E27FC236}">
                <a16:creationId xmlns:a16="http://schemas.microsoft.com/office/drawing/2014/main" id="{0C5D7DB3-76AB-A167-048F-91BAE8202AF3}"/>
              </a:ext>
            </a:extLst>
          </p:cNvPr>
          <p:cNvPicPr>
            <a:picLocks noChangeAspect="1"/>
          </p:cNvPicPr>
          <p:nvPr/>
        </p:nvPicPr>
        <p:blipFill>
          <a:blip r:embed="rId3"/>
          <a:stretch>
            <a:fillRect/>
          </a:stretch>
        </p:blipFill>
        <p:spPr>
          <a:xfrm>
            <a:off x="1009649" y="3842536"/>
            <a:ext cx="9582685" cy="2485810"/>
          </a:xfrm>
          <a:prstGeom prst="rect">
            <a:avLst/>
          </a:prstGeom>
        </p:spPr>
      </p:pic>
    </p:spTree>
    <p:extLst>
      <p:ext uri="{BB962C8B-B14F-4D97-AF65-F5344CB8AC3E}">
        <p14:creationId xmlns:p14="http://schemas.microsoft.com/office/powerpoint/2010/main" val="300492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838-671D-D5BE-0EBE-DCECA0EC2D0F}"/>
              </a:ext>
            </a:extLst>
          </p:cNvPr>
          <p:cNvSpPr>
            <a:spLocks noGrp="1"/>
          </p:cNvSpPr>
          <p:nvPr>
            <p:ph type="ctrTitle"/>
          </p:nvPr>
        </p:nvSpPr>
        <p:spPr>
          <a:xfrm>
            <a:off x="521970" y="6038849"/>
            <a:ext cx="5272655" cy="381001"/>
          </a:xfrm>
        </p:spPr>
        <p:txBody>
          <a:bodyPr>
            <a:normAutofit fontScale="90000"/>
          </a:bodyPr>
          <a:lstStyle/>
          <a:p>
            <a:r>
              <a:rPr lang="en-US" sz="2000" dirty="0">
                <a:solidFill>
                  <a:schemeClr val="tx1">
                    <a:lumMod val="50000"/>
                  </a:schemeClr>
                </a:solidFill>
                <a:latin typeface="+mj-lt"/>
              </a:rPr>
              <a:t>Sum of Orders &amp; Order Amount (MONTH-WISE) </a:t>
            </a:r>
          </a:p>
        </p:txBody>
      </p:sp>
      <p:sp>
        <p:nvSpPr>
          <p:cNvPr id="8" name="Title 1">
            <a:extLst>
              <a:ext uri="{FF2B5EF4-FFF2-40B4-BE49-F238E27FC236}">
                <a16:creationId xmlns:a16="http://schemas.microsoft.com/office/drawing/2014/main" id="{684EB6C7-C567-A870-4B76-F83A754579B1}"/>
              </a:ext>
            </a:extLst>
          </p:cNvPr>
          <p:cNvSpPr txBox="1">
            <a:spLocks/>
          </p:cNvSpPr>
          <p:nvPr/>
        </p:nvSpPr>
        <p:spPr>
          <a:xfrm>
            <a:off x="6000108" y="6028575"/>
            <a:ext cx="5896617" cy="381001"/>
          </a:xfrm>
          <a:prstGeom prst="rect">
            <a:avLst/>
          </a:prstGeom>
        </p:spPr>
        <p:txBody>
          <a:bodyPr vert="horz" lIns="91440" tIns="45720" rIns="91440" bIns="45720" rtlCol="0" anchor="b">
            <a:normAutofit fontScale="4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 </a:t>
            </a:r>
            <a:r>
              <a:rPr lang="en-US" sz="4500" dirty="0">
                <a:solidFill>
                  <a:schemeClr val="tx1">
                    <a:lumMod val="50000"/>
                  </a:schemeClr>
                </a:solidFill>
              </a:rPr>
              <a:t>Sum of Card &amp; Cash Payments Made (MONTH-WISE) </a:t>
            </a:r>
          </a:p>
        </p:txBody>
      </p:sp>
      <p:pic>
        <p:nvPicPr>
          <p:cNvPr id="4" name="Picture 3">
            <a:extLst>
              <a:ext uri="{FF2B5EF4-FFF2-40B4-BE49-F238E27FC236}">
                <a16:creationId xmlns:a16="http://schemas.microsoft.com/office/drawing/2014/main" id="{1129C49D-FCB6-1C25-5306-B0B6444191F7}"/>
              </a:ext>
            </a:extLst>
          </p:cNvPr>
          <p:cNvPicPr>
            <a:picLocks noChangeAspect="1"/>
          </p:cNvPicPr>
          <p:nvPr/>
        </p:nvPicPr>
        <p:blipFill>
          <a:blip r:embed="rId2"/>
          <a:stretch>
            <a:fillRect/>
          </a:stretch>
        </p:blipFill>
        <p:spPr>
          <a:xfrm>
            <a:off x="422525" y="994773"/>
            <a:ext cx="5372100" cy="5044076"/>
          </a:xfrm>
          <a:prstGeom prst="rect">
            <a:avLst/>
          </a:prstGeom>
        </p:spPr>
      </p:pic>
      <p:pic>
        <p:nvPicPr>
          <p:cNvPr id="6" name="Picture 5">
            <a:extLst>
              <a:ext uri="{FF2B5EF4-FFF2-40B4-BE49-F238E27FC236}">
                <a16:creationId xmlns:a16="http://schemas.microsoft.com/office/drawing/2014/main" id="{E6440A8F-8764-84DC-A08B-A76047426CD2}"/>
              </a:ext>
            </a:extLst>
          </p:cNvPr>
          <p:cNvPicPr>
            <a:picLocks noChangeAspect="1"/>
          </p:cNvPicPr>
          <p:nvPr/>
        </p:nvPicPr>
        <p:blipFill>
          <a:blip r:embed="rId3"/>
          <a:stretch>
            <a:fillRect/>
          </a:stretch>
        </p:blipFill>
        <p:spPr>
          <a:xfrm>
            <a:off x="6162675" y="994773"/>
            <a:ext cx="5372100" cy="4923142"/>
          </a:xfrm>
          <a:prstGeom prst="rect">
            <a:avLst/>
          </a:prstGeom>
        </p:spPr>
      </p:pic>
    </p:spTree>
    <p:extLst>
      <p:ext uri="{BB962C8B-B14F-4D97-AF65-F5344CB8AC3E}">
        <p14:creationId xmlns:p14="http://schemas.microsoft.com/office/powerpoint/2010/main" val="294378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7217A-6A9A-78DB-341A-8521190B00C4}"/>
              </a:ext>
            </a:extLst>
          </p:cNvPr>
          <p:cNvSpPr>
            <a:spLocks noGrp="1"/>
          </p:cNvSpPr>
          <p:nvPr>
            <p:ph type="ctrTitle"/>
          </p:nvPr>
        </p:nvSpPr>
        <p:spPr>
          <a:xfrm>
            <a:off x="1524000" y="3186333"/>
            <a:ext cx="9144000" cy="923330"/>
          </a:xfrm>
        </p:spPr>
        <p:txBody>
          <a:bodyPr/>
          <a:lstStyle/>
          <a:p>
            <a:r>
              <a:rPr lang="en-US" dirty="0"/>
              <a:t>Thank You..!!</a:t>
            </a:r>
          </a:p>
        </p:txBody>
      </p:sp>
      <p:sp>
        <p:nvSpPr>
          <p:cNvPr id="5" name="Slide Number Placeholder 4">
            <a:extLst>
              <a:ext uri="{FF2B5EF4-FFF2-40B4-BE49-F238E27FC236}">
                <a16:creationId xmlns:a16="http://schemas.microsoft.com/office/drawing/2014/main" id="{7A0D14EF-F2E2-02DB-A031-28DA8D730D48}"/>
              </a:ext>
            </a:extLst>
          </p:cNvPr>
          <p:cNvSpPr>
            <a:spLocks noGrp="1"/>
          </p:cNvSpPr>
          <p:nvPr>
            <p:ph type="sldNum" sz="quarter" idx="12"/>
          </p:nvPr>
        </p:nvSpPr>
        <p:spPr/>
        <p:txBody>
          <a:bodyPr/>
          <a:lstStyle/>
          <a:p>
            <a:fld id="{0CC7189E-2D23-4897-84D2-4B2814F3ACAD}" type="slidenum">
              <a:rPr lang="en-US" smtClean="0"/>
              <a:t>18</a:t>
            </a:fld>
            <a:endParaRPr lang="en-US"/>
          </a:p>
        </p:txBody>
      </p:sp>
    </p:spTree>
    <p:extLst>
      <p:ext uri="{BB962C8B-B14F-4D97-AF65-F5344CB8AC3E}">
        <p14:creationId xmlns:p14="http://schemas.microsoft.com/office/powerpoint/2010/main" val="332801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E182-3B11-CA01-2C0D-E9569BE552F8}"/>
              </a:ext>
            </a:extLst>
          </p:cNvPr>
          <p:cNvSpPr>
            <a:spLocks noGrp="1"/>
          </p:cNvSpPr>
          <p:nvPr>
            <p:ph type="title"/>
          </p:nvPr>
        </p:nvSpPr>
        <p:spPr>
          <a:xfrm>
            <a:off x="566928" y="1263722"/>
            <a:ext cx="8289396" cy="606175"/>
          </a:xfrm>
        </p:spPr>
        <p:txBody>
          <a:bodyPr/>
          <a:lstStyle/>
          <a:p>
            <a:r>
              <a:rPr lang="en-US" dirty="0"/>
              <a:t>About us!!</a:t>
            </a:r>
          </a:p>
        </p:txBody>
      </p:sp>
      <p:sp>
        <p:nvSpPr>
          <p:cNvPr id="3" name="Content Placeholder 2">
            <a:extLst>
              <a:ext uri="{FF2B5EF4-FFF2-40B4-BE49-F238E27FC236}">
                <a16:creationId xmlns:a16="http://schemas.microsoft.com/office/drawing/2014/main" id="{5DCEE74E-1A70-7D11-7221-D481162A9D93}"/>
              </a:ext>
            </a:extLst>
          </p:cNvPr>
          <p:cNvSpPr>
            <a:spLocks noGrp="1"/>
          </p:cNvSpPr>
          <p:nvPr>
            <p:ph idx="1"/>
          </p:nvPr>
        </p:nvSpPr>
        <p:spPr>
          <a:xfrm>
            <a:off x="566928" y="1869898"/>
            <a:ext cx="11625072" cy="4541176"/>
          </a:xfrm>
        </p:spPr>
        <p:txBody>
          <a:bodyPr/>
          <a:lstStyle/>
          <a:p>
            <a:r>
              <a:rPr lang="en-US" b="1" dirty="0"/>
              <a:t>Venkat</a:t>
            </a:r>
            <a:r>
              <a:rPr lang="en-US" dirty="0"/>
              <a:t> : </a:t>
            </a:r>
            <a:r>
              <a:rPr lang="en-US" dirty="0">
                <a:solidFill>
                  <a:schemeClr val="tx1">
                    <a:lumMod val="50000"/>
                  </a:schemeClr>
                </a:solidFill>
                <a:latin typeface="Times New Roman" panose="02020603050405020304" pitchFamily="18" charset="0"/>
                <a:cs typeface="Times New Roman" panose="02020603050405020304" pitchFamily="18" charset="0"/>
              </a:rPr>
              <a:t>I graduated from MIT Manipal with a major in Information Technology in 2021, and I have gained 2.5 years of work experience as a Data Analyst at Merkle Inc. </a:t>
            </a:r>
            <a:endParaRPr lang="en-US" dirty="0">
              <a:latin typeface="Times New Roman" panose="02020603050405020304" pitchFamily="18" charset="0"/>
              <a:cs typeface="Times New Roman" panose="02020603050405020304" pitchFamily="18" charset="0"/>
            </a:endParaRPr>
          </a:p>
          <a:p>
            <a:r>
              <a:rPr lang="en-US" b="1" dirty="0"/>
              <a:t>Pavan : </a:t>
            </a:r>
            <a:r>
              <a:rPr lang="en-US" b="0" i="0" u="none" strike="noStrike" dirty="0">
                <a:solidFill>
                  <a:srgbClr val="000000"/>
                </a:solidFill>
                <a:effectLst/>
                <a:latin typeface="Times New Roman" panose="02020603050405020304" pitchFamily="18" charset="0"/>
                <a:cs typeface="Times New Roman" panose="02020603050405020304" pitchFamily="18" charset="0"/>
              </a:rPr>
              <a:t>I graduated in Mechanical Engineering from NIT Durgapur in 2020</a:t>
            </a:r>
            <a:r>
              <a:rPr lang="en-US" dirty="0">
                <a:solidFill>
                  <a:srgbClr val="000000"/>
                </a:solidFill>
                <a:latin typeface="Times New Roman" panose="02020603050405020304" pitchFamily="18" charset="0"/>
                <a:cs typeface="Times New Roman" panose="02020603050405020304" pitchFamily="18" charset="0"/>
              </a:rPr>
              <a:t> </a:t>
            </a:r>
            <a:r>
              <a:rPr lang="en-US" b="0" i="0" u="none" strike="noStrike" dirty="0">
                <a:solidFill>
                  <a:srgbClr val="000000"/>
                </a:solidFill>
                <a:effectLst/>
                <a:latin typeface="Times New Roman" panose="02020603050405020304" pitchFamily="18" charset="0"/>
                <a:cs typeface="Times New Roman" panose="02020603050405020304" pitchFamily="18" charset="0"/>
              </a:rPr>
              <a:t>and I have 2.3 years of work experience as a Systems Engineer at Infosys.</a:t>
            </a:r>
            <a:endParaRPr lang="en-US" b="1" dirty="0">
              <a:latin typeface="Times New Roman" panose="02020603050405020304" pitchFamily="18" charset="0"/>
              <a:cs typeface="Times New Roman" panose="02020603050405020304" pitchFamily="18" charset="0"/>
            </a:endParaRPr>
          </a:p>
          <a:p>
            <a:r>
              <a:rPr lang="en-US" b="1" dirty="0"/>
              <a:t>Karthik :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I graduated with a degree in Electronics and Communication Engineering, securing the second rank in the department from SRM University in 2022. Following my graduation, I worked as a software engineer at Amdocs for one year.</a:t>
            </a:r>
          </a:p>
          <a:p>
            <a:r>
              <a:rPr lang="en-US" b="1" dirty="0"/>
              <a:t>Rupa :  </a:t>
            </a:r>
            <a:r>
              <a:rPr lang="en-US" dirty="0">
                <a:solidFill>
                  <a:schemeClr val="tx1">
                    <a:lumMod val="50000"/>
                  </a:schemeClr>
                </a:solidFill>
                <a:latin typeface="Times New Roman" panose="02020603050405020304" pitchFamily="18" charset="0"/>
                <a:cs typeface="Times New Roman" panose="02020603050405020304" pitchFamily="18" charset="0"/>
              </a:rPr>
              <a:t>I am a Data-Enthusiast graduated from RISE Engineering college in Computer Science in 2023.</a:t>
            </a:r>
            <a:endParaRPr lang="en-US" b="1" dirty="0">
              <a:solidFill>
                <a:schemeClr val="tx1">
                  <a:lumMod val="50000"/>
                </a:schemeClr>
              </a:solidFill>
              <a:latin typeface="Times New Roman" panose="02020603050405020304" pitchFamily="18" charset="0"/>
              <a:cs typeface="Times New Roman" panose="02020603050405020304" pitchFamily="18" charset="0"/>
            </a:endParaRPr>
          </a:p>
          <a:p>
            <a:r>
              <a:rPr lang="en-US" b="1" dirty="0"/>
              <a:t>Dinesh : </a:t>
            </a:r>
            <a:r>
              <a:rPr lang="en-US" dirty="0">
                <a:solidFill>
                  <a:schemeClr val="tx1">
                    <a:lumMod val="50000"/>
                  </a:schemeClr>
                </a:solidFill>
                <a:latin typeface="Times New Roman" panose="02020603050405020304" pitchFamily="18" charset="0"/>
                <a:cs typeface="Times New Roman" panose="02020603050405020304" pitchFamily="18" charset="0"/>
              </a:rPr>
              <a:t>I graduated from KLU with a degree in Electronics and communication Engineering in 2021, and I got 2 years of work experience as a Project Engineer at Wipro.</a:t>
            </a:r>
          </a:p>
        </p:txBody>
      </p:sp>
      <p:sp>
        <p:nvSpPr>
          <p:cNvPr id="4" name="Footer Placeholder 3">
            <a:extLst>
              <a:ext uri="{FF2B5EF4-FFF2-40B4-BE49-F238E27FC236}">
                <a16:creationId xmlns:a16="http://schemas.microsoft.com/office/drawing/2014/main" id="{34BBA029-35C6-F58C-631A-CFD7041D6B54}"/>
              </a:ext>
            </a:extLst>
          </p:cNvPr>
          <p:cNvSpPr>
            <a:spLocks noGrp="1"/>
          </p:cNvSpPr>
          <p:nvPr>
            <p:ph type="ftr" sz="quarter" idx="10"/>
          </p:nvPr>
        </p:nvSpPr>
        <p:spPr/>
        <p:txBody>
          <a:bodyPr/>
          <a:lstStyle/>
          <a:p>
            <a:fld id="{EB53C135-CEC6-A548-8917-8F7FEB82358B}" type="slidenum">
              <a:rPr lang="en-US" smtClean="0"/>
              <a:pPr/>
              <a:t>2</a:t>
            </a:fld>
            <a:endParaRPr lang="en-US" dirty="0"/>
          </a:p>
        </p:txBody>
      </p:sp>
    </p:spTree>
    <p:extLst>
      <p:ext uri="{BB962C8B-B14F-4D97-AF65-F5344CB8AC3E}">
        <p14:creationId xmlns:p14="http://schemas.microsoft.com/office/powerpoint/2010/main" val="394197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3770616" y="1499616"/>
            <a:ext cx="3747784" cy="590931"/>
          </a:xfrm>
        </p:spPr>
        <p:txBody>
          <a:bodyPr/>
          <a:lstStyle/>
          <a:p>
            <a:pPr algn="ctr"/>
            <a:r>
              <a:rPr lang="en-US" dirty="0"/>
              <a:t>CUST-IT!!!</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288158"/>
            <a:ext cx="10529162" cy="3609208"/>
          </a:xfrm>
        </p:spPr>
        <p:txBody>
          <a:bodyPr/>
          <a:lstStyle/>
          <a:p>
            <a:pPr marL="0" indent="0">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One Stop Destination for Customized Clothing and Apparels.</a:t>
            </a:r>
          </a:p>
          <a:p>
            <a:pPr marL="0" indent="0">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sell the Clothes, Apparels, and other gifts in a customized fashion desired by the users. Here customers will have the authority to choose their style, color, size, fabric type, text ,any graphic elements to be printed on it (here they can choose the graphics from a wide range of styles we have and can upload the one they adore).</a:t>
            </a:r>
          </a:p>
          <a:p>
            <a:pPr marL="0" indent="0">
              <a:buNone/>
            </a:pP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b="0" i="0" u="none" strike="noStrike" baseline="0" dirty="0">
                <a:solidFill>
                  <a:srgbClr val="000000"/>
                </a:solidFill>
                <a:latin typeface="Times New Roman" panose="02020603050405020304" pitchFamily="18" charset="0"/>
                <a:cs typeface="Times New Roman" panose="02020603050405020304" pitchFamily="18" charset="0"/>
              </a:rPr>
              <a:t>While our business model may not have the same level of scalability as giants like Walmart and Amazon in the initial stages, we are placing a strong emphasis on providing excellent customer support. Our primary objective is to create a base of satisfied and happy customers through our unique approach.</a:t>
            </a:r>
            <a:endParaRPr lang="en-US" dirty="0">
              <a:latin typeface="Times New Roman" panose="02020603050405020304" pitchFamily="18" charset="0"/>
              <a:cs typeface="Times New Roman" panose="02020603050405020304" pitchFamily="18" charset="0"/>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3</a:t>
            </a:fld>
            <a:endParaRPr lang="en-US" dirty="0"/>
          </a:p>
        </p:txBody>
      </p:sp>
    </p:spTree>
    <p:extLst>
      <p:ext uri="{BB962C8B-B14F-4D97-AF65-F5344CB8AC3E}">
        <p14:creationId xmlns:p14="http://schemas.microsoft.com/office/powerpoint/2010/main" val="91680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a:off x="3585681" y="1444216"/>
            <a:ext cx="4664467" cy="646331"/>
          </a:xfrm>
        </p:spPr>
        <p:txBody>
          <a:bodyPr/>
          <a:lstStyle/>
          <a:p>
            <a:pPr algn="ctr"/>
            <a:r>
              <a:rPr lang="en-US" sz="4000" dirty="0">
                <a:latin typeface="Times New Roman" panose="02020603050405020304" pitchFamily="18" charset="0"/>
                <a:cs typeface="Times New Roman" panose="02020603050405020304" pitchFamily="18" charset="0"/>
              </a:rPr>
              <a:t>Model Overview</a:t>
            </a:r>
          </a:p>
        </p:txBody>
      </p:sp>
      <p:pic>
        <p:nvPicPr>
          <p:cNvPr id="5" name="Content Placeholder 4">
            <a:extLst>
              <a:ext uri="{FF2B5EF4-FFF2-40B4-BE49-F238E27FC236}">
                <a16:creationId xmlns:a16="http://schemas.microsoft.com/office/drawing/2014/main" id="{8A3DFADE-8605-A227-B0B8-0FC7A65C6A90}"/>
              </a:ext>
            </a:extLst>
          </p:cNvPr>
          <p:cNvPicPr>
            <a:picLocks noGrp="1" noChangeAspect="1"/>
          </p:cNvPicPr>
          <p:nvPr>
            <p:ph idx="1"/>
          </p:nvPr>
        </p:nvPicPr>
        <p:blipFill>
          <a:blip r:embed="rId2"/>
          <a:stretch>
            <a:fillRect/>
          </a:stretch>
        </p:blipFill>
        <p:spPr>
          <a:xfrm>
            <a:off x="1941816" y="2178121"/>
            <a:ext cx="7613150" cy="3914453"/>
          </a:xfrm>
        </p:spPr>
      </p:pic>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4</a:t>
            </a:fld>
            <a:endParaRPr lang="en-US" dirty="0"/>
          </a:p>
        </p:txBody>
      </p:sp>
    </p:spTree>
    <p:extLst>
      <p:ext uri="{BB962C8B-B14F-4D97-AF65-F5344CB8AC3E}">
        <p14:creationId xmlns:p14="http://schemas.microsoft.com/office/powerpoint/2010/main" val="339767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D21D-BE1D-8529-21E7-9F2F5ED40F78}"/>
              </a:ext>
            </a:extLst>
          </p:cNvPr>
          <p:cNvSpPr>
            <a:spLocks noGrp="1"/>
          </p:cNvSpPr>
          <p:nvPr>
            <p:ph type="title"/>
          </p:nvPr>
        </p:nvSpPr>
        <p:spPr/>
        <p:txBody>
          <a:bodyPr/>
          <a:lstStyle/>
          <a:p>
            <a:r>
              <a:rPr lang="en-US" dirty="0"/>
              <a:t>Business Rules</a:t>
            </a:r>
          </a:p>
        </p:txBody>
      </p:sp>
      <p:sp>
        <p:nvSpPr>
          <p:cNvPr id="3" name="Content Placeholder 2">
            <a:extLst>
              <a:ext uri="{FF2B5EF4-FFF2-40B4-BE49-F238E27FC236}">
                <a16:creationId xmlns:a16="http://schemas.microsoft.com/office/drawing/2014/main" id="{D2D8BCEB-FA36-D29A-C978-866A847276EA}"/>
              </a:ext>
            </a:extLst>
          </p:cNvPr>
          <p:cNvSpPr>
            <a:spLocks noGrp="1"/>
          </p:cNvSpPr>
          <p:nvPr>
            <p:ph idx="1"/>
          </p:nvPr>
        </p:nvSpPr>
        <p:spPr>
          <a:xfrm>
            <a:off x="566928" y="2445249"/>
            <a:ext cx="10282582" cy="3750068"/>
          </a:xfrm>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Each customer, employee, gift, T-shirt,</a:t>
            </a:r>
            <a:r>
              <a:rPr lang="en-US" b="0" i="0" dirty="0">
                <a:solidFill>
                  <a:srgbClr val="374151"/>
                </a:solidFill>
                <a:effectLst/>
                <a:latin typeface="Söhne"/>
              </a:rPr>
              <a:t> </a:t>
            </a:r>
            <a:r>
              <a:rPr lang="en-US" b="0" i="0" dirty="0">
                <a:solidFill>
                  <a:srgbClr val="374151"/>
                </a:solidFill>
                <a:effectLst/>
                <a:latin typeface="Times New Roman" panose="02020603050405020304" pitchFamily="18" charset="0"/>
                <a:cs typeface="Times New Roman" panose="02020603050405020304" pitchFamily="18" charset="0"/>
              </a:rPr>
              <a:t>supplier, inventory, fabric type, order must have their corresponding unique ID.</a:t>
            </a:r>
          </a:p>
          <a:p>
            <a:r>
              <a:rPr lang="en-US" b="0" i="0" dirty="0">
                <a:solidFill>
                  <a:srgbClr val="374151"/>
                </a:solidFill>
                <a:effectLst/>
                <a:latin typeface="Times New Roman" panose="02020603050405020304" pitchFamily="18" charset="0"/>
                <a:cs typeface="Times New Roman" panose="02020603050405020304" pitchFamily="18" charset="0"/>
              </a:rPr>
              <a:t>Each order must be associated with a valid customer, employee, apparel, and gift.</a:t>
            </a:r>
          </a:p>
          <a:p>
            <a:r>
              <a:rPr lang="en-US" b="0" i="0" dirty="0">
                <a:solidFill>
                  <a:srgbClr val="374151"/>
                </a:solidFill>
                <a:effectLst/>
                <a:latin typeface="Times New Roman" panose="02020603050405020304" pitchFamily="18" charset="0"/>
                <a:cs typeface="Times New Roman" panose="02020603050405020304" pitchFamily="18" charset="0"/>
              </a:rPr>
              <a:t>Each T-shirt must be associated with a valid size, color, design, fabric type, and inventory item.</a:t>
            </a:r>
          </a:p>
          <a:p>
            <a:r>
              <a:rPr lang="en-US" b="0" i="0" dirty="0">
                <a:solidFill>
                  <a:srgbClr val="374151"/>
                </a:solidFill>
                <a:effectLst/>
                <a:latin typeface="Times New Roman" panose="02020603050405020304" pitchFamily="18" charset="0"/>
                <a:cs typeface="Times New Roman" panose="02020603050405020304" pitchFamily="18" charset="0"/>
              </a:rPr>
              <a:t>Customer names((first and last names), Gift, Color, Fabric names cannot be empty.</a:t>
            </a:r>
          </a:p>
          <a:p>
            <a:r>
              <a:rPr lang="en-US" b="0" i="0" dirty="0">
                <a:solidFill>
                  <a:srgbClr val="374151"/>
                </a:solidFill>
                <a:effectLst/>
                <a:latin typeface="Times New Roman" panose="02020603050405020304" pitchFamily="18" charset="0"/>
                <a:cs typeface="Times New Roman" panose="02020603050405020304" pitchFamily="18" charset="0"/>
              </a:rPr>
              <a:t>Each payment must have a unique payment ID and payment method names cannot be empty.</a:t>
            </a:r>
          </a:p>
          <a:p>
            <a:r>
              <a:rPr lang="en-US" b="0" i="0" dirty="0">
                <a:solidFill>
                  <a:srgbClr val="374151"/>
                </a:solidFill>
                <a:effectLst/>
                <a:latin typeface="Times New Roman" panose="02020603050405020304" pitchFamily="18" charset="0"/>
                <a:cs typeface="Times New Roman" panose="02020603050405020304" pitchFamily="18" charset="0"/>
              </a:rPr>
              <a:t>Employee names (first and last) cannot be empty and the hire date of an employee must be provided.</a:t>
            </a:r>
          </a:p>
          <a:p>
            <a:r>
              <a:rPr lang="en-US" b="0" i="0" dirty="0">
                <a:solidFill>
                  <a:srgbClr val="374151"/>
                </a:solidFill>
                <a:effectLst/>
                <a:latin typeface="Times New Roman" panose="02020603050405020304" pitchFamily="18" charset="0"/>
                <a:cs typeface="Times New Roman" panose="02020603050405020304" pitchFamily="18" charset="0"/>
              </a:rPr>
              <a:t>Customer mobile and email must be provided.</a:t>
            </a:r>
            <a:br>
              <a:rPr lang="en-US" dirty="0"/>
            </a:b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74151"/>
              </a:solidFill>
              <a:effectLst/>
              <a:latin typeface="Söhne"/>
            </a:endParaRPr>
          </a:p>
        </p:txBody>
      </p:sp>
      <p:sp>
        <p:nvSpPr>
          <p:cNvPr id="4" name="Footer Placeholder 3">
            <a:extLst>
              <a:ext uri="{FF2B5EF4-FFF2-40B4-BE49-F238E27FC236}">
                <a16:creationId xmlns:a16="http://schemas.microsoft.com/office/drawing/2014/main" id="{3C3CEF7E-8D16-ED2A-D723-D55D08AB45A2}"/>
              </a:ext>
            </a:extLst>
          </p:cNvPr>
          <p:cNvSpPr>
            <a:spLocks noGrp="1"/>
          </p:cNvSpPr>
          <p:nvPr>
            <p:ph type="ftr" sz="quarter" idx="10"/>
          </p:nvPr>
        </p:nvSpPr>
        <p:spPr/>
        <p:txBody>
          <a:bodyPr/>
          <a:lstStyle/>
          <a:p>
            <a:fld id="{EB53C135-CEC6-A548-8917-8F7FEB82358B}" type="slidenum">
              <a:rPr lang="en-US" smtClean="0"/>
              <a:pPr/>
              <a:t>5</a:t>
            </a:fld>
            <a:endParaRPr lang="en-US" dirty="0"/>
          </a:p>
        </p:txBody>
      </p:sp>
    </p:spTree>
    <p:extLst>
      <p:ext uri="{BB962C8B-B14F-4D97-AF65-F5344CB8AC3E}">
        <p14:creationId xmlns:p14="http://schemas.microsoft.com/office/powerpoint/2010/main" val="230477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Title">
            <a:extLst>
              <a:ext uri="{FF2B5EF4-FFF2-40B4-BE49-F238E27FC236}">
                <a16:creationId xmlns:a16="http://schemas.microsoft.com/office/drawing/2014/main" id="{A5A6BD9C-352C-594C-84C3-B534C6BE8173}"/>
              </a:ext>
            </a:extLst>
          </p:cNvPr>
          <p:cNvSpPr>
            <a:spLocks noGrp="1"/>
          </p:cNvSpPr>
          <p:nvPr>
            <p:ph type="title"/>
          </p:nvPr>
        </p:nvSpPr>
        <p:spPr>
          <a:xfrm>
            <a:off x="566928" y="1159706"/>
            <a:ext cx="10515600" cy="535531"/>
          </a:xfrm>
        </p:spPr>
        <p:txBody>
          <a:bodyPr/>
          <a:lstStyle/>
          <a:p>
            <a:pPr algn="ctr"/>
            <a:r>
              <a:rPr lang="en-US" sz="3200" dirty="0" err="1">
                <a:latin typeface="Times New Roman" panose="02020603050405020304" pitchFamily="18" charset="0"/>
                <a:cs typeface="Times New Roman" panose="02020603050405020304" pitchFamily="18" charset="0"/>
              </a:rPr>
              <a:t>CustIT</a:t>
            </a:r>
            <a:r>
              <a:rPr lang="en-US" sz="3200" dirty="0">
                <a:latin typeface="Times New Roman" panose="02020603050405020304" pitchFamily="18" charset="0"/>
                <a:cs typeface="Times New Roman" panose="02020603050405020304" pitchFamily="18" charset="0"/>
              </a:rPr>
              <a:t> - ERD</a:t>
            </a:r>
          </a:p>
        </p:txBody>
      </p:sp>
      <p:sp>
        <p:nvSpPr>
          <p:cNvPr id="23" name="Slide Number">
            <a:extLst>
              <a:ext uri="{FF2B5EF4-FFF2-40B4-BE49-F238E27FC236}">
                <a16:creationId xmlns:a16="http://schemas.microsoft.com/office/drawing/2014/main" id="{692346D0-C19D-754C-B7FB-4EEAD59AF4EB}"/>
              </a:ext>
            </a:extLst>
          </p:cNvPr>
          <p:cNvSpPr>
            <a:spLocks noGrp="1"/>
          </p:cNvSpPr>
          <p:nvPr>
            <p:ph type="ftr" sz="quarter" idx="10"/>
          </p:nvPr>
        </p:nvSpPr>
        <p:spPr/>
        <p:txBody>
          <a:bodyPr/>
          <a:lstStyle/>
          <a:p>
            <a:fld id="{11612D8C-0CE2-8F48-B865-A1C7EEB20945}" type="slidenum">
              <a:rPr lang="en-US" smtClean="0"/>
              <a:t>6</a:t>
            </a:fld>
            <a:endParaRPr lang="en-US" dirty="0"/>
          </a:p>
        </p:txBody>
      </p:sp>
      <p:pic>
        <p:nvPicPr>
          <p:cNvPr id="9" name="Picture 8">
            <a:extLst>
              <a:ext uri="{FF2B5EF4-FFF2-40B4-BE49-F238E27FC236}">
                <a16:creationId xmlns:a16="http://schemas.microsoft.com/office/drawing/2014/main" id="{52770431-7EA5-6B6F-90AA-473C4A45AED1}"/>
              </a:ext>
            </a:extLst>
          </p:cNvPr>
          <p:cNvPicPr>
            <a:picLocks noChangeAspect="1"/>
          </p:cNvPicPr>
          <p:nvPr/>
        </p:nvPicPr>
        <p:blipFill>
          <a:blip r:embed="rId2"/>
          <a:stretch>
            <a:fillRect/>
          </a:stretch>
        </p:blipFill>
        <p:spPr>
          <a:xfrm>
            <a:off x="1" y="1695236"/>
            <a:ext cx="12191999" cy="4715838"/>
          </a:xfrm>
          <a:prstGeom prst="rect">
            <a:avLst/>
          </a:prstGeom>
        </p:spPr>
      </p:pic>
    </p:spTree>
    <p:extLst>
      <p:ext uri="{BB962C8B-B14F-4D97-AF65-F5344CB8AC3E}">
        <p14:creationId xmlns:p14="http://schemas.microsoft.com/office/powerpoint/2010/main" val="108257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5C8F0397-2A2F-FA44-A11D-5385B5FC3F64}"/>
              </a:ext>
            </a:extLst>
          </p:cNvPr>
          <p:cNvSpPr>
            <a:spLocks noGrp="1"/>
          </p:cNvSpPr>
          <p:nvPr>
            <p:ph type="title"/>
          </p:nvPr>
        </p:nvSpPr>
        <p:spPr>
          <a:xfrm>
            <a:off x="2589088" y="1402256"/>
            <a:ext cx="6986427" cy="590931"/>
          </a:xfrm>
        </p:spPr>
        <p:txBody>
          <a:bodyPr/>
          <a:lstStyle/>
          <a:p>
            <a:pPr algn="ctr"/>
            <a:r>
              <a:rPr lang="en-US" dirty="0"/>
              <a:t>Preview of Table Creation</a:t>
            </a:r>
          </a:p>
        </p:txBody>
      </p:sp>
      <p:pic>
        <p:nvPicPr>
          <p:cNvPr id="4" name="Picture 3">
            <a:extLst>
              <a:ext uri="{FF2B5EF4-FFF2-40B4-BE49-F238E27FC236}">
                <a16:creationId xmlns:a16="http://schemas.microsoft.com/office/drawing/2014/main" id="{BB37BD55-C141-697A-385D-05BFDEF6C0CD}"/>
              </a:ext>
            </a:extLst>
          </p:cNvPr>
          <p:cNvPicPr>
            <a:picLocks noChangeAspect="1"/>
          </p:cNvPicPr>
          <p:nvPr/>
        </p:nvPicPr>
        <p:blipFill>
          <a:blip r:embed="rId2"/>
          <a:stretch>
            <a:fillRect/>
          </a:stretch>
        </p:blipFill>
        <p:spPr>
          <a:xfrm>
            <a:off x="1294545" y="2124097"/>
            <a:ext cx="4089113" cy="4225332"/>
          </a:xfrm>
          <a:prstGeom prst="rect">
            <a:avLst/>
          </a:prstGeom>
        </p:spPr>
      </p:pic>
      <p:pic>
        <p:nvPicPr>
          <p:cNvPr id="6" name="Picture 5">
            <a:extLst>
              <a:ext uri="{FF2B5EF4-FFF2-40B4-BE49-F238E27FC236}">
                <a16:creationId xmlns:a16="http://schemas.microsoft.com/office/drawing/2014/main" id="{FB558884-DF03-B6C3-9DF3-ECDBD08C2D20}"/>
              </a:ext>
            </a:extLst>
          </p:cNvPr>
          <p:cNvPicPr>
            <a:picLocks noChangeAspect="1"/>
          </p:cNvPicPr>
          <p:nvPr/>
        </p:nvPicPr>
        <p:blipFill>
          <a:blip r:embed="rId3"/>
          <a:stretch>
            <a:fillRect/>
          </a:stretch>
        </p:blipFill>
        <p:spPr>
          <a:xfrm>
            <a:off x="6096000" y="2074052"/>
            <a:ext cx="5236397" cy="4325422"/>
          </a:xfrm>
          <a:prstGeom prst="rect">
            <a:avLst/>
          </a:prstGeom>
        </p:spPr>
      </p:pic>
    </p:spTree>
    <p:extLst>
      <p:ext uri="{BB962C8B-B14F-4D97-AF65-F5344CB8AC3E}">
        <p14:creationId xmlns:p14="http://schemas.microsoft.com/office/powerpoint/2010/main" val="2801579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3C9C-1B78-EAC0-94D7-DAF6203833FA}"/>
              </a:ext>
            </a:extLst>
          </p:cNvPr>
          <p:cNvSpPr>
            <a:spLocks noGrp="1"/>
          </p:cNvSpPr>
          <p:nvPr>
            <p:ph type="title"/>
          </p:nvPr>
        </p:nvSpPr>
        <p:spPr>
          <a:xfrm>
            <a:off x="3400746" y="1001019"/>
            <a:ext cx="5373384" cy="838056"/>
          </a:xfrm>
        </p:spPr>
        <p:txBody>
          <a:bodyPr/>
          <a:lstStyle/>
          <a:p>
            <a:pPr algn="ctr"/>
            <a:r>
              <a:rPr lang="en-US" dirty="0"/>
              <a:t>Preview of Table Creation</a:t>
            </a:r>
          </a:p>
        </p:txBody>
      </p:sp>
      <p:sp>
        <p:nvSpPr>
          <p:cNvPr id="7" name="Footer Placeholder 6">
            <a:extLst>
              <a:ext uri="{FF2B5EF4-FFF2-40B4-BE49-F238E27FC236}">
                <a16:creationId xmlns:a16="http://schemas.microsoft.com/office/drawing/2014/main" id="{1C7894F3-514A-3C16-55AF-ACF4EE05CA9D}"/>
              </a:ext>
            </a:extLst>
          </p:cNvPr>
          <p:cNvSpPr>
            <a:spLocks noGrp="1"/>
          </p:cNvSpPr>
          <p:nvPr>
            <p:ph type="ftr" sz="quarter" idx="16"/>
          </p:nvPr>
        </p:nvSpPr>
        <p:spPr/>
        <p:txBody>
          <a:bodyPr/>
          <a:lstStyle/>
          <a:p>
            <a:fld id="{EB53C135-CEC6-A548-8917-8F7FEB82358B}" type="slidenum">
              <a:rPr lang="en-US" smtClean="0"/>
              <a:pPr/>
              <a:t>8</a:t>
            </a:fld>
            <a:endParaRPr lang="en-US" dirty="0"/>
          </a:p>
        </p:txBody>
      </p:sp>
      <p:pic>
        <p:nvPicPr>
          <p:cNvPr id="8" name="Picture 7">
            <a:extLst>
              <a:ext uri="{FF2B5EF4-FFF2-40B4-BE49-F238E27FC236}">
                <a16:creationId xmlns:a16="http://schemas.microsoft.com/office/drawing/2014/main" id="{1D476519-BF7B-1B18-6DD4-00DE76735245}"/>
              </a:ext>
            </a:extLst>
          </p:cNvPr>
          <p:cNvPicPr>
            <a:picLocks noChangeAspect="1"/>
          </p:cNvPicPr>
          <p:nvPr/>
        </p:nvPicPr>
        <p:blipFill>
          <a:blip r:embed="rId2"/>
          <a:stretch>
            <a:fillRect/>
          </a:stretch>
        </p:blipFill>
        <p:spPr>
          <a:xfrm>
            <a:off x="1152450" y="1926239"/>
            <a:ext cx="4837383" cy="2695951"/>
          </a:xfrm>
          <a:prstGeom prst="rect">
            <a:avLst/>
          </a:prstGeom>
        </p:spPr>
      </p:pic>
      <p:pic>
        <p:nvPicPr>
          <p:cNvPr id="11" name="Picture 10">
            <a:extLst>
              <a:ext uri="{FF2B5EF4-FFF2-40B4-BE49-F238E27FC236}">
                <a16:creationId xmlns:a16="http://schemas.microsoft.com/office/drawing/2014/main" id="{1CC068BD-34A6-E336-DFDC-D690882C417B}"/>
              </a:ext>
            </a:extLst>
          </p:cNvPr>
          <p:cNvPicPr>
            <a:picLocks noChangeAspect="1"/>
          </p:cNvPicPr>
          <p:nvPr/>
        </p:nvPicPr>
        <p:blipFill>
          <a:blip r:embed="rId3"/>
          <a:stretch>
            <a:fillRect/>
          </a:stretch>
        </p:blipFill>
        <p:spPr>
          <a:xfrm>
            <a:off x="1152451" y="4622190"/>
            <a:ext cx="4696480" cy="1008048"/>
          </a:xfrm>
          <a:prstGeom prst="rect">
            <a:avLst/>
          </a:prstGeom>
        </p:spPr>
      </p:pic>
      <p:pic>
        <p:nvPicPr>
          <p:cNvPr id="13" name="Picture 12">
            <a:extLst>
              <a:ext uri="{FF2B5EF4-FFF2-40B4-BE49-F238E27FC236}">
                <a16:creationId xmlns:a16="http://schemas.microsoft.com/office/drawing/2014/main" id="{D7AB3D49-1835-A690-BA9C-D5C328E47C5F}"/>
              </a:ext>
            </a:extLst>
          </p:cNvPr>
          <p:cNvPicPr>
            <a:picLocks noChangeAspect="1"/>
          </p:cNvPicPr>
          <p:nvPr/>
        </p:nvPicPr>
        <p:blipFill>
          <a:blip r:embed="rId4"/>
          <a:stretch>
            <a:fillRect/>
          </a:stretch>
        </p:blipFill>
        <p:spPr>
          <a:xfrm>
            <a:off x="6087437" y="1926239"/>
            <a:ext cx="5470989" cy="3791163"/>
          </a:xfrm>
          <a:prstGeom prst="rect">
            <a:avLst/>
          </a:prstGeom>
        </p:spPr>
      </p:pic>
    </p:spTree>
    <p:extLst>
      <p:ext uri="{BB962C8B-B14F-4D97-AF65-F5344CB8AC3E}">
        <p14:creationId xmlns:p14="http://schemas.microsoft.com/office/powerpoint/2010/main" val="230459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2DF6-17A8-F655-4759-23714D651702}"/>
              </a:ext>
            </a:extLst>
          </p:cNvPr>
          <p:cNvSpPr>
            <a:spLocks noGrp="1"/>
          </p:cNvSpPr>
          <p:nvPr>
            <p:ph type="title"/>
          </p:nvPr>
        </p:nvSpPr>
        <p:spPr>
          <a:xfrm>
            <a:off x="3893905" y="1202077"/>
            <a:ext cx="4356243" cy="513708"/>
          </a:xfrm>
        </p:spPr>
        <p:txBody>
          <a:bodyPr/>
          <a:lstStyle/>
          <a:p>
            <a:pPr algn="ctr"/>
            <a:r>
              <a:rPr lang="en-US" dirty="0"/>
              <a:t>Preview of a Table</a:t>
            </a:r>
          </a:p>
        </p:txBody>
      </p:sp>
      <p:sp>
        <p:nvSpPr>
          <p:cNvPr id="7" name="Footer Placeholder 6">
            <a:extLst>
              <a:ext uri="{FF2B5EF4-FFF2-40B4-BE49-F238E27FC236}">
                <a16:creationId xmlns:a16="http://schemas.microsoft.com/office/drawing/2014/main" id="{62857F49-144F-CBF2-FA42-8B6E2B06E7A3}"/>
              </a:ext>
            </a:extLst>
          </p:cNvPr>
          <p:cNvSpPr>
            <a:spLocks noGrp="1"/>
          </p:cNvSpPr>
          <p:nvPr>
            <p:ph type="ftr" sz="quarter" idx="16"/>
          </p:nvPr>
        </p:nvSpPr>
        <p:spPr/>
        <p:txBody>
          <a:bodyPr/>
          <a:lstStyle/>
          <a:p>
            <a:fld id="{EB53C135-CEC6-A548-8917-8F7FEB82358B}" type="slidenum">
              <a:rPr lang="en-US" smtClean="0"/>
              <a:pPr/>
              <a:t>9</a:t>
            </a:fld>
            <a:endParaRPr lang="en-US" dirty="0"/>
          </a:p>
        </p:txBody>
      </p:sp>
      <p:pic>
        <p:nvPicPr>
          <p:cNvPr id="21" name="Picture 20">
            <a:extLst>
              <a:ext uri="{FF2B5EF4-FFF2-40B4-BE49-F238E27FC236}">
                <a16:creationId xmlns:a16="http://schemas.microsoft.com/office/drawing/2014/main" id="{8F06E0B1-AB2D-0E19-3797-4560EFABA133}"/>
              </a:ext>
            </a:extLst>
          </p:cNvPr>
          <p:cNvPicPr>
            <a:picLocks noChangeAspect="1"/>
          </p:cNvPicPr>
          <p:nvPr/>
        </p:nvPicPr>
        <p:blipFill>
          <a:blip r:embed="rId2"/>
          <a:stretch>
            <a:fillRect/>
          </a:stretch>
        </p:blipFill>
        <p:spPr>
          <a:xfrm>
            <a:off x="779487" y="2628244"/>
            <a:ext cx="4244576" cy="3325879"/>
          </a:xfrm>
          <a:prstGeom prst="rect">
            <a:avLst/>
          </a:prstGeom>
          <a:ln w="9525">
            <a:solidFill>
              <a:schemeClr val="tx1"/>
            </a:solidFill>
          </a:ln>
        </p:spPr>
      </p:pic>
      <p:pic>
        <p:nvPicPr>
          <p:cNvPr id="23" name="Picture 22">
            <a:extLst>
              <a:ext uri="{FF2B5EF4-FFF2-40B4-BE49-F238E27FC236}">
                <a16:creationId xmlns:a16="http://schemas.microsoft.com/office/drawing/2014/main" id="{81697D31-E8E8-30A6-96C0-C4A759E9A81A}"/>
              </a:ext>
            </a:extLst>
          </p:cNvPr>
          <p:cNvPicPr>
            <a:picLocks noChangeAspect="1"/>
          </p:cNvPicPr>
          <p:nvPr/>
        </p:nvPicPr>
        <p:blipFill>
          <a:blip r:embed="rId3"/>
          <a:stretch>
            <a:fillRect/>
          </a:stretch>
        </p:blipFill>
        <p:spPr>
          <a:xfrm>
            <a:off x="779487" y="2081436"/>
            <a:ext cx="2590436" cy="386974"/>
          </a:xfrm>
          <a:prstGeom prst="rect">
            <a:avLst/>
          </a:prstGeom>
        </p:spPr>
      </p:pic>
      <p:pic>
        <p:nvPicPr>
          <p:cNvPr id="25" name="Picture 24">
            <a:extLst>
              <a:ext uri="{FF2B5EF4-FFF2-40B4-BE49-F238E27FC236}">
                <a16:creationId xmlns:a16="http://schemas.microsoft.com/office/drawing/2014/main" id="{4124DA0C-9F03-03B8-C197-2E16FA0CC4BB}"/>
              </a:ext>
            </a:extLst>
          </p:cNvPr>
          <p:cNvPicPr>
            <a:picLocks noChangeAspect="1"/>
          </p:cNvPicPr>
          <p:nvPr/>
        </p:nvPicPr>
        <p:blipFill>
          <a:blip r:embed="rId4"/>
          <a:stretch>
            <a:fillRect/>
          </a:stretch>
        </p:blipFill>
        <p:spPr>
          <a:xfrm>
            <a:off x="6010533" y="2628243"/>
            <a:ext cx="5383658" cy="3325879"/>
          </a:xfrm>
          <a:prstGeom prst="rect">
            <a:avLst/>
          </a:prstGeom>
          <a:ln w="12700">
            <a:solidFill>
              <a:schemeClr val="tx1"/>
            </a:solidFill>
          </a:ln>
        </p:spPr>
      </p:pic>
      <p:pic>
        <p:nvPicPr>
          <p:cNvPr id="27" name="Picture 26">
            <a:extLst>
              <a:ext uri="{FF2B5EF4-FFF2-40B4-BE49-F238E27FC236}">
                <a16:creationId xmlns:a16="http://schemas.microsoft.com/office/drawing/2014/main" id="{162B3C32-7C34-DB7C-686D-2886A5210758}"/>
              </a:ext>
            </a:extLst>
          </p:cNvPr>
          <p:cNvPicPr>
            <a:picLocks noChangeAspect="1"/>
          </p:cNvPicPr>
          <p:nvPr/>
        </p:nvPicPr>
        <p:blipFill>
          <a:blip r:embed="rId5"/>
          <a:stretch>
            <a:fillRect/>
          </a:stretch>
        </p:blipFill>
        <p:spPr>
          <a:xfrm>
            <a:off x="5969652" y="2081436"/>
            <a:ext cx="2852426" cy="386973"/>
          </a:xfrm>
          <a:prstGeom prst="rect">
            <a:avLst/>
          </a:prstGeom>
        </p:spPr>
      </p:pic>
    </p:spTree>
    <p:extLst>
      <p:ext uri="{BB962C8B-B14F-4D97-AF65-F5344CB8AC3E}">
        <p14:creationId xmlns:p14="http://schemas.microsoft.com/office/powerpoint/2010/main" val="2704080348"/>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536</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Regular</vt:lpstr>
      <vt:lpstr>Georgia</vt:lpstr>
      <vt:lpstr>Söhne</vt:lpstr>
      <vt:lpstr>System Font Regular</vt:lpstr>
      <vt:lpstr>Times New Roman</vt:lpstr>
      <vt:lpstr>Office Theme</vt:lpstr>
      <vt:lpstr>Customized e commerce business model</vt:lpstr>
      <vt:lpstr>About us!!</vt:lpstr>
      <vt:lpstr>CUST-IT!!!</vt:lpstr>
      <vt:lpstr>Model Overview</vt:lpstr>
      <vt:lpstr>Business Rules</vt:lpstr>
      <vt:lpstr>CustIT - ERD</vt:lpstr>
      <vt:lpstr>Preview of Table Creation</vt:lpstr>
      <vt:lpstr>Preview of Table Creation</vt:lpstr>
      <vt:lpstr>Preview of a Table</vt:lpstr>
      <vt:lpstr>Sample Queries</vt:lpstr>
      <vt:lpstr>Sample Queries</vt:lpstr>
      <vt:lpstr>Data Visualizations</vt:lpstr>
      <vt:lpstr>Sum of Order Amount (MONTH-WISE) </vt:lpstr>
      <vt:lpstr>Sum of Payments Done (METHOD-WISE) </vt:lpstr>
      <vt:lpstr>PowerPoint Presentation</vt:lpstr>
      <vt:lpstr>Total Payments-Done (MONTH-WISE &amp; CUSTOMER-WISE) </vt:lpstr>
      <vt:lpstr>Sum of Orders &amp; Order Amount (MONTH-WISE) </vt:lpstr>
      <vt:lpstr>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Sri Pavankrishna Yenugu</cp:lastModifiedBy>
  <cp:revision>83</cp:revision>
  <dcterms:created xsi:type="dcterms:W3CDTF">2019-04-04T19:20:28Z</dcterms:created>
  <dcterms:modified xsi:type="dcterms:W3CDTF">2023-12-06T22:55:33Z</dcterms:modified>
  <cp:category/>
</cp:coreProperties>
</file>