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8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0" r:id="rId35"/>
    <p:sldId id="287" r:id="rId36"/>
  </p:sldIdLst>
  <p:sldSz cx="12192000" cy="6858000"/>
  <p:notesSz cx="6858000" cy="9144000"/>
  <p:embeddedFontLst>
    <p:embeddedFont>
      <p:font typeface="Proxima Nova Black" panose="020B0604020202020204" charset="0"/>
      <p:bold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3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get_started.asp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html5css.ru/bootstrap4/default.ph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3/getting-started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9007" y="496662"/>
            <a:ext cx="10768542" cy="2509005"/>
          </a:xfrm>
        </p:spPr>
        <p:txBody>
          <a:bodyPr/>
          <a:lstStyle/>
          <a:p>
            <a:r>
              <a:rPr lang="en-US" dirty="0" smtClean="0">
                <a:latin typeface="Proxima Nova Black" panose="02000506030000020004" pitchFamily="2" charset="0"/>
              </a:rPr>
              <a:t>Bootstrap 4</a:t>
            </a: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80954" y="89117"/>
            <a:ext cx="3616036" cy="1246288"/>
          </a:xfrm>
        </p:spPr>
        <p:txBody>
          <a:bodyPr/>
          <a:lstStyle/>
          <a:p>
            <a:r>
              <a:rPr lang="en-US" dirty="0" smtClean="0"/>
              <a:t>Cols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85" y="1385281"/>
            <a:ext cx="6772275" cy="895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985" y="2308167"/>
            <a:ext cx="6657975" cy="952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985" y="3288203"/>
            <a:ext cx="6657975" cy="857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747" y="4185410"/>
            <a:ext cx="6648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1160" y="91592"/>
            <a:ext cx="7935624" cy="1246288"/>
          </a:xfrm>
        </p:spPr>
        <p:txBody>
          <a:bodyPr/>
          <a:lstStyle/>
          <a:p>
            <a:r>
              <a:rPr lang="en-US" dirty="0" smtClean="0"/>
              <a:t>Cols order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22" y="1427111"/>
            <a:ext cx="6896100" cy="23907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22" y="3907117"/>
            <a:ext cx="6819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8967" y="-149479"/>
            <a:ext cx="9951025" cy="1246288"/>
          </a:xfrm>
        </p:spPr>
        <p:txBody>
          <a:bodyPr/>
          <a:lstStyle/>
          <a:p>
            <a:r>
              <a:rPr lang="en-US" sz="8800" dirty="0" smtClean="0"/>
              <a:t>Responsive </a:t>
            </a:r>
            <a:r>
              <a:rPr lang="en-US" sz="8800" dirty="0"/>
              <a:t>design</a:t>
            </a:r>
            <a:endParaRPr lang="uk-UA" sz="8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3717867"/>
            <a:ext cx="6781800" cy="16002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0120" y="15301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xs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) — extra 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small 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—</a:t>
            </a:r>
            <a:r>
              <a:rPr lang="ru-RU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 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width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 576</a:t>
            </a:r>
            <a:r>
              <a:rPr lang="en-US" dirty="0" err="1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px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;</a:t>
            </a:r>
            <a:endParaRPr lang="ru-RU" dirty="0">
              <a:solidFill>
                <a:srgbClr val="22222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sm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 — 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small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—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width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≥ 576</a:t>
            </a:r>
            <a:r>
              <a:rPr lang="en-US" dirty="0" err="1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px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md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 — 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medium 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—</a:t>
            </a:r>
            <a:r>
              <a:rPr lang="ru-RU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 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width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≥ 768</a:t>
            </a:r>
            <a:r>
              <a:rPr lang="en-US" dirty="0" err="1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px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lg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 — 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large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—</a:t>
            </a:r>
            <a:r>
              <a:rPr lang="ru-RU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 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width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≥ 992</a:t>
            </a:r>
            <a:r>
              <a:rPr lang="en-US" dirty="0" err="1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px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xl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 — extra 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large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—</a:t>
            </a:r>
            <a:r>
              <a:rPr lang="ru-RU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 </a:t>
            </a:r>
            <a:r>
              <a:rPr lang="en-US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width</a:t>
            </a:r>
            <a:r>
              <a:rPr lang="ru-RU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≥ 1200</a:t>
            </a:r>
            <a:r>
              <a:rPr lang="en-US" dirty="0" err="1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px</a:t>
            </a:r>
            <a:r>
              <a:rPr lang="en-US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8967" y="-149479"/>
            <a:ext cx="9951025" cy="1246288"/>
          </a:xfrm>
        </p:spPr>
        <p:txBody>
          <a:bodyPr/>
          <a:lstStyle/>
          <a:p>
            <a:r>
              <a:rPr lang="en-US" sz="8800" dirty="0" smtClean="0"/>
              <a:t>Responsive </a:t>
            </a:r>
            <a:r>
              <a:rPr lang="en-US" sz="8800" dirty="0"/>
              <a:t>design</a:t>
            </a:r>
            <a:endParaRPr lang="uk-UA" sz="8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16" y="1401865"/>
            <a:ext cx="4733925" cy="14192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1" y="3633132"/>
            <a:ext cx="6181725" cy="14287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927113" y="3158275"/>
            <a:ext cx="1579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&gt;768px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660" y="3633132"/>
            <a:ext cx="3838575" cy="20383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696544" y="3145760"/>
            <a:ext cx="1579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</a:t>
            </a:r>
            <a:r>
              <a:rPr lang="en-US" sz="3200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768px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0647" y="-227461"/>
            <a:ext cx="6276109" cy="1214159"/>
          </a:xfrm>
        </p:spPr>
        <p:txBody>
          <a:bodyPr/>
          <a:lstStyle/>
          <a:p>
            <a:r>
              <a:rPr lang="en-US" sz="8800" dirty="0" smtClean="0"/>
              <a:t>Mobile first</a:t>
            </a:r>
            <a:endParaRPr lang="uk-UA" sz="8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86526" y="1639978"/>
            <a:ext cx="5989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Big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breakpoints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override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smaller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ones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66217" y="2101643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Courier New" panose="02070309020205020404" pitchFamily="49" charset="0"/>
              </a:rPr>
              <a:t>xs</a:t>
            </a: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(default) &gt; </a:t>
            </a:r>
            <a:r>
              <a:rPr lang="en-US" dirty="0" err="1">
                <a:solidFill>
                  <a:srgbClr val="222222"/>
                </a:solidFill>
                <a:latin typeface="Courier New" panose="02070309020205020404" pitchFamily="49" charset="0"/>
              </a:rPr>
              <a:t>sm</a:t>
            </a: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 &gt; md &gt; </a:t>
            </a:r>
            <a:r>
              <a:rPr lang="en-US" dirty="0" err="1">
                <a:solidFill>
                  <a:srgbClr val="222222"/>
                </a:solidFill>
                <a:latin typeface="Courier New" panose="02070309020205020404" pitchFamily="49" charset="0"/>
              </a:rPr>
              <a:t>lg</a:t>
            </a: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 &gt; xl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17" y="2709075"/>
            <a:ext cx="3829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023" y="-153786"/>
            <a:ext cx="9164781" cy="1625139"/>
          </a:xfrm>
        </p:spPr>
        <p:txBody>
          <a:bodyPr/>
          <a:lstStyle/>
          <a:p>
            <a:r>
              <a:rPr lang="en-US" sz="8000" dirty="0"/>
              <a:t>Vertical alignment</a:t>
            </a:r>
            <a:endParaRPr lang="ru-RU" sz="8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411691"/>
            <a:ext cx="5436524" cy="4059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81" y="1138844"/>
            <a:ext cx="3317531" cy="534419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124677" y="1756357"/>
            <a:ext cx="27495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lign-items-start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lign-items-center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lign-items-end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85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7442" y="-112221"/>
            <a:ext cx="8977745" cy="1409008"/>
          </a:xfrm>
        </p:spPr>
        <p:txBody>
          <a:bodyPr/>
          <a:lstStyle/>
          <a:p>
            <a:r>
              <a:rPr lang="en-US" sz="8000" dirty="0"/>
              <a:t>Vertical alignment</a:t>
            </a:r>
            <a:endParaRPr lang="ru-RU" sz="8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6" y="1176164"/>
            <a:ext cx="11134725" cy="1895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09" y="3029622"/>
            <a:ext cx="4299413" cy="27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023" y="-153786"/>
            <a:ext cx="9164781" cy="1625139"/>
          </a:xfrm>
        </p:spPr>
        <p:txBody>
          <a:bodyPr/>
          <a:lstStyle/>
          <a:p>
            <a:r>
              <a:rPr lang="en-US" sz="7200" dirty="0"/>
              <a:t>Horizontal alignment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842"/>
            <a:ext cx="8775559" cy="15552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26" y="1270741"/>
            <a:ext cx="4097573" cy="457421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63244" y="4032363"/>
            <a:ext cx="31896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ustify-content-start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ustify-content-center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</a:t>
            </a:r>
            <a:r>
              <a:rPr lang="en-US" sz="2400" dirty="0" smtClean="0"/>
              <a:t>ustify-content-end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34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49" y="4580398"/>
            <a:ext cx="9370734" cy="10888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023" y="-153786"/>
            <a:ext cx="9164781" cy="1625139"/>
          </a:xfrm>
        </p:spPr>
        <p:txBody>
          <a:bodyPr/>
          <a:lstStyle/>
          <a:p>
            <a:r>
              <a:rPr lang="en-US" sz="7200" dirty="0"/>
              <a:t>Horizontal alignment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40" y="1113907"/>
            <a:ext cx="4611035" cy="33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34" y="-243926"/>
            <a:ext cx="9164781" cy="1625139"/>
          </a:xfrm>
        </p:spPr>
        <p:txBody>
          <a:bodyPr/>
          <a:lstStyle/>
          <a:p>
            <a:r>
              <a:rPr lang="en-US" sz="8800" dirty="0"/>
              <a:t>Offset classes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83" y="1004974"/>
            <a:ext cx="7387433" cy="13558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63" y="2797145"/>
            <a:ext cx="5436204" cy="22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88267" y="67732"/>
            <a:ext cx="6036733" cy="147320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16468" y="2043680"/>
            <a:ext cx="4419600" cy="159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What is Bootstrap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Components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9539" y="103909"/>
            <a:ext cx="6878781" cy="1433946"/>
          </a:xfrm>
        </p:spPr>
        <p:txBody>
          <a:bodyPr/>
          <a:lstStyle/>
          <a:p>
            <a:r>
              <a:rPr lang="en-US" sz="8800" dirty="0" smtClean="0"/>
              <a:t>Components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7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4762" y="-178723"/>
            <a:ext cx="3877886" cy="1325880"/>
          </a:xfrm>
        </p:spPr>
        <p:txBody>
          <a:bodyPr/>
          <a:lstStyle/>
          <a:p>
            <a:r>
              <a:rPr lang="en-US" sz="8800" dirty="0" smtClean="0"/>
              <a:t>Button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0" y="1227772"/>
            <a:ext cx="5160901" cy="4264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7" y="1789663"/>
            <a:ext cx="4443845" cy="18715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92" y="1208285"/>
            <a:ext cx="4928498" cy="4459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054" y="1715361"/>
            <a:ext cx="5143373" cy="15764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0" y="4107559"/>
            <a:ext cx="4598521" cy="13289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622" y="4107559"/>
            <a:ext cx="6573312" cy="13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1367" y="-178723"/>
            <a:ext cx="2730729" cy="1415583"/>
          </a:xfrm>
        </p:spPr>
        <p:txBody>
          <a:bodyPr/>
          <a:lstStyle/>
          <a:p>
            <a:r>
              <a:rPr lang="en-US" sz="8800" dirty="0" smtClean="0"/>
              <a:t>Card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" y="299351"/>
            <a:ext cx="4155236" cy="5455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716" y="690909"/>
            <a:ext cx="4261574" cy="20439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716" y="3027048"/>
            <a:ext cx="4210544" cy="24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1367" y="-178723"/>
            <a:ext cx="2730729" cy="1415583"/>
          </a:xfrm>
        </p:spPr>
        <p:txBody>
          <a:bodyPr/>
          <a:lstStyle/>
          <a:p>
            <a:r>
              <a:rPr lang="en-US" sz="8800" dirty="0" smtClean="0"/>
              <a:t>Card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3" y="1610326"/>
            <a:ext cx="6284151" cy="16393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20" y="1474413"/>
            <a:ext cx="5164455" cy="19111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3" y="3677861"/>
            <a:ext cx="2632886" cy="17929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047" y="3872176"/>
            <a:ext cx="9410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4909" y="-116510"/>
            <a:ext cx="5030328" cy="1415583"/>
          </a:xfrm>
        </p:spPr>
        <p:txBody>
          <a:bodyPr/>
          <a:lstStyle/>
          <a:p>
            <a:r>
              <a:rPr lang="en-US" sz="8800" dirty="0" smtClean="0"/>
              <a:t>Carousel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3" y="1533908"/>
            <a:ext cx="5178743" cy="18567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2" y="1221971"/>
            <a:ext cx="7415993" cy="42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4909" y="-116510"/>
            <a:ext cx="5030328" cy="1415583"/>
          </a:xfrm>
        </p:spPr>
        <p:txBody>
          <a:bodyPr/>
          <a:lstStyle/>
          <a:p>
            <a:r>
              <a:rPr lang="en-US" sz="8800" dirty="0" smtClean="0"/>
              <a:t>Collapse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" y="1299073"/>
            <a:ext cx="11249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9479" y="-116510"/>
            <a:ext cx="5637156" cy="1415583"/>
          </a:xfrm>
        </p:spPr>
        <p:txBody>
          <a:bodyPr/>
          <a:lstStyle/>
          <a:p>
            <a:r>
              <a:rPr lang="en-US" sz="8800" dirty="0" smtClean="0"/>
              <a:t>Dropdown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" y="1299073"/>
            <a:ext cx="1981200" cy="16478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33" y="1299073"/>
            <a:ext cx="8826558" cy="19688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32" y="3648854"/>
            <a:ext cx="3190875" cy="1704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147" y="3829142"/>
            <a:ext cx="8444034" cy="14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8005" y="-324232"/>
            <a:ext cx="3023626" cy="1288605"/>
          </a:xfrm>
        </p:spPr>
        <p:txBody>
          <a:bodyPr/>
          <a:lstStyle/>
          <a:p>
            <a:r>
              <a:rPr lang="en-US" sz="8800" dirty="0" smtClean="0"/>
              <a:t>Input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55" y="991342"/>
            <a:ext cx="6449213" cy="7703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150" y="1701336"/>
            <a:ext cx="5559026" cy="28122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38" y="4783034"/>
            <a:ext cx="8343250" cy="110620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23" y="4502848"/>
            <a:ext cx="7432675" cy="3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1029" y="-298442"/>
            <a:ext cx="2069262" cy="1289784"/>
          </a:xfrm>
        </p:spPr>
        <p:txBody>
          <a:bodyPr/>
          <a:lstStyle/>
          <a:p>
            <a:r>
              <a:rPr lang="en-US" sz="8800" dirty="0" smtClean="0"/>
              <a:t>List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71" y="893762"/>
            <a:ext cx="9534525" cy="4867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33" y="1056745"/>
            <a:ext cx="4248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8451" y="-314530"/>
            <a:ext cx="3519764" cy="1289784"/>
          </a:xfrm>
        </p:spPr>
        <p:txBody>
          <a:bodyPr/>
          <a:lstStyle/>
          <a:p>
            <a:r>
              <a:rPr lang="en-US" sz="8800" dirty="0" smtClean="0"/>
              <a:t>Modal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Artem</a:t>
            </a:r>
            <a:r>
              <a:rPr lang="en-US" dirty="0" smtClean="0"/>
              <a:t> </a:t>
            </a:r>
            <a:r>
              <a:rPr lang="en-US" dirty="0" err="1" smtClean="0"/>
              <a:t>Pavliuk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96" y="1063423"/>
            <a:ext cx="1876425" cy="523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6" y="1839711"/>
            <a:ext cx="3711028" cy="16122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187" y="1325360"/>
            <a:ext cx="7529522" cy="38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84666"/>
            <a:ext cx="9601199" cy="2768600"/>
          </a:xfrm>
        </p:spPr>
        <p:txBody>
          <a:bodyPr/>
          <a:lstStyle/>
          <a:p>
            <a:r>
              <a:rPr lang="en-US" dirty="0" smtClean="0"/>
              <a:t>What is Bootstrap ?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3830147"/>
            <a:ext cx="1101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Bootstrap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 is the most popular </a:t>
            </a:r>
            <a:r>
              <a:rPr lang="en-US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CSS Framework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 for developing responsive and mobile-first websites.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943823" cy="1256935"/>
          </a:xfrm>
        </p:spPr>
        <p:txBody>
          <a:bodyPr/>
          <a:lstStyle/>
          <a:p>
            <a:pPr algn="ctr"/>
            <a:r>
              <a:rPr lang="en-US" sz="4800" dirty="0" smtClean="0"/>
              <a:t>Resource</a:t>
            </a: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1494297"/>
            <a:ext cx="10943823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hlinkClick r:id="rId2"/>
              </a:rPr>
              <a:t>https://getbootstrap.com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www.w3schools.com/bootstrap4/bootstrap_get_started.asp</a:t>
            </a: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hlinkClick r:id="rId4"/>
              </a:rPr>
              <a:t>https://html5css.ru/bootstrap4/default.php</a:t>
            </a:r>
            <a:endParaRPr lang="uk-UA" sz="2800" dirty="0" smtClean="0"/>
          </a:p>
          <a:p>
            <a:pPr marL="514350" indent="-514350" algn="just">
              <a:buFont typeface="+mj-lt"/>
              <a:buAutoNum type="arabicPeriod"/>
            </a:pPr>
            <a:endParaRPr lang="ru-RU" sz="28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0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927" y="2460929"/>
            <a:ext cx="9820274" cy="141680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Black" panose="02000506030000020004" pitchFamily="2" charset="0"/>
              </a:rPr>
              <a:t>Thank you</a:t>
            </a:r>
            <a:endParaRPr lang="en-US" dirty="0">
              <a:solidFill>
                <a:schemeClr val="bg1"/>
              </a:solidFill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8743"/>
            <a:ext cx="11013529" cy="44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4867" y="160866"/>
            <a:ext cx="8534400" cy="1371601"/>
          </a:xfrm>
        </p:spPr>
        <p:txBody>
          <a:bodyPr/>
          <a:lstStyle/>
          <a:p>
            <a:r>
              <a:rPr lang="en-US" dirty="0"/>
              <a:t>Quick start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2575469"/>
            <a:ext cx="504388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https://getbootstrap.com/docs/4.3/getting-started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Package manager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5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2467" y="101599"/>
            <a:ext cx="9889066" cy="1371601"/>
          </a:xfrm>
        </p:spPr>
        <p:txBody>
          <a:bodyPr/>
          <a:lstStyle/>
          <a:p>
            <a:r>
              <a:rPr lang="en-US" dirty="0" smtClean="0"/>
              <a:t>Grid concept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1756585"/>
            <a:ext cx="4450773" cy="13745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69" y="4098414"/>
            <a:ext cx="4363316" cy="1390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893" y="3747884"/>
            <a:ext cx="3586248" cy="209146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893" y="1519778"/>
            <a:ext cx="3950168" cy="18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9709" y="103458"/>
            <a:ext cx="10906144" cy="1371601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89709" y="2629331"/>
            <a:ext cx="10019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columns are strictly inside the row at the first level of </a:t>
            </a:r>
            <a:r>
              <a:rPr lang="en-US" sz="2400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rows are needed only for placement of </a:t>
            </a:r>
            <a:r>
              <a:rPr lang="en-US" sz="2400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rows </a:t>
            </a:r>
            <a:r>
              <a:rPr lang="en-US" sz="2400" dirty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must be located inside the </a:t>
            </a:r>
            <a:r>
              <a:rPr lang="en-US" sz="2400" dirty="0" smtClean="0">
                <a:solidFill>
                  <a:srgbClr val="22222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container</a:t>
            </a:r>
            <a:endParaRPr lang="ru-RU" sz="2400" b="0" i="0" dirty="0">
              <a:solidFill>
                <a:srgbClr val="222222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2873" y="119919"/>
            <a:ext cx="7755775" cy="1226578"/>
          </a:xfrm>
        </p:spPr>
        <p:txBody>
          <a:bodyPr/>
          <a:lstStyle/>
          <a:p>
            <a:r>
              <a:rPr lang="en-US" dirty="0" smtClean="0"/>
              <a:t>Container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6" y="2106843"/>
            <a:ext cx="4552950" cy="1524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45" y="2365750"/>
            <a:ext cx="3162300" cy="3143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5" y="3630843"/>
            <a:ext cx="3790950" cy="3048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299058" y="1875299"/>
            <a:ext cx="5032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 .container for a responsive pixel width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299058" y="2857391"/>
            <a:ext cx="5032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.container-fluid for width: 100% across all viewport and device sizes.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2019993" y="4260548"/>
            <a:ext cx="8829502" cy="1407417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Don’t forget about container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3939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Artem</a:t>
            </a:r>
            <a:r>
              <a:rPr lang="en-US" dirty="0"/>
              <a:t> </a:t>
            </a:r>
            <a:r>
              <a:rPr lang="en-US" dirty="0" err="1"/>
              <a:t>Pavliuk</a:t>
            </a:r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40975" y="1618"/>
            <a:ext cx="4279065" cy="1142455"/>
          </a:xfrm>
        </p:spPr>
        <p:txBody>
          <a:bodyPr/>
          <a:lstStyle/>
          <a:p>
            <a:r>
              <a:rPr lang="en-US" dirty="0" smtClean="0"/>
              <a:t>Rows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0986" y="3350633"/>
            <a:ext cx="3090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.row = </a:t>
            </a:r>
            <a:r>
              <a:rPr lang="en-US" sz="24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display:flex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68959"/>
            <a:ext cx="3409950" cy="733425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1309254" y="4260547"/>
            <a:ext cx="10163695" cy="1407417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Don’t put content directly in a row</a:t>
            </a:r>
            <a:endParaRPr lang="uk-UA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12" y="2165047"/>
            <a:ext cx="2543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341e6018-ac0a-4dfb-8409-db9e0d25502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835f28f2-30f1-4728-84d2-86d96e14348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517</TotalTime>
  <Words>231</Words>
  <Application>Microsoft Office PowerPoint</Application>
  <PresentationFormat>Широкоэкранный</PresentationFormat>
  <Paragraphs>96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Proxima Nova Black</vt:lpstr>
      <vt:lpstr>Courier New</vt:lpstr>
      <vt:lpstr>Open Sans</vt:lpstr>
      <vt:lpstr>Times New Roman</vt:lpstr>
      <vt:lpstr>Arial</vt:lpstr>
      <vt:lpstr>Calibri</vt:lpstr>
      <vt:lpstr>DARK THEME</vt:lpstr>
      <vt:lpstr>LIGHT-THEME</vt:lpstr>
      <vt:lpstr>Bootstrap 4</vt:lpstr>
      <vt:lpstr>Agenda</vt:lpstr>
      <vt:lpstr>What is Bootstrap ?</vt:lpstr>
      <vt:lpstr>Презентация PowerPoint</vt:lpstr>
      <vt:lpstr>Quick start</vt:lpstr>
      <vt:lpstr>Grid concept</vt:lpstr>
      <vt:lpstr>Best practices</vt:lpstr>
      <vt:lpstr>Container</vt:lpstr>
      <vt:lpstr>Rows</vt:lpstr>
      <vt:lpstr>Cols</vt:lpstr>
      <vt:lpstr>Cols order</vt:lpstr>
      <vt:lpstr>Responsive design</vt:lpstr>
      <vt:lpstr>Responsive design</vt:lpstr>
      <vt:lpstr>Mobile first</vt:lpstr>
      <vt:lpstr>Vertical alignment</vt:lpstr>
      <vt:lpstr>Vertical alignment</vt:lpstr>
      <vt:lpstr>Horizontal alignment</vt:lpstr>
      <vt:lpstr>Horizontal alignment</vt:lpstr>
      <vt:lpstr>Offset classes</vt:lpstr>
      <vt:lpstr>Components</vt:lpstr>
      <vt:lpstr>Button</vt:lpstr>
      <vt:lpstr>Card</vt:lpstr>
      <vt:lpstr>Card</vt:lpstr>
      <vt:lpstr>Carousel</vt:lpstr>
      <vt:lpstr>Collapse</vt:lpstr>
      <vt:lpstr>Dropdown</vt:lpstr>
      <vt:lpstr>Input</vt:lpstr>
      <vt:lpstr>List</vt:lpstr>
      <vt:lpstr>Modal</vt:lpstr>
      <vt:lpstr>Resource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Олександр Павлюк</cp:lastModifiedBy>
  <cp:revision>46</cp:revision>
  <dcterms:created xsi:type="dcterms:W3CDTF">2018-12-11T16:43:22Z</dcterms:created>
  <dcterms:modified xsi:type="dcterms:W3CDTF">2019-07-21T17:37:07Z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