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4"/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roxima Nova Extrabold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roximaNova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00f8a83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600f8a83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0f8a8397_0_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600f8a8397_0_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g600f8a8397_0_4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00f8a839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600f8a839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00f8a839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600f8a839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600f8a839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00f8a8397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00f8a8397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600f8a8397_0_4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00f8a8397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00f8a8397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A0A23"/>
                </a:solidFill>
                <a:highlight>
                  <a:srgbClr val="FFFFFF"/>
                </a:highlight>
              </a:rPr>
              <a:t>It’s nothing more than a function, propsProxyHOC, that receives a Component as an argument (in this case we’ve called the argument WrappedComponent) and returns a new component with the WrappedComponent within.</a:t>
            </a:r>
            <a:endParaRPr sz="12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A0A23"/>
                </a:solidFill>
                <a:highlight>
                  <a:srgbClr val="FFFFFF"/>
                </a:highlight>
              </a:rPr>
              <a:t>Have in mind that when we return the WrappedComponent, we also pass thru the props that the HOC receives. This explains the name given to this type: </a:t>
            </a:r>
            <a:r>
              <a:rPr b="1" lang="ru" sz="1200">
                <a:solidFill>
                  <a:srgbClr val="1B1B32"/>
                </a:solidFill>
                <a:highlight>
                  <a:srgbClr val="FFFFFF"/>
                </a:highlight>
              </a:rPr>
              <a:t>props proxy</a:t>
            </a:r>
            <a:r>
              <a:rPr lang="ru" sz="120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A0A23"/>
                </a:solidFill>
                <a:highlight>
                  <a:srgbClr val="FFFFFF"/>
                </a:highlight>
              </a:rPr>
              <a:t>When we return the Wrapped Component we have the possibility to manipulate props and to abstract state, even passing state as a prop into the Wrapped Component.</a:t>
            </a:r>
            <a:endParaRPr sz="12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2500"/>
              </a:spcAft>
              <a:buSzPts val="1100"/>
              <a:buNone/>
            </a:pPr>
            <a:r>
              <a:rPr lang="ru" sz="1200">
                <a:solidFill>
                  <a:srgbClr val="0A0A23"/>
                </a:solidFill>
                <a:highlight>
                  <a:srgbClr val="FFFFFF"/>
                </a:highlight>
              </a:rPr>
              <a:t>You can also wrap the Wrapped Component with other JSX elements changing its UI according to your app needs.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600f8a8397_0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00f8a8397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600f8a8397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600f8a8397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00f8a8397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600f8a8397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600f8a8397_0_4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0f8a8397_0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00f8a8397_0_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600f8a8397_0_4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00f8a8397_0_4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600f8a8397_0_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What if I want the component to return Welcome Guest if no user is logged in?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100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Well… I can do that in the same Welcome component, with a simple if that checks if the user prop exists and if not it simply returns “Welcome Guest”.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100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But let’s suppose I want to encapsulate that logic to use with multiple / different Welcome Components.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SzPts val="1100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So the way to go is to make a Props Proxy HOC: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What have we done here? We kept our Welcome component simple and we’ve created a JavaScript function called withUser which gets the Welcome component (WrappedComponent) as an argument and checks if the prop user exists. If it doesn’t it just returns a simple “Welcome Guest!” message.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This is very useful. Imagine you had 30 Welcome components in different languages (silly example but it makes the point of encapsulating the logic into a HOC).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0A0A23"/>
                </a:solidFill>
                <a:highlight>
                  <a:srgbClr val="FFFFFF"/>
                </a:highlight>
              </a:rPr>
              <a:t>Nice, so now we have a HOC to check if there’s a user logged in, otherwise it throws a Welcome Guest Message!</a:t>
            </a:r>
            <a:endParaRPr sz="1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g600f8a8397_0_4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0f8a8397_0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600f8a8397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SzPts val="1100"/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g600f8a8397_0_4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-156231" y="131196"/>
            <a:ext cx="929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Proxima Nova Extrabold"/>
              <a:buNone/>
              <a:defRPr b="0" i="0" sz="11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4351" y="514349"/>
            <a:ext cx="8115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Font typeface="Proxima Nova Extrabold"/>
              <a:buNone/>
              <a:defRPr b="0" i="0" sz="9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6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14350" y="1543050"/>
            <a:ext cx="3881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748022" y="1543050"/>
            <a:ext cx="3881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514350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3272409" y="1543050"/>
            <a:ext cx="2599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6029325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8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286125" y="1036865"/>
            <a:ext cx="5343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514350" y="2571751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286125" y="1032782"/>
            <a:ext cx="5343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514350" y="1032782"/>
            <a:ext cx="26004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688248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2335189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398213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5629072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27601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20"/>
          <p:cNvCxnSpPr/>
          <p:nvPr/>
        </p:nvCxnSpPr>
        <p:spPr>
          <a:xfrm>
            <a:off x="2025253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7" name="Google Shape;87;p20"/>
          <p:cNvCxnSpPr/>
          <p:nvPr/>
        </p:nvCxnSpPr>
        <p:spPr>
          <a:xfrm>
            <a:off x="3672194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" name="Google Shape;88;p20"/>
          <p:cNvCxnSpPr/>
          <p:nvPr/>
        </p:nvCxnSpPr>
        <p:spPr>
          <a:xfrm>
            <a:off x="531913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9" name="Google Shape;89;p20"/>
          <p:cNvCxnSpPr/>
          <p:nvPr/>
        </p:nvCxnSpPr>
        <p:spPr>
          <a:xfrm>
            <a:off x="696607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78377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3" type="body"/>
          </p:nvPr>
        </p:nvSpPr>
        <p:spPr>
          <a:xfrm>
            <a:off x="243561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4" type="body"/>
          </p:nvPr>
        </p:nvSpPr>
        <p:spPr>
          <a:xfrm>
            <a:off x="407520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5" type="body"/>
          </p:nvPr>
        </p:nvSpPr>
        <p:spPr>
          <a:xfrm>
            <a:off x="5729493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6" type="body"/>
          </p:nvPr>
        </p:nvSpPr>
        <p:spPr>
          <a:xfrm>
            <a:off x="736908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Google Shape;95;p20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51435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9" name="Google Shape;99;p21"/>
          <p:cNvCxnSpPr/>
          <p:nvPr/>
        </p:nvCxnSpPr>
        <p:spPr>
          <a:xfrm>
            <a:off x="-21431" y="2057400"/>
            <a:ext cx="9189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1"/>
          <p:cNvSpPr/>
          <p:nvPr/>
        </p:nvSpPr>
        <p:spPr>
          <a:xfrm>
            <a:off x="46291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212026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377761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543496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7092315" y="2005965"/>
            <a:ext cx="102900" cy="10290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21717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3836194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54864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5" type="body"/>
          </p:nvPr>
        </p:nvSpPr>
        <p:spPr>
          <a:xfrm>
            <a:off x="7150894" y="1557338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6" type="body"/>
          </p:nvPr>
        </p:nvSpPr>
        <p:spPr>
          <a:xfrm>
            <a:off x="51435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7" type="body"/>
          </p:nvPr>
        </p:nvSpPr>
        <p:spPr>
          <a:xfrm>
            <a:off x="21717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8" type="body"/>
          </p:nvPr>
        </p:nvSpPr>
        <p:spPr>
          <a:xfrm>
            <a:off x="3836194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9" type="body"/>
          </p:nvPr>
        </p:nvSpPr>
        <p:spPr>
          <a:xfrm>
            <a:off x="54864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3" type="body"/>
          </p:nvPr>
        </p:nvSpPr>
        <p:spPr>
          <a:xfrm>
            <a:off x="7136606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21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14350" y="1543050"/>
            <a:ext cx="39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4664869" y="1543050"/>
            <a:ext cx="396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22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/>
          <p:nvPr>
            <p:ph idx="2" type="pic"/>
          </p:nvPr>
        </p:nvSpPr>
        <p:spPr>
          <a:xfrm>
            <a:off x="0" y="1543050"/>
            <a:ext cx="9144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657725" y="2057400"/>
            <a:ext cx="39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4657725" y="1028701"/>
            <a:ext cx="397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4"/>
          <p:cNvSpPr/>
          <p:nvPr>
            <p:ph idx="2" type="pic"/>
          </p:nvPr>
        </p:nvSpPr>
        <p:spPr>
          <a:xfrm>
            <a:off x="0" y="0"/>
            <a:ext cx="39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24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5"/>
          <p:cNvSpPr/>
          <p:nvPr>
            <p:ph idx="2" type="pic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6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6"/>
          <p:cNvSpPr/>
          <p:nvPr>
            <p:ph idx="2" type="chart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7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27"/>
          <p:cNvSpPr/>
          <p:nvPr>
            <p:ph idx="2" type="chart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LIGHT">
  <p:cSld name="TEXT-TWO-COLUMNS-LIGH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514350" y="1543050"/>
            <a:ext cx="3881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4748022" y="1543050"/>
            <a:ext cx="38817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9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-156231" y="131196"/>
            <a:ext cx="929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Proxima Nova Extrabold"/>
              <a:buNone/>
              <a:defRPr b="0" i="0" sz="1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LIGHT">
  <p:cSld name="TEXT-ONE-COLUMN-LIGH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1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2">
  <p:cSld name="TITLE-SLIDE-LIGHT-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514351" y="514349"/>
            <a:ext cx="8115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Proxima Nova Extrabold"/>
              <a:buNone/>
              <a:defRPr b="0" i="0" sz="94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LIGHT-1">
  <p:cSld name="TITLE-SLIDE-LIGHT-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-156231" y="131196"/>
            <a:ext cx="92931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Proxima Nova Extrabold"/>
              <a:buNone/>
              <a:defRPr b="0" i="0" sz="11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LIGHT">
  <p:cSld name="TEXT-THREE-COLUMNS-LIGH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514350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2" type="body"/>
          </p:nvPr>
        </p:nvSpPr>
        <p:spPr>
          <a:xfrm>
            <a:off x="3272409" y="1543050"/>
            <a:ext cx="2599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3" type="body"/>
          </p:nvPr>
        </p:nvSpPr>
        <p:spPr>
          <a:xfrm>
            <a:off x="6029325" y="1543050"/>
            <a:ext cx="2600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4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LIGHT">
  <p:cSld name="TITLE-DESCRIPTION-SIDETEXT-LIGH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286125" y="1036865"/>
            <a:ext cx="5343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2" type="body"/>
          </p:nvPr>
        </p:nvSpPr>
        <p:spPr>
          <a:xfrm>
            <a:off x="514350" y="2571751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5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LIGHT">
  <p:cSld name="TITLE-SIDETEXT-PROCESS-LIGH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286125" y="1032782"/>
            <a:ext cx="5343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6"/>
          <p:cNvSpPr txBox="1"/>
          <p:nvPr>
            <p:ph type="title"/>
          </p:nvPr>
        </p:nvSpPr>
        <p:spPr>
          <a:xfrm>
            <a:off x="514350" y="1032782"/>
            <a:ext cx="26004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6"/>
          <p:cNvSpPr/>
          <p:nvPr/>
        </p:nvSpPr>
        <p:spPr>
          <a:xfrm>
            <a:off x="688248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335189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398213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5629072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7276011" y="2728505"/>
            <a:ext cx="1198500" cy="1198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6"/>
          <p:cNvCxnSpPr/>
          <p:nvPr/>
        </p:nvCxnSpPr>
        <p:spPr>
          <a:xfrm>
            <a:off x="2025253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3" name="Google Shape;183;p36"/>
          <p:cNvCxnSpPr/>
          <p:nvPr/>
        </p:nvCxnSpPr>
        <p:spPr>
          <a:xfrm>
            <a:off x="3672194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4" name="Google Shape;184;p36"/>
          <p:cNvCxnSpPr/>
          <p:nvPr/>
        </p:nvCxnSpPr>
        <p:spPr>
          <a:xfrm>
            <a:off x="531913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5" name="Google Shape;185;p36"/>
          <p:cNvCxnSpPr/>
          <p:nvPr/>
        </p:nvCxnSpPr>
        <p:spPr>
          <a:xfrm>
            <a:off x="6966076" y="3327764"/>
            <a:ext cx="171600" cy="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6" name="Google Shape;186;p36"/>
          <p:cNvSpPr txBox="1"/>
          <p:nvPr>
            <p:ph idx="2" type="body"/>
          </p:nvPr>
        </p:nvSpPr>
        <p:spPr>
          <a:xfrm>
            <a:off x="78377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6"/>
          <p:cNvSpPr txBox="1"/>
          <p:nvPr>
            <p:ph idx="3" type="body"/>
          </p:nvPr>
        </p:nvSpPr>
        <p:spPr>
          <a:xfrm>
            <a:off x="2435611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4" type="body"/>
          </p:nvPr>
        </p:nvSpPr>
        <p:spPr>
          <a:xfrm>
            <a:off x="407520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5" type="body"/>
          </p:nvPr>
        </p:nvSpPr>
        <p:spPr>
          <a:xfrm>
            <a:off x="5729493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369084" y="3030583"/>
            <a:ext cx="1012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6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LIGHT">
  <p:cSld name="TITLE-TIMELINE-LIGH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51435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5" name="Google Shape;195;p37"/>
          <p:cNvCxnSpPr/>
          <p:nvPr/>
        </p:nvCxnSpPr>
        <p:spPr>
          <a:xfrm>
            <a:off x="-21431" y="2057400"/>
            <a:ext cx="918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37"/>
          <p:cNvSpPr/>
          <p:nvPr/>
        </p:nvSpPr>
        <p:spPr>
          <a:xfrm>
            <a:off x="46291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212026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7"/>
          <p:cNvSpPr/>
          <p:nvPr/>
        </p:nvSpPr>
        <p:spPr>
          <a:xfrm>
            <a:off x="377761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543496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7092315" y="2005965"/>
            <a:ext cx="102900" cy="102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7"/>
          <p:cNvSpPr txBox="1"/>
          <p:nvPr>
            <p:ph idx="2" type="body"/>
          </p:nvPr>
        </p:nvSpPr>
        <p:spPr>
          <a:xfrm>
            <a:off x="21717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3" type="body"/>
          </p:nvPr>
        </p:nvSpPr>
        <p:spPr>
          <a:xfrm>
            <a:off x="3836194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4" type="body"/>
          </p:nvPr>
        </p:nvSpPr>
        <p:spPr>
          <a:xfrm>
            <a:off x="5486400" y="1543050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5" type="body"/>
          </p:nvPr>
        </p:nvSpPr>
        <p:spPr>
          <a:xfrm>
            <a:off x="7150894" y="1557338"/>
            <a:ext cx="11004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6" type="body"/>
          </p:nvPr>
        </p:nvSpPr>
        <p:spPr>
          <a:xfrm>
            <a:off x="51435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7" type="body"/>
          </p:nvPr>
        </p:nvSpPr>
        <p:spPr>
          <a:xfrm>
            <a:off x="21717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8" type="body"/>
          </p:nvPr>
        </p:nvSpPr>
        <p:spPr>
          <a:xfrm>
            <a:off x="3836194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9" type="body"/>
          </p:nvPr>
        </p:nvSpPr>
        <p:spPr>
          <a:xfrm>
            <a:off x="5486400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3" type="body"/>
          </p:nvPr>
        </p:nvSpPr>
        <p:spPr>
          <a:xfrm>
            <a:off x="7136606" y="2307431"/>
            <a:ext cx="14859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LIGHT">
  <p:cSld name="PHOTO-RIGHT-LIGH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514350" y="1543050"/>
            <a:ext cx="39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8"/>
          <p:cNvSpPr/>
          <p:nvPr>
            <p:ph idx="2" type="pic"/>
          </p:nvPr>
        </p:nvSpPr>
        <p:spPr>
          <a:xfrm>
            <a:off x="4664869" y="1543050"/>
            <a:ext cx="3964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8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-LIGHT" showMasterSp="0">
  <p:cSld name="WIDE-PHOTO-LIGH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9"/>
          <p:cNvSpPr/>
          <p:nvPr>
            <p:ph idx="2" type="pic"/>
          </p:nvPr>
        </p:nvSpPr>
        <p:spPr>
          <a:xfrm>
            <a:off x="0" y="1543050"/>
            <a:ext cx="9144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9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LIGHT">
  <p:cSld name="PHOTO-LEFT-LIGH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4657725" y="2057400"/>
            <a:ext cx="39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4657725" y="1028701"/>
            <a:ext cx="397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40"/>
          <p:cNvSpPr/>
          <p:nvPr>
            <p:ph idx="2" type="pic"/>
          </p:nvPr>
        </p:nvSpPr>
        <p:spPr>
          <a:xfrm>
            <a:off x="0" y="0"/>
            <a:ext cx="39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LIGHT">
  <p:cSld name="DESCRIPTION-PHOTO-RIGHT-LIGH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1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1"/>
          <p:cNvSpPr/>
          <p:nvPr>
            <p:ph idx="2" type="pic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LIGHT">
  <p:cSld name="WIDE-CHART-LIGH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514350" y="514351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2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42"/>
          <p:cNvSpPr/>
          <p:nvPr>
            <p:ph idx="2" type="chart"/>
          </p:nvPr>
        </p:nvSpPr>
        <p:spPr>
          <a:xfrm>
            <a:off x="514350" y="1543050"/>
            <a:ext cx="811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LIGHT">
  <p:cSld name="CHART-LEFT-LIGH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514350" y="1036865"/>
            <a:ext cx="26004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  <a:defRPr b="0" i="0" sz="3300" u="none" cap="none" strike="noStrik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43"/>
          <p:cNvSpPr txBox="1"/>
          <p:nvPr/>
        </p:nvSpPr>
        <p:spPr>
          <a:xfrm>
            <a:off x="7115175" y="177606"/>
            <a:ext cx="159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514350" y="2571750"/>
            <a:ext cx="26004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3"/>
          <p:cNvSpPr/>
          <p:nvPr>
            <p:ph idx="2" type="chart"/>
          </p:nvPr>
        </p:nvSpPr>
        <p:spPr>
          <a:xfrm>
            <a:off x="3286125" y="1028700"/>
            <a:ext cx="53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9359" y="4430046"/>
            <a:ext cx="1160289" cy="1991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324">
          <p15:clr>
            <a:srgbClr val="F26B43"/>
          </p15:clr>
        </p15:guide>
        <p15:guide id="4" pos="543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2592">
          <p15:clr>
            <a:srgbClr val="F26B43"/>
          </p15:clr>
        </p15:guide>
        <p15:guide id="8" orient="horz" pos="2916">
          <p15:clr>
            <a:srgbClr val="F26B43"/>
          </p15:clr>
        </p15:guide>
        <p15:guide id="9" pos="1260">
          <p15:clr>
            <a:srgbClr val="F26B43"/>
          </p15:clr>
        </p15:guide>
        <p15:guide id="10" pos="1368">
          <p15:clr>
            <a:srgbClr val="F26B43"/>
          </p15:clr>
        </p15:guide>
        <p15:guide id="11" pos="1962">
          <p15:clr>
            <a:srgbClr val="F26B43"/>
          </p15:clr>
        </p15:guide>
        <p15:guide id="12" pos="2304">
          <p15:clr>
            <a:srgbClr val="F26B43"/>
          </p15:clr>
        </p15:guide>
        <p15:guide id="13" pos="2070">
          <p15:clr>
            <a:srgbClr val="F26B43"/>
          </p15:clr>
        </p15:guide>
        <p15:guide id="14" pos="2412">
          <p15:clr>
            <a:srgbClr val="F26B43"/>
          </p15:clr>
        </p15:guide>
        <p15:guide id="15" pos="3348">
          <p15:clr>
            <a:srgbClr val="F26B43"/>
          </p15:clr>
        </p15:guide>
        <p15:guide id="16" pos="3456">
          <p15:clr>
            <a:srgbClr val="F26B43"/>
          </p15:clr>
        </p15:guide>
        <p15:guide id="17" pos="3690">
          <p15:clr>
            <a:srgbClr val="F26B43"/>
          </p15:clr>
        </p15:guide>
        <p15:guide id="18" pos="3798">
          <p15:clr>
            <a:srgbClr val="F26B43"/>
          </p15:clr>
        </p15:guide>
        <p15:guide id="19" pos="4392">
          <p15:clr>
            <a:srgbClr val="F26B43"/>
          </p15:clr>
        </p15:guide>
        <p15:guide id="20" pos="4500">
          <p15:clr>
            <a:srgbClr val="F26B43"/>
          </p15:clr>
        </p15:guide>
        <p15:guide id="21" orient="horz" pos="972">
          <p15:clr>
            <a:srgbClr val="F26B43"/>
          </p15:clr>
        </p15:guide>
        <p15:guide id="22" orient="horz" pos="1296">
          <p15:clr>
            <a:srgbClr val="F26B43"/>
          </p15:clr>
        </p15:guide>
        <p15:guide id="23" pos="2826">
          <p15:clr>
            <a:srgbClr val="F26B43"/>
          </p15:clr>
        </p15:guide>
        <p15:guide id="24" pos="293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9359" y="4430046"/>
            <a:ext cx="1160289" cy="1991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eactpatterns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reactjs.org/docs/refs-and-the-do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0" y="131196"/>
            <a:ext cx="91368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 Extrabold"/>
              <a:buNone/>
            </a:pPr>
            <a:r>
              <a:rPr lang="ru" sz="7200"/>
              <a:t>Proxy, Style Component</a:t>
            </a:r>
            <a:endParaRPr sz="7200"/>
          </a:p>
          <a:p>
            <a:pPr indent="0" lvl="0" marL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Proxima Nova Extrabold"/>
              <a:buNone/>
            </a:pPr>
            <a:r>
              <a:rPr lang="ru" sz="7200"/>
              <a:t>React.Fragment</a:t>
            </a:r>
            <a:endParaRPr sz="7200"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ru"/>
              <a:t>Artem Pavliuk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Links</a:t>
            </a:r>
            <a:endParaRPr b="1"/>
          </a:p>
        </p:txBody>
      </p:sp>
      <p:sp>
        <p:nvSpPr>
          <p:cNvPr id="311" name="Google Shape;311;p53"/>
          <p:cNvSpPr txBox="1"/>
          <p:nvPr/>
        </p:nvSpPr>
        <p:spPr>
          <a:xfrm>
            <a:off x="661575" y="941100"/>
            <a:ext cx="46125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https://reactpatterns.com/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1073945" y="1845697"/>
            <a:ext cx="73650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00"/>
              <a:buFont typeface="Proxima Nova Extrabold"/>
              <a:buNone/>
            </a:pPr>
            <a:r>
              <a:rPr lang="ru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Thank you</a:t>
            </a:r>
            <a:endParaRPr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514350" y="4436269"/>
            <a:ext cx="260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ru"/>
              <a:t>Artem Pavliuk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HOC</a:t>
            </a:r>
            <a:endParaRPr b="1"/>
          </a:p>
        </p:txBody>
      </p:sp>
      <p:sp>
        <p:nvSpPr>
          <p:cNvPr id="250" name="Google Shape;250;p45"/>
          <p:cNvSpPr txBox="1"/>
          <p:nvPr/>
        </p:nvSpPr>
        <p:spPr>
          <a:xfrm>
            <a:off x="514350" y="880700"/>
            <a:ext cx="84552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A higher-order component (HOC) is an advanced technique in React for reusing component logic. HOCs are not part of the React API. They are a pattern that stems from React’s nature that privileges composition over inheritance.</a:t>
            </a:r>
            <a:endParaRPr/>
          </a:p>
        </p:txBody>
      </p:sp>
      <p:sp>
        <p:nvSpPr>
          <p:cNvPr id="251" name="Google Shape;251;p45"/>
          <p:cNvSpPr txBox="1"/>
          <p:nvPr/>
        </p:nvSpPr>
        <p:spPr>
          <a:xfrm>
            <a:off x="514350" y="1761350"/>
            <a:ext cx="8455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The main purpose of a higher-order component in React is to share common functionality between components without repeating code.</a:t>
            </a:r>
            <a:endParaRPr/>
          </a:p>
        </p:txBody>
      </p:sp>
      <p:sp>
        <p:nvSpPr>
          <p:cNvPr id="252" name="Google Shape;252;p45"/>
          <p:cNvSpPr txBox="1"/>
          <p:nvPr/>
        </p:nvSpPr>
        <p:spPr>
          <a:xfrm>
            <a:off x="514350" y="2516150"/>
            <a:ext cx="84552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HOCs are common in third-party React libs, such as Redux or React Router. I bet you’ve used some of them, maybe without being aware of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HOC</a:t>
            </a:r>
            <a:endParaRPr b="1"/>
          </a:p>
        </p:txBody>
      </p:sp>
      <p:sp>
        <p:nvSpPr>
          <p:cNvPr id="259" name="Google Shape;259;p46"/>
          <p:cNvSpPr txBox="1"/>
          <p:nvPr/>
        </p:nvSpPr>
        <p:spPr>
          <a:xfrm>
            <a:off x="514350" y="858475"/>
            <a:ext cx="83331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Basically there are two main types of HOC implementation: 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ru" sz="1650">
                <a:solidFill>
                  <a:srgbClr val="1B1B32"/>
                </a:solidFill>
                <a:highlight>
                  <a:srgbClr val="FFFFFF"/>
                </a:highlight>
              </a:rPr>
              <a:t>Props Proxy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AutoNum type="arabicPeriod"/>
            </a:pPr>
            <a:r>
              <a:rPr b="1" lang="ru" sz="1650">
                <a:solidFill>
                  <a:srgbClr val="1B1B32"/>
                </a:solidFill>
                <a:highlight>
                  <a:srgbClr val="FFFFFF"/>
                </a:highlight>
              </a:rPr>
              <a:t>Style Component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Proxy</a:t>
            </a:r>
            <a:endParaRPr b="1"/>
          </a:p>
        </p:txBody>
      </p:sp>
      <p:pic>
        <p:nvPicPr>
          <p:cNvPr id="266" name="Google Shape;2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629540"/>
            <a:ext cx="550545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7"/>
          <p:cNvSpPr txBox="1"/>
          <p:nvPr/>
        </p:nvSpPr>
        <p:spPr>
          <a:xfrm>
            <a:off x="318225" y="2501475"/>
            <a:ext cx="87255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Props Proxy HOCs are useful to the following situations: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A0A23"/>
              </a:buClr>
              <a:buSzPts val="1650"/>
              <a:buAutoNum type="arabicPeriod"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Manipulating props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AutoNum type="arabicPeriod"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Accessing the instance via Refs (be careful, </a:t>
            </a:r>
            <a:r>
              <a:rPr lang="ru" sz="1650" u="sng">
                <a:solidFill>
                  <a:srgbClr val="0A0A23"/>
                </a:solidFill>
                <a:highlight>
                  <a:srgbClr val="FFFFFF"/>
                </a:highlight>
                <a:hlinkClick r:id="rId4"/>
              </a:rPr>
              <a:t>avoid using refs</a:t>
            </a: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)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AutoNum type="arabicPeriod"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Abstracting State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marR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AutoNum type="arabicPeriod"/>
            </a:pPr>
            <a:r>
              <a:rPr lang="ru" sz="1650">
                <a:solidFill>
                  <a:srgbClr val="0A0A23"/>
                </a:solidFill>
                <a:highlight>
                  <a:srgbClr val="FFFFFF"/>
                </a:highlight>
              </a:rPr>
              <a:t>Wrapping/Composing the WrappedComponent with other elements</a:t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Proxy</a:t>
            </a:r>
            <a:endParaRPr b="1"/>
          </a:p>
        </p:txBody>
      </p:sp>
      <p:pic>
        <p:nvPicPr>
          <p:cNvPr id="274" name="Google Shape;2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300" y="629548"/>
            <a:ext cx="6049400" cy="24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Proxy</a:t>
            </a:r>
            <a:endParaRPr b="1"/>
          </a:p>
        </p:txBody>
      </p:sp>
      <p:pic>
        <p:nvPicPr>
          <p:cNvPr id="281" name="Google Shape;2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74" y="952174"/>
            <a:ext cx="6653649" cy="24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Proxy</a:t>
            </a:r>
            <a:endParaRPr b="1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6940"/>
            <a:ext cx="39909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525" y="916940"/>
            <a:ext cx="4663482" cy="158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Proxy</a:t>
            </a:r>
            <a:endParaRPr b="1"/>
          </a:p>
        </p:txBody>
      </p:sp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600" y="687440"/>
            <a:ext cx="4470789" cy="420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514350" y="115340"/>
            <a:ext cx="8115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roxima Nova Extrabold"/>
              <a:buNone/>
            </a:pPr>
            <a:r>
              <a:rPr b="1" lang="ru"/>
              <a:t>Style Component</a:t>
            </a:r>
            <a:endParaRPr b="1"/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150"/>
            <a:ext cx="4652676" cy="347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325" y="713400"/>
            <a:ext cx="4384674" cy="267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IGHT-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