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3"/>
    <p:sldMasterId id="2147483692" r:id="rId4"/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roxima Nova Extrabold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ProximaNovaExtrabold-bold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0358a3bb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60358a3bb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Подивимося на код нижче і спробуємо відповісти на питання: що тут може піти не так?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Відповідь досить проста: компілятор нічого не знає про тип аргументу. За замовчуванням, замість узагальненого параметра можна підставити будь-який тип, тому компілятор не знає, що це за тип такий, - T і чи є у нього властивість length. Така проблема вирішується на рівні розробника за допомогою обмежень. У нашому випадку ми хочемо обмежити прийняте безліч типів T умовою: наявністю властивості length. Для цього потрібно створити певний інтерфейс, де вказано потрібне властивість і розширити його, використовуючи узагальнений тип T.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 коді вище ми сповіщаємо компілятор про те, що на вхід функції getLength можуть подаватися аргументи лише того типу, що мають властивість length. Такий запис захистить вас від передачі в функції, наприклад, аргументу типу number.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Обмеження дозволяють звузити перелік типів, які можна буде передати в узагальненому аргументі, і розширює можливості по роботі з цими типами.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g60358a3bbc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0358a3bbc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60358a3bbc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Можна обмежувати не тільки прийняті аргументи на кшталт, а й самі параметр-типи. У більшості посібників наводиться приклад копіювання властивостей об'єкта або отримання значення властивості з об'єкта. Я пропоную не відхилятися від них і розглянути роботу функції поновлення значення властивостей об'єкта з іншого об'єкта.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Наведена вище функція приймає на вхід два типи: T і U, причому тип U розширює тип T. На практиці це означає, що в якості аргументу source ви можете передати лише той об'єкт, що включає в себе не тільки свої властивості, але і всі обов'язкові властивості описані типом T.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g60358a3bbc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0358a3bb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60358a3bb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Добре, а тепер подивимося на роботу ключового слова keyof - створимо певний тип K1, що включає в себе імена всіх властивостей інтерфейсу IPokemon: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 тепер напишемо функцію, яка вміє працювати не тільки з інтерфейсом покемонів, але і з іншими інтерфейсами, використовуючи узагальнення.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 першому випадку ми бачимо, що змінна type не тільки отримала значення, що зберігається у властивості, але і його тип - PokemonType. У другому випадку ми отримали помилку компілятора, тому що об'єкт charmander не має властивості з ім'ям health.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Навряд хтось з нас буде писати функцію, яка просто повертає значення властивостей без будь-яких ще дій і логіки. Конструкція keyof - це гарант того, що ви намагаєтеся передати в функцію тільки дозволений об'єкт і існуюче ім'я властивості, при цьому замість ви отримуєте не тільки значення властивості, але і його тип.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g60358a3bbc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0358a3bb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60358a3bb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g60358a3bbc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358a3bbc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60358a3bbc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-US" sz="1100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Partial&lt;T&gt;</a:t>
            </a: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указывает, что все свойства некоторого типа </a:t>
            </a:r>
            <a:r>
              <a:rPr lang="en-US" sz="1100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являются необязательными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-US" sz="1100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Readonly&lt;T&gt;</a:t>
            </a: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указывает, что все свойства некоторого типа </a:t>
            </a:r>
            <a:r>
              <a:rPr lang="en-US" sz="1100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доступны только для чтения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-US" sz="1100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Record&lt;K extends string, T&gt;</a:t>
            </a: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конструирует объект, у которого значения свойств имеют некоторый тип </a:t>
            </a:r>
            <a:r>
              <a:rPr lang="en-US" sz="1100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100">
              <a:solidFill>
                <a:srgbClr val="BD4147"/>
              </a:solidFill>
              <a:highlight>
                <a:srgbClr val="F7F2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-US" sz="1100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Pick&lt;T, K extends keyof T&gt;</a:t>
            </a: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выделяет из некоторого типа </a:t>
            </a:r>
            <a:r>
              <a:rPr lang="en-US" sz="1100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некоторый набор свойств </a:t>
            </a:r>
            <a:r>
              <a:rPr lang="en-US" sz="1100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g60358a3bbc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0358a3bb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60358a3bb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g60358a3bb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0358a3bbc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60358a3bbc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g60358a3bbc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0358a3bbc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60358a3bbc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60358a3bbc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0358a3bbc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60358a3bbc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Тут T - це деякий параметр-тип T, який буде захоплений при виконанні функції. Конструкція &lt;T&gt; після імені функції вказує на те, що ця функція збирається захопити тип і підмінити їм все T.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Можна використовувати будь-які літери, які вам хочеться, але букви на вході і виході функції повинні збігатися, якщо цього вимагає логіка її роботи. Так уже склалося, що, якщо є єдиний параметр-тип, то він отримує ім'я T, але лише в тому випадку, якщо це не порушує загальну ясність. При оголошенні декількох параметр-типів їх імена записуються, найчастіше, як T, U і A, відповідно. Однак, існує й інша угода, що заохочує іменування всіх параметр-типів через T, але із застосуванням уточнень, наприклад, TKey, TKeyType або TValue. Офіційна документація і розробники мови дотримуються першої угоди.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g60358a3bbc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0358a3bb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60358a3bb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Спробуємо викликати цю функцію з аргументом типу number і поверхнево простежимо за тим, як компілятор визначає, що поверне функція.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 виконанні функції тип &lt;number&gt; заповнює узагальнений параметр T. У цей момент компілятор неявно підставляє замість T переданий тип number і переходить до валідації типів переданих аргументів, а потім входить всередину функції і валідірует її тіло.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g60358a3bbc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0358a3bb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60358a3bb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Багатьох розробників бентежить вказівку типу за допомогою знаків «менше» і «більше». Для спрощення створення, читання і роботи з кодом TypeScript має можливість логічного висновку типів при виклику узагальнених типів. Це означає, що компілятор буде намагатися визначити (логічно вивести) тип, який автоматично буде використовуватися при виклику узагальненого типу.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Також варто згадати, що компілятор видасть помилку, якщо він не зможе точно вивести тип для параметр-типу. Для того, щоб вирішити ситуацію, що ситуацію потрібно явно вказати типи.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g60358a3bbc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T-DARK" showMasterSp="0">
  <p:cSld name="WIDE-PHOTOT-DAR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1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DARK">
  <p:cSld name="PHOTO-LEFT-DAR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2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1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DARK">
  <p:cSld name="DESCRIPTION-PHOTO-RIGHT-DAR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DARK">
  <p:cSld name="WIDE-CHART-DAR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4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DARK">
  <p:cSld name="CHART-LEFT-DAR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1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Google Shape;101;p15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LIGHT">
  <p:cSld name="TEXT-ONE-COLUMN-LIGH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1">
  <p:cSld name="TITLE-SLIDE-LIGHT-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2">
  <p:cSld name="TITLE-SLIDE-LIGHT-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LIGHT">
  <p:cSld name="TEXT-TWO-COLUMNS-LIGH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LIGHT">
  <p:cSld name="TEXT-THREE-COLUMNS-LIGH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2">
  <p:cSld name="TITLE-SLIDE-DARK-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LIGHT">
  <p:cSld name="TITLE-DESCRIPTION-SIDETEXT-LIGH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LIGHT">
  <p:cSld name="TITLE-SIDETEXT-PROCESS-LIGH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23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9" name="Google Shape;139;p23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0" name="Google Shape;140;p23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LIGHT">
  <p:cSld name="TITLE-TIMELINE-LIGH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51" name="Google Shape;151;p24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24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LIGHT">
  <p:cSld name="PHOTO-RIGHT-LIGH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5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-LIGHT" showMasterSp="0">
  <p:cSld name="WIDE-PHOTO-LIGH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26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LIGHT">
  <p:cSld name="PHOTO-LEFT-LIGH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27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LIGHT">
  <p:cSld name="DESCRIPTION-PHOTO-RIGHT-LIGH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2" name="Google Shape;182;p2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8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LIGHT">
  <p:cSld name="WIDE-CHART-LIGH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Google Shape;187;p2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9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LIGHT">
  <p:cSld name="CHART-LEFT-LIGH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1" name="Google Shape;191;p3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0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LIGHT">
  <p:cSld name="TEXT-TWO-COLUMNS-LIGH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685800" y="2057400"/>
            <a:ext cx="517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32"/>
          <p:cNvSpPr txBox="1"/>
          <p:nvPr>
            <p:ph idx="2" type="body"/>
          </p:nvPr>
        </p:nvSpPr>
        <p:spPr>
          <a:xfrm>
            <a:off x="6330696" y="2057400"/>
            <a:ext cx="5175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32"/>
          <p:cNvSpPr txBox="1"/>
          <p:nvPr/>
        </p:nvSpPr>
        <p:spPr>
          <a:xfrm>
            <a:off x="9486900" y="236808"/>
            <a:ext cx="212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DARK">
  <p:cSld name="TEXT-ONE-COLUMN-DAR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-208308" y="174928"/>
            <a:ext cx="12390900" cy="6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685800" y="5915025"/>
            <a:ext cx="346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LIGHT">
  <p:cSld name="TEXT-ONE-COLUMN-LIGH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4"/>
          <p:cNvSpPr txBox="1"/>
          <p:nvPr/>
        </p:nvSpPr>
        <p:spPr>
          <a:xfrm>
            <a:off x="9486900" y="236808"/>
            <a:ext cx="212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2">
  <p:cSld name="TITLE-SLIDE-LIGHT-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685801" y="685799"/>
            <a:ext cx="10820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685800" y="5915025"/>
            <a:ext cx="346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1">
  <p:cSld name="TITLE-SLIDE-LIGHT-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-208308" y="174928"/>
            <a:ext cx="12390900" cy="6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685800" y="5915025"/>
            <a:ext cx="346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LIGHT">
  <p:cSld name="TEXT-THREE-COLUMNS-LIGH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7"/>
          <p:cNvSpPr txBox="1"/>
          <p:nvPr>
            <p:ph idx="2" type="body"/>
          </p:nvPr>
        </p:nvSpPr>
        <p:spPr>
          <a:xfrm>
            <a:off x="4363212" y="2057400"/>
            <a:ext cx="3465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37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37"/>
          <p:cNvSpPr txBox="1"/>
          <p:nvPr/>
        </p:nvSpPr>
        <p:spPr>
          <a:xfrm>
            <a:off x="9486900" y="236808"/>
            <a:ext cx="212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LIGHT">
  <p:cSld name="TITLE-DESCRIPTION-SIDETEXT-LIGH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4381500" y="1382486"/>
            <a:ext cx="71247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38"/>
          <p:cNvSpPr txBox="1"/>
          <p:nvPr>
            <p:ph type="title"/>
          </p:nvPr>
        </p:nvSpPr>
        <p:spPr>
          <a:xfrm>
            <a:off x="685800" y="1382486"/>
            <a:ext cx="34671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8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8"/>
          <p:cNvSpPr txBox="1"/>
          <p:nvPr/>
        </p:nvSpPr>
        <p:spPr>
          <a:xfrm>
            <a:off x="9486900" y="236808"/>
            <a:ext cx="212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LIGHT">
  <p:cSld name="TITLE-SIDETEXT-PROCESS-LIGH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4381500" y="1377043"/>
            <a:ext cx="71247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39"/>
          <p:cNvSpPr txBox="1"/>
          <p:nvPr>
            <p:ph type="title"/>
          </p:nvPr>
        </p:nvSpPr>
        <p:spPr>
          <a:xfrm>
            <a:off x="685800" y="1377043"/>
            <a:ext cx="34671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9"/>
          <p:cNvSpPr/>
          <p:nvPr/>
        </p:nvSpPr>
        <p:spPr>
          <a:xfrm>
            <a:off x="917664" y="3638007"/>
            <a:ext cx="1598100" cy="1598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9"/>
          <p:cNvSpPr/>
          <p:nvPr/>
        </p:nvSpPr>
        <p:spPr>
          <a:xfrm>
            <a:off x="3113586" y="3638007"/>
            <a:ext cx="1598100" cy="1598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5309508" y="3638007"/>
            <a:ext cx="1598100" cy="1598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9"/>
          <p:cNvSpPr/>
          <p:nvPr/>
        </p:nvSpPr>
        <p:spPr>
          <a:xfrm>
            <a:off x="7505429" y="3638007"/>
            <a:ext cx="1598100" cy="1598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9701348" y="3638007"/>
            <a:ext cx="1598100" cy="1598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39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34" name="Google Shape;234;p39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35" name="Google Shape;235;p39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36" name="Google Shape;236;p39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7" name="Google Shape;237;p39"/>
          <p:cNvSpPr txBox="1"/>
          <p:nvPr>
            <p:ph idx="2" type="body"/>
          </p:nvPr>
        </p:nvSpPr>
        <p:spPr>
          <a:xfrm>
            <a:off x="1045028" y="4040777"/>
            <a:ext cx="13497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9"/>
          <p:cNvSpPr txBox="1"/>
          <p:nvPr>
            <p:ph idx="3" type="body"/>
          </p:nvPr>
        </p:nvSpPr>
        <p:spPr>
          <a:xfrm>
            <a:off x="3247481" y="4040777"/>
            <a:ext cx="13497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39"/>
          <p:cNvSpPr txBox="1"/>
          <p:nvPr>
            <p:ph idx="4" type="body"/>
          </p:nvPr>
        </p:nvSpPr>
        <p:spPr>
          <a:xfrm>
            <a:off x="5433605" y="4040777"/>
            <a:ext cx="13497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39"/>
          <p:cNvSpPr txBox="1"/>
          <p:nvPr>
            <p:ph idx="5" type="body"/>
          </p:nvPr>
        </p:nvSpPr>
        <p:spPr>
          <a:xfrm>
            <a:off x="7639324" y="4040777"/>
            <a:ext cx="13497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39"/>
          <p:cNvSpPr txBox="1"/>
          <p:nvPr>
            <p:ph idx="6" type="body"/>
          </p:nvPr>
        </p:nvSpPr>
        <p:spPr>
          <a:xfrm>
            <a:off x="9825445" y="4040777"/>
            <a:ext cx="13497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9"/>
          <p:cNvSpPr txBox="1"/>
          <p:nvPr/>
        </p:nvSpPr>
        <p:spPr>
          <a:xfrm>
            <a:off x="9486900" y="236808"/>
            <a:ext cx="212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LIGHT">
  <p:cSld name="TITLE-TIMELINE-LIGH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685800" y="2057400"/>
            <a:ext cx="1467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4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46" name="Google Shape;246;p40"/>
          <p:cNvCxnSpPr/>
          <p:nvPr/>
        </p:nvCxnSpPr>
        <p:spPr>
          <a:xfrm>
            <a:off x="-28575" y="2743200"/>
            <a:ext cx="1225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40"/>
          <p:cNvSpPr/>
          <p:nvPr/>
        </p:nvSpPr>
        <p:spPr>
          <a:xfrm>
            <a:off x="617220" y="2674620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0"/>
          <p:cNvSpPr/>
          <p:nvPr/>
        </p:nvSpPr>
        <p:spPr>
          <a:xfrm>
            <a:off x="2827020" y="2674620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5036820" y="2674620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7246620" y="2674620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9456420" y="2674620"/>
            <a:ext cx="137100" cy="1371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2895600" y="2057400"/>
            <a:ext cx="1467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5114925" y="2057400"/>
            <a:ext cx="1467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315200" y="2057400"/>
            <a:ext cx="1467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9534525" y="2076450"/>
            <a:ext cx="1467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685800" y="3076575"/>
            <a:ext cx="19812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7" type="body"/>
          </p:nvPr>
        </p:nvSpPr>
        <p:spPr>
          <a:xfrm>
            <a:off x="2895600" y="3076575"/>
            <a:ext cx="19812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8" type="body"/>
          </p:nvPr>
        </p:nvSpPr>
        <p:spPr>
          <a:xfrm>
            <a:off x="5114925" y="3076574"/>
            <a:ext cx="19812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9" type="body"/>
          </p:nvPr>
        </p:nvSpPr>
        <p:spPr>
          <a:xfrm>
            <a:off x="7315200" y="3076575"/>
            <a:ext cx="19812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40"/>
          <p:cNvSpPr txBox="1"/>
          <p:nvPr>
            <p:ph idx="13" type="body"/>
          </p:nvPr>
        </p:nvSpPr>
        <p:spPr>
          <a:xfrm>
            <a:off x="9515475" y="3076574"/>
            <a:ext cx="19812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LIGHT">
  <p:cSld name="PHOTO-RIGHT-LIGH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Google Shape;264;p41"/>
          <p:cNvSpPr/>
          <p:nvPr>
            <p:ph idx="2" type="pic"/>
          </p:nvPr>
        </p:nvSpPr>
        <p:spPr>
          <a:xfrm>
            <a:off x="6219825" y="2057400"/>
            <a:ext cx="5286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41"/>
          <p:cNvSpPr txBox="1"/>
          <p:nvPr/>
        </p:nvSpPr>
        <p:spPr>
          <a:xfrm>
            <a:off x="9486900" y="236808"/>
            <a:ext cx="212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-LIGHT" showMasterSp="0">
  <p:cSld name="WIDE-PHOTO-LIGH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42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42"/>
          <p:cNvSpPr txBox="1"/>
          <p:nvPr/>
        </p:nvSpPr>
        <p:spPr>
          <a:xfrm>
            <a:off x="9486900" y="236808"/>
            <a:ext cx="212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DARK">
  <p:cSld name="TEXT-TWO-COLUMNS-DAR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LIGHT">
  <p:cSld name="PHOTO-LEFT-LIGH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43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43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43"/>
          <p:cNvSpPr txBox="1"/>
          <p:nvPr/>
        </p:nvSpPr>
        <p:spPr>
          <a:xfrm>
            <a:off x="9486900" y="236808"/>
            <a:ext cx="212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LIGHT">
  <p:cSld name="DESCRIPTION-PHOTO-RIGHT-LIGH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685800" y="1382486"/>
            <a:ext cx="34671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44"/>
          <p:cNvSpPr txBox="1"/>
          <p:nvPr/>
        </p:nvSpPr>
        <p:spPr>
          <a:xfrm>
            <a:off x="9486900" y="236808"/>
            <a:ext cx="212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44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LIGHT">
  <p:cSld name="WIDE-CHART-LIGH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45"/>
          <p:cNvSpPr txBox="1"/>
          <p:nvPr/>
        </p:nvSpPr>
        <p:spPr>
          <a:xfrm>
            <a:off x="9486900" y="236808"/>
            <a:ext cx="212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45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LIGHT">
  <p:cSld name="CHART-LEFT-LIGH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685800" y="1382486"/>
            <a:ext cx="34671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46"/>
          <p:cNvSpPr txBox="1"/>
          <p:nvPr/>
        </p:nvSpPr>
        <p:spPr>
          <a:xfrm>
            <a:off x="9486900" y="236808"/>
            <a:ext cx="212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46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DARK">
  <p:cSld name="TEXT-THREE-COLUMNS-DAR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DARK">
  <p:cSld name="TITLE-DESCRIPTION-SIDETEXT-DAR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Google Shape;36;p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DARK">
  <p:cSld name="TITLE-SIDETEXT-PROCESS-DAR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" name="Google Shape;45;p8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6" name="Google Shape;46;p8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7" name="Google Shape;47;p8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8" name="Google Shape;48;p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DARK">
  <p:cSld name="TITLE-TIMELINE-DAR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9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DARK">
  <p:cSld name="PHOTO-RIGHT-DAR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3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4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gif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br>
              <a:rPr lang="en-US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br>
              <a:rPr lang="en-US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US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TYPESCRIPT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 Artem Pavliuk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>
            <p:ph type="title"/>
          </p:nvPr>
        </p:nvSpPr>
        <p:spPr>
          <a:xfrm>
            <a:off x="685800" y="153787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b="1" lang="en-US"/>
              <a:t>Limitations</a:t>
            </a:r>
            <a:endParaRPr b="1"/>
          </a:p>
        </p:txBody>
      </p:sp>
      <p:pic>
        <p:nvPicPr>
          <p:cNvPr id="363" name="Google Shape;36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5438" y="839575"/>
            <a:ext cx="5101124" cy="15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1738" y="2355775"/>
            <a:ext cx="6788550" cy="23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685800" y="153787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b="1" lang="en-US"/>
              <a:t>Limitations</a:t>
            </a:r>
            <a:endParaRPr b="1"/>
          </a:p>
        </p:txBody>
      </p:sp>
      <p:pic>
        <p:nvPicPr>
          <p:cNvPr id="371" name="Google Shape;37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413" y="1474725"/>
            <a:ext cx="8125175" cy="26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685800" y="153787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b="1" lang="en-US"/>
              <a:t>Limitations</a:t>
            </a:r>
            <a:endParaRPr b="1"/>
          </a:p>
        </p:txBody>
      </p:sp>
      <p:pic>
        <p:nvPicPr>
          <p:cNvPr id="378" name="Google Shape;37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920948"/>
            <a:ext cx="4187876" cy="35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539775"/>
            <a:ext cx="640784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5225574"/>
            <a:ext cx="6503225" cy="12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3975" y="1212038"/>
            <a:ext cx="8002101" cy="29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/>
          <p:nvPr>
            <p:ph type="title"/>
          </p:nvPr>
        </p:nvSpPr>
        <p:spPr>
          <a:xfrm>
            <a:off x="685800" y="153787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b="1" lang="en-US"/>
              <a:t>Interfaces</a:t>
            </a:r>
            <a:endParaRPr b="1"/>
          </a:p>
        </p:txBody>
      </p:sp>
      <p:pic>
        <p:nvPicPr>
          <p:cNvPr id="388" name="Google Shape;38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675" y="1559920"/>
            <a:ext cx="6964651" cy="25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685800" y="153787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b="1" lang="en-US"/>
              <a:t>Built-in types</a:t>
            </a:r>
            <a:endParaRPr b="1"/>
          </a:p>
        </p:txBody>
      </p:sp>
      <p:sp>
        <p:nvSpPr>
          <p:cNvPr id="395" name="Google Shape;395;p60"/>
          <p:cNvSpPr txBox="1"/>
          <p:nvPr/>
        </p:nvSpPr>
        <p:spPr>
          <a:xfrm>
            <a:off x="582150" y="1377275"/>
            <a:ext cx="11175300" cy="3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Partial&lt;T&gt;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indicates that all properties of some type </a:t>
            </a:r>
            <a:r>
              <a:rPr b="0" i="0" lang="en-US" sz="1800" u="none" cap="none" strike="noStrike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optional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Readonly&lt;T&gt;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indicates that all properties of some type </a:t>
            </a:r>
            <a:r>
              <a:rPr b="0" i="0" lang="en-US" sz="1800" u="none" cap="none" strike="noStrike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read-only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Record&lt;K extends string, T&gt;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constructs an object whose property values are of some type </a:t>
            </a:r>
            <a:r>
              <a:rPr b="0" i="0" lang="en-US" sz="1800" u="none" cap="none" strike="noStrike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="0" i="0" sz="1800" u="none" cap="none" strike="noStrike">
              <a:solidFill>
                <a:srgbClr val="BD4147"/>
              </a:solidFill>
              <a:highlight>
                <a:srgbClr val="F7F2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Pick&lt;T, K extends keyof T&gt;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extracts from a certain type </a:t>
            </a:r>
            <a:r>
              <a:rPr b="0" i="0" lang="en-US" sz="1800" u="none" cap="none" strike="noStrike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certain set of properties </a:t>
            </a:r>
            <a:r>
              <a:rPr b="0" i="0" lang="en-US" sz="1800" u="none" cap="none" strike="noStrike">
                <a:solidFill>
                  <a:srgbClr val="BD4147"/>
                </a:solidFill>
                <a:highlight>
                  <a:srgbClr val="F7F2ED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="0" i="0" sz="1800" u="none" cap="none" strike="noStrike">
              <a:solidFill>
                <a:srgbClr val="BD4147"/>
              </a:solidFill>
              <a:highlight>
                <a:srgbClr val="F7F2E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br>
              <a:rPr lang="en-US"/>
            </a:br>
            <a:r>
              <a:rPr lang="en-US"/>
              <a:t>THANK YOU</a:t>
            </a:r>
            <a:endParaRPr/>
          </a:p>
        </p:txBody>
      </p:sp>
      <p:sp>
        <p:nvSpPr>
          <p:cNvPr id="401" name="Google Shape;401;p6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685800" y="685801"/>
            <a:ext cx="10820400" cy="69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685800" y="755374"/>
            <a:ext cx="10820400" cy="498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TypeScript</a:t>
            </a:r>
            <a:r>
              <a:rPr lang="en-US" sz="2400"/>
              <a:t> has the following basic types: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Boolean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Number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Tuple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Enum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Any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Null &amp; undefined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Void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Never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lang="en-US"/>
              <a:t>Data Type - Tuple</a:t>
            </a:r>
            <a:br>
              <a:rPr lang="en-US"/>
            </a:br>
            <a:endParaRPr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Tuple is a new data type which includes two set of values of different data types.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Tuple = [boolean, number];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x: Tuple;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[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[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 // error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685800" y="153787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b="1" lang="en-US"/>
              <a:t>Decorators</a:t>
            </a:r>
            <a:endParaRPr b="1"/>
          </a:p>
        </p:txBody>
      </p:sp>
      <p:pic>
        <p:nvPicPr>
          <p:cNvPr id="313" name="Google Shape;3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2" y="1926798"/>
            <a:ext cx="6788100" cy="30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827" y="2862274"/>
            <a:ext cx="38671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685800" y="153787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b="1" lang="en-US"/>
              <a:t>Decorators</a:t>
            </a:r>
            <a:endParaRPr b="1"/>
          </a:p>
        </p:txBody>
      </p:sp>
      <p:pic>
        <p:nvPicPr>
          <p:cNvPr id="321" name="Google Shape;3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25" y="1800237"/>
            <a:ext cx="768667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438" y="2026975"/>
            <a:ext cx="48291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685800" y="153787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b="1" lang="en-US"/>
              <a:t>Namespace</a:t>
            </a:r>
            <a:endParaRPr b="1"/>
          </a:p>
        </p:txBody>
      </p:sp>
      <p:pic>
        <p:nvPicPr>
          <p:cNvPr id="329" name="Google Shape;3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600" y="2176087"/>
            <a:ext cx="1752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925" y="2404687"/>
            <a:ext cx="30003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7798" y="3347662"/>
            <a:ext cx="22479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685800" y="153787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b="1" lang="en-US"/>
              <a:t>Generics</a:t>
            </a:r>
            <a:endParaRPr b="1"/>
          </a:p>
        </p:txBody>
      </p:sp>
      <p:pic>
        <p:nvPicPr>
          <p:cNvPr id="338" name="Google Shape;33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350" y="2643400"/>
            <a:ext cx="4436100" cy="11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3825" y="2643400"/>
            <a:ext cx="4216045" cy="11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685800" y="153787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b="1" lang="en-US"/>
              <a:t>Generics</a:t>
            </a:r>
            <a:endParaRPr b="1"/>
          </a:p>
        </p:txBody>
      </p:sp>
      <p:pic>
        <p:nvPicPr>
          <p:cNvPr id="346" name="Google Shape;34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925" y="839576"/>
            <a:ext cx="6720150" cy="41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425" y="5175275"/>
            <a:ext cx="8410651" cy="11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type="title"/>
          </p:nvPr>
        </p:nvSpPr>
        <p:spPr>
          <a:xfrm>
            <a:off x="685800" y="153787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</a:pPr>
            <a:r>
              <a:rPr b="1" lang="en-US"/>
              <a:t>Generics</a:t>
            </a:r>
            <a:endParaRPr b="1"/>
          </a:p>
        </p:txBody>
      </p:sp>
      <p:pic>
        <p:nvPicPr>
          <p:cNvPr id="354" name="Google Shape;35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513" y="839575"/>
            <a:ext cx="4850825" cy="13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0600" y="2234175"/>
            <a:ext cx="504865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0700" y="2929350"/>
            <a:ext cx="4690600" cy="307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IGHT-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