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86" r:id="rId7"/>
    <p:sldId id="261" r:id="rId8"/>
    <p:sldId id="264" r:id="rId9"/>
    <p:sldId id="266" r:id="rId10"/>
    <p:sldId id="287" r:id="rId11"/>
    <p:sldId id="291" r:id="rId12"/>
    <p:sldId id="270" r:id="rId13"/>
    <p:sldId id="272" r:id="rId14"/>
    <p:sldId id="288" r:id="rId15"/>
    <p:sldId id="275" r:id="rId16"/>
    <p:sldId id="276" r:id="rId17"/>
    <p:sldId id="277" r:id="rId18"/>
    <p:sldId id="282" r:id="rId19"/>
    <p:sldId id="283" r:id="rId20"/>
    <p:sldId id="293" r:id="rId21"/>
    <p:sldId id="297" r:id="rId22"/>
    <p:sldId id="273" r:id="rId23"/>
    <p:sldId id="292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3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3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4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9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4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0A3F-2552-4724-A3BD-BBD35F2AA02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9D1BB-0EA2-4E6B-A4F4-58BA3491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Abstractions and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39235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Rajib</a:t>
            </a:r>
            <a:r>
              <a:rPr lang="en-US" dirty="0" smtClean="0"/>
              <a:t> </a:t>
            </a:r>
            <a:r>
              <a:rPr lang="en-US" dirty="0" err="1" smtClean="0"/>
              <a:t>Ranjan</a:t>
            </a:r>
            <a:r>
              <a:rPr lang="en-US" dirty="0" smtClean="0"/>
              <a:t> </a:t>
            </a:r>
            <a:r>
              <a:rPr lang="en-US" dirty="0" err="1" smtClean="0"/>
              <a:t>Maiti</a:t>
            </a:r>
            <a:endParaRPr lang="en-US" dirty="0" smtClean="0"/>
          </a:p>
          <a:p>
            <a:r>
              <a:rPr lang="en-US" dirty="0" smtClean="0"/>
              <a:t>CSIS, BITS-</a:t>
            </a:r>
            <a:r>
              <a:rPr lang="en-US" dirty="0" err="1" smtClean="0"/>
              <a:t>Pilani</a:t>
            </a:r>
            <a:r>
              <a:rPr lang="en-US" dirty="0" smtClean="0"/>
              <a:t>, Hyderabad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4691" y="5223020"/>
            <a:ext cx="11859491" cy="48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70C0"/>
                </a:solidFill>
              </a:rPr>
              <a:t>Disclaimer: To </a:t>
            </a:r>
            <a:r>
              <a:rPr lang="en-US" b="1" dirty="0" smtClean="0">
                <a:solidFill>
                  <a:srgbClr val="0070C0"/>
                </a:solidFill>
              </a:rPr>
              <a:t>know </a:t>
            </a:r>
            <a:r>
              <a:rPr lang="en-US" b="1" dirty="0" smtClean="0">
                <a:solidFill>
                  <a:srgbClr val="0070C0"/>
                </a:solidFill>
              </a:rPr>
              <a:t>the complete syllabus, handout and the text book should be consulted </a:t>
            </a:r>
          </a:p>
        </p:txBody>
      </p:sp>
    </p:spTree>
    <p:extLst>
      <p:ext uri="{BB962C8B-B14F-4D97-AF65-F5344CB8AC3E}">
        <p14:creationId xmlns:p14="http://schemas.microsoft.com/office/powerpoint/2010/main" val="326801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345" y="130616"/>
            <a:ext cx="6518564" cy="937202"/>
          </a:xfrm>
        </p:spPr>
        <p:txBody>
          <a:bodyPr/>
          <a:lstStyle/>
          <a:p>
            <a:r>
              <a:rPr lang="en-US" b="1" dirty="0"/>
              <a:t>Von Neumann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824" y="1521959"/>
            <a:ext cx="6416012" cy="3707029"/>
          </a:xfrm>
        </p:spPr>
      </p:pic>
      <p:sp>
        <p:nvSpPr>
          <p:cNvPr id="5" name="Rectangle 4"/>
          <p:cNvSpPr/>
          <p:nvPr/>
        </p:nvSpPr>
        <p:spPr>
          <a:xfrm>
            <a:off x="166254" y="1219198"/>
            <a:ext cx="54945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based on </a:t>
            </a:r>
            <a:endParaRPr lang="en-US" sz="24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/>
              <a:t>1945 description by John von </a:t>
            </a:r>
            <a:r>
              <a:rPr lang="en-US" sz="2400" dirty="0" smtClean="0"/>
              <a:t>Neumann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describes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a </a:t>
            </a:r>
            <a:r>
              <a:rPr lang="en-US" sz="2400" dirty="0"/>
              <a:t>design architecture for an electronic digital </a:t>
            </a:r>
            <a:r>
              <a:rPr lang="en-US" sz="2400" dirty="0" smtClean="0"/>
              <a:t>computer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Four main components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CPU, </a:t>
            </a:r>
            <a:r>
              <a:rPr lang="en-US" sz="2400" dirty="0"/>
              <a:t>	</a:t>
            </a:r>
            <a:r>
              <a:rPr lang="en-US" sz="2400" dirty="0" smtClean="0"/>
              <a:t>Memory, </a:t>
            </a:r>
            <a:r>
              <a:rPr lang="en-US" sz="2400" dirty="0"/>
              <a:t>	</a:t>
            </a:r>
            <a:r>
              <a:rPr lang="en-US" sz="2400" dirty="0" smtClean="0"/>
              <a:t>Input Device, Output Device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refer to any stored-program computer in which </a:t>
            </a:r>
            <a:endParaRPr lang="en-US" sz="24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an </a:t>
            </a:r>
            <a:r>
              <a:rPr lang="en-US" sz="2400" dirty="0"/>
              <a:t>instruction fetch and a data operation cannot occur at the same time </a:t>
            </a:r>
            <a:r>
              <a:rPr lang="en-US" sz="2400" dirty="0" smtClean="0"/>
              <a:t>(</a:t>
            </a:r>
            <a:r>
              <a:rPr lang="en-US" sz="2400" dirty="0"/>
              <a:t>since they share a common bus)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65410" y="6126080"/>
            <a:ext cx="46068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simpler than in a </a:t>
            </a:r>
            <a:r>
              <a:rPr lang="en-US" b="1" dirty="0"/>
              <a:t>Harvard architecture </a:t>
            </a:r>
            <a:r>
              <a:rPr lang="en-US" dirty="0"/>
              <a:t>machine</a:t>
            </a:r>
          </a:p>
        </p:txBody>
      </p:sp>
    </p:spTree>
    <p:extLst>
      <p:ext uri="{BB962C8B-B14F-4D97-AF65-F5344CB8AC3E}">
        <p14:creationId xmlns:p14="http://schemas.microsoft.com/office/powerpoint/2010/main" val="362989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/>
          <a:lstStyle/>
          <a:p>
            <a:r>
              <a:rPr lang="en-US" b="1" dirty="0"/>
              <a:t>Harvard </a:t>
            </a:r>
            <a:r>
              <a:rPr lang="en-US" b="1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655" y="1288474"/>
            <a:ext cx="6220690" cy="54309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separate storage and signal pathways for instructions and </a:t>
            </a:r>
            <a:r>
              <a:rPr lang="en-US" dirty="0" smtClean="0"/>
              <a:t>data</a:t>
            </a:r>
          </a:p>
          <a:p>
            <a:r>
              <a:rPr lang="en-US" dirty="0"/>
              <a:t>the CPU can both read an instruction and perform a data memory access at the same </a:t>
            </a:r>
            <a:r>
              <a:rPr lang="en-US" dirty="0" smtClean="0"/>
              <a:t>time </a:t>
            </a:r>
            <a:r>
              <a:rPr lang="en-US" dirty="0"/>
              <a:t>even without a </a:t>
            </a:r>
            <a:r>
              <a:rPr lang="en-US" dirty="0" smtClean="0"/>
              <a:t>cache</a:t>
            </a:r>
          </a:p>
          <a:p>
            <a:r>
              <a:rPr lang="en-US" dirty="0"/>
              <a:t>can thus be faster for a given circuit complexity because instruction fetches and data access do not contend for a single memory </a:t>
            </a:r>
            <a:r>
              <a:rPr lang="en-US" dirty="0" smtClean="0"/>
              <a:t>pathway</a:t>
            </a:r>
          </a:p>
          <a:p>
            <a:r>
              <a:rPr lang="en-US" dirty="0"/>
              <a:t>has distinct code and data address spaces: </a:t>
            </a:r>
            <a:endParaRPr lang="en-US" dirty="0" smtClean="0"/>
          </a:p>
          <a:p>
            <a:pPr lvl="1"/>
            <a:r>
              <a:rPr lang="en-US" dirty="0" smtClean="0"/>
              <a:t>instruction </a:t>
            </a:r>
            <a:r>
              <a:rPr lang="en-US" dirty="0"/>
              <a:t>address zero is not the same as data address </a:t>
            </a:r>
            <a:r>
              <a:rPr lang="en-US" dirty="0" smtClean="0"/>
              <a:t>zero </a:t>
            </a:r>
          </a:p>
          <a:p>
            <a:r>
              <a:rPr lang="en-US" dirty="0" smtClean="0"/>
              <a:t>Instruction </a:t>
            </a:r>
            <a:r>
              <a:rPr lang="en-US" dirty="0"/>
              <a:t>address zero might identify a twenty-four-bit value, </a:t>
            </a:r>
            <a:endParaRPr lang="en-US" dirty="0" smtClean="0"/>
          </a:p>
          <a:p>
            <a:pPr lvl="1"/>
            <a:r>
              <a:rPr lang="en-US" dirty="0" smtClean="0"/>
              <a:t>while </a:t>
            </a:r>
            <a:r>
              <a:rPr lang="en-US" dirty="0"/>
              <a:t>data address zero might indicate an eight-bit byte that is not part of that twenty-four-bit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217" y="2358231"/>
            <a:ext cx="51720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3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75"/>
            <a:ext cx="9080020" cy="6810015"/>
          </a:xfrm>
        </p:spPr>
      </p:pic>
      <p:sp>
        <p:nvSpPr>
          <p:cNvPr id="5" name="Rectangle 4"/>
          <p:cNvSpPr/>
          <p:nvPr/>
        </p:nvSpPr>
        <p:spPr>
          <a:xfrm>
            <a:off x="9144000" y="1027791"/>
            <a:ext cx="29371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inion-Bold"/>
              </a:rPr>
              <a:t>silicon crystal ingot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A rod</a:t>
            </a:r>
          </a:p>
          <a:p>
            <a:r>
              <a:rPr lang="en-US" dirty="0">
                <a:solidFill>
                  <a:srgbClr val="000000"/>
                </a:solidFill>
                <a:latin typeface="Minion-Regular"/>
              </a:rPr>
              <a:t>composed of a silicon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crystal that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is between 6 and 12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inches in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diameter and about 12 to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24 inches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long.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0" y="3175613"/>
            <a:ext cx="2937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inion-Bold"/>
              </a:rPr>
              <a:t>wafer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A slice from a silicon</a:t>
            </a:r>
          </a:p>
          <a:p>
            <a:r>
              <a:rPr lang="en-US" dirty="0">
                <a:solidFill>
                  <a:srgbClr val="000000"/>
                </a:solidFill>
                <a:latin typeface="Minion-Regular"/>
              </a:rPr>
              <a:t>ingot no more than 0.1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inch thick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, used to create chips.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0" y="4594381"/>
            <a:ext cx="28540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Minion-Bold"/>
              </a:rPr>
              <a:t>die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The individual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rectangular sections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that are cut from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a wafer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, more informally </a:t>
            </a:r>
            <a:r>
              <a:rPr lang="en-US" dirty="0" smtClean="0">
                <a:solidFill>
                  <a:srgbClr val="000000"/>
                </a:solidFill>
                <a:latin typeface="Minion-Regular"/>
              </a:rPr>
              <a:t>known as </a:t>
            </a:r>
            <a:r>
              <a:rPr lang="en-US" dirty="0">
                <a:solidFill>
                  <a:srgbClr val="000000"/>
                </a:solidFill>
                <a:latin typeface="Minion-Regular"/>
              </a:rPr>
              <a:t>chips.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2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0" y="1828800"/>
            <a:ext cx="5375564" cy="403167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91" y="1605396"/>
            <a:ext cx="5673436" cy="425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7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91" y="262341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Performance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9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180" y="212725"/>
            <a:ext cx="10515600" cy="757093"/>
          </a:xfrm>
        </p:spPr>
        <p:txBody>
          <a:bodyPr/>
          <a:lstStyle/>
          <a:p>
            <a:r>
              <a:rPr lang="en-US" dirty="0" smtClean="0"/>
              <a:t>Important Formulas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217" y="969818"/>
                <a:ext cx="11665527" cy="56803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i="1" dirty="0" smtClean="0"/>
                  <a:t>CPU time </a:t>
                </a:r>
                <a:r>
                  <a:rPr lang="en-US" dirty="0"/>
                  <a:t>= Instruction count  </a:t>
                </a:r>
                <a:r>
                  <a:rPr lang="en-US" dirty="0" smtClean="0"/>
                  <a:t>X Clock </a:t>
                </a:r>
                <a:r>
                  <a:rPr lang="en-US" dirty="0"/>
                  <a:t>cycles per instruction </a:t>
                </a:r>
                <a:r>
                  <a:rPr lang="en-US" dirty="0" smtClean="0"/>
                  <a:t>X </a:t>
                </a:r>
                <a:r>
                  <a:rPr lang="en-US" dirty="0"/>
                  <a:t>Clock cycle </a:t>
                </a:r>
                <a:r>
                  <a:rPr lang="en-US" dirty="0" smtClean="0"/>
                  <a:t>time</a:t>
                </a:r>
              </a:p>
              <a:p>
                <a:r>
                  <a:rPr lang="en-US" dirty="0" smtClean="0"/>
                  <a:t>Performance = 1 / execution time</a:t>
                </a:r>
              </a:p>
              <a:p>
                <a:r>
                  <a:rPr lang="en-US" dirty="0"/>
                  <a:t>X is </a:t>
                </a:r>
                <a:r>
                  <a:rPr lang="en-US" i="1" dirty="0"/>
                  <a:t>n </a:t>
                </a:r>
                <a:r>
                  <a:rPr lang="en-US" dirty="0"/>
                  <a:t>times faster than Y</a:t>
                </a:r>
                <a:r>
                  <a:rPr lang="en-US" dirty="0" smtClean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,  E ≡ Execution time, P ≡ Performance</a:t>
                </a:r>
              </a:p>
              <a:p>
                <a:pPr lvl="1"/>
                <a:endParaRPr lang="en-US" dirty="0" smtClean="0"/>
              </a:p>
              <a:p>
                <a:r>
                  <a:rPr lang="en-US" i="1" dirty="0"/>
                  <a:t>Amdahl’s Law</a:t>
                </a:r>
                <a:r>
                  <a:rPr lang="en-US" i="1" dirty="0" smtClean="0"/>
                  <a:t>: 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overall performance improvement gained by optimizing a single part of a system is limited by the fraction of time that the improved part is actually used</a:t>
                </a:r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𝑒𝑤</m:t>
                            </m:r>
                          </m:sub>
                        </m:sSub>
                      </m:den>
                    </m:f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𝑛h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dirty="0" smtClean="0"/>
                  <a:t>  , </a:t>
                </a:r>
              </a:p>
              <a:p>
                <a:pPr lvl="2"/>
                <a:r>
                  <a:rPr lang="en-US" dirty="0" smtClean="0"/>
                  <a:t>S</a:t>
                </a:r>
                <a:r>
                  <a:rPr lang="en-US" baseline="-25000" dirty="0" smtClean="0"/>
                  <a:t>o</a:t>
                </a:r>
                <a:r>
                  <a:rPr lang="en-US" dirty="0" smtClean="0"/>
                  <a:t> ≡ Speedup Overall,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old</a:t>
                </a:r>
                <a:r>
                  <a:rPr lang="en-US" dirty="0" smtClean="0"/>
                  <a:t> = Execution time old,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new</a:t>
                </a:r>
                <a:r>
                  <a:rPr lang="en-US" dirty="0" smtClean="0"/>
                  <a:t> = Execution new, </a:t>
                </a:r>
                <a:r>
                  <a:rPr lang="en-US" dirty="0" err="1" smtClean="0"/>
                  <a:t>Fr</a:t>
                </a:r>
                <a:r>
                  <a:rPr lang="en-US" baseline="-25000" dirty="0" err="1" smtClean="0"/>
                  <a:t>enh</a:t>
                </a:r>
                <a:r>
                  <a:rPr lang="en-US" dirty="0" smtClean="0"/>
                  <a:t> ≡ Fraction enhanced, </a:t>
                </a:r>
                <a:r>
                  <a:rPr lang="en-US" dirty="0" err="1" smtClean="0"/>
                  <a:t>S</a:t>
                </a:r>
                <a:r>
                  <a:rPr lang="en-US" baseline="-25000" dirty="0" err="1" smtClean="0"/>
                  <a:t>enh</a:t>
                </a:r>
                <a:r>
                  <a:rPr lang="en-US" dirty="0" smtClean="0"/>
                  <a:t> ≡ Speedup Enhanced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Energy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b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dirty="0" smtClean="0"/>
                  <a:t> En</a:t>
                </a:r>
                <a:r>
                  <a:rPr lang="en-US" baseline="-25000" dirty="0" smtClean="0"/>
                  <a:t>d </a:t>
                </a:r>
                <a:r>
                  <a:rPr lang="en-US" dirty="0" smtClean="0"/>
                  <a:t>≡ Energy dynamic, C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 ≡ Capacitive load, v ≡ voltage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17" y="969818"/>
                <a:ext cx="11665527" cy="5680363"/>
              </a:xfrm>
              <a:blipFill>
                <a:blip r:embed="rId2"/>
                <a:stretch>
                  <a:fillRect l="-784" t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08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dirty="0" smtClean="0"/>
              <a:t>Important Formulas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799" y="1191492"/>
                <a:ext cx="11346873" cy="53339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Power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𝑑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b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i="1" dirty="0" smtClean="0"/>
                  <a:t>,  </a:t>
                </a:r>
              </a:p>
              <a:p>
                <a:pPr lvl="2"/>
                <a:r>
                  <a:rPr lang="en-US" i="1" dirty="0" err="1" smtClean="0"/>
                  <a:t>P</a:t>
                </a:r>
                <a:r>
                  <a:rPr lang="en-US" i="1" baseline="-25000" dirty="0" err="1" smtClean="0"/>
                  <a:t>d</a:t>
                </a:r>
                <a:r>
                  <a:rPr lang="en-US" i="1" dirty="0" smtClean="0"/>
                  <a:t> </a:t>
                </a:r>
                <a:r>
                  <a:rPr lang="en-US" dirty="0"/>
                  <a:t>≡ </a:t>
                </a:r>
                <a:r>
                  <a:rPr lang="en-US" dirty="0" smtClean="0"/>
                  <a:t>Power Dynamic, C</a:t>
                </a:r>
                <a:r>
                  <a:rPr lang="en-US" baseline="-25000" dirty="0" smtClean="0"/>
                  <a:t>l</a:t>
                </a:r>
                <a:r>
                  <a:rPr lang="en-US" dirty="0" smtClean="0"/>
                  <a:t> </a:t>
                </a:r>
                <a:r>
                  <a:rPr lang="en-US" dirty="0"/>
                  <a:t>≡ </a:t>
                </a:r>
                <a:r>
                  <a:rPr lang="en-US" dirty="0" smtClean="0"/>
                  <a:t>Capacitive Load, V </a:t>
                </a:r>
                <a:r>
                  <a:rPr lang="en-US" dirty="0"/>
                  <a:t>≡ </a:t>
                </a:r>
                <a:r>
                  <a:rPr lang="en-US" dirty="0" smtClean="0"/>
                  <a:t>voltage, F </a:t>
                </a:r>
                <a:r>
                  <a:rPr lang="en-US" dirty="0"/>
                  <a:t>≡ </a:t>
                </a:r>
                <a:r>
                  <a:rPr lang="en-US" dirty="0" smtClean="0"/>
                  <a:t>Frequency switched</a:t>
                </a:r>
              </a:p>
              <a:p>
                <a:pPr lvl="1"/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 smtClean="0"/>
                  <a:t>,  </a:t>
                </a:r>
              </a:p>
              <a:p>
                <a:pPr lvl="2"/>
                <a:r>
                  <a:rPr lang="en-US" i="1" dirty="0" smtClean="0"/>
                  <a:t>P</a:t>
                </a:r>
                <a:r>
                  <a:rPr lang="en-US" i="1" baseline="-25000" dirty="0" smtClean="0"/>
                  <a:t>s</a:t>
                </a:r>
                <a:r>
                  <a:rPr lang="en-US" i="1" dirty="0" smtClean="0"/>
                  <a:t> </a:t>
                </a:r>
                <a:r>
                  <a:rPr lang="en-US" dirty="0"/>
                  <a:t>≡ Power </a:t>
                </a:r>
                <a:r>
                  <a:rPr lang="en-US" dirty="0" smtClean="0"/>
                  <a:t>Static, Cr</a:t>
                </a:r>
                <a:r>
                  <a:rPr lang="en-US" baseline="-25000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>≡ </a:t>
                </a:r>
                <a:r>
                  <a:rPr lang="en-US" dirty="0" smtClean="0"/>
                  <a:t>Current Static,  V </a:t>
                </a:r>
                <a:r>
                  <a:rPr lang="en-US" dirty="0"/>
                  <a:t>≡ </a:t>
                </a:r>
                <a:r>
                  <a:rPr lang="en-US" dirty="0" smtClean="0"/>
                  <a:t>voltage</a:t>
                </a:r>
                <a:endParaRPr lang="en-US" dirty="0"/>
              </a:p>
              <a:p>
                <a:pPr lvl="1"/>
                <a:endParaRPr lang="en-US" i="1" dirty="0" smtClean="0"/>
              </a:p>
              <a:p>
                <a:r>
                  <a:rPr lang="en-US" i="1" dirty="0"/>
                  <a:t>Availability </a:t>
                </a:r>
                <a:r>
                  <a:rPr lang="en-US" dirty="0"/>
                  <a:t>= Mean time to fail / (Mean time to fail + Mean time to repair</a:t>
                </a:r>
                <a:r>
                  <a:rPr lang="en-US" dirty="0" smtClean="0"/>
                  <a:t>)</a:t>
                </a:r>
              </a:p>
              <a:p>
                <a:r>
                  <a:rPr lang="en-US" i="1" dirty="0"/>
                  <a:t>Die yield </a:t>
                </a:r>
                <a:r>
                  <a:rPr lang="en-US" i="1" dirty="0" smtClean="0"/>
                  <a:t>= </a:t>
                </a:r>
                <a:r>
                  <a:rPr lang="en-US" dirty="0" smtClean="0"/>
                  <a:t>Wafer yield X (1 </a:t>
                </a:r>
                <a:r>
                  <a:rPr lang="en-US" dirty="0"/>
                  <a:t>/ (1 + Defects per unit area </a:t>
                </a:r>
                <a:r>
                  <a:rPr lang="en-US" dirty="0" smtClean="0"/>
                  <a:t>X Die area)</a:t>
                </a:r>
                <a:r>
                  <a:rPr lang="en-US" i="1" baseline="30000" dirty="0" smtClean="0"/>
                  <a:t>N</a:t>
                </a:r>
                <a:r>
                  <a:rPr lang="en-US" i="1" dirty="0" smtClean="0"/>
                  <a:t>)</a:t>
                </a:r>
              </a:p>
              <a:p>
                <a:pPr lvl="1"/>
                <a:r>
                  <a:rPr lang="en-US" dirty="0"/>
                  <a:t>where Wafer yield accounts for wafers that are so bad they need not be tested and </a:t>
                </a:r>
                <a:r>
                  <a:rPr lang="en-US" dirty="0" smtClean="0"/>
                  <a:t>N is </a:t>
                </a:r>
                <a:r>
                  <a:rPr lang="en-US" dirty="0"/>
                  <a:t>a parameter </a:t>
                </a:r>
                <a:r>
                  <a:rPr lang="en-US" dirty="0" smtClean="0"/>
                  <a:t>called the </a:t>
                </a:r>
                <a:r>
                  <a:rPr lang="en-US" dirty="0"/>
                  <a:t>process-complexity factor, a measure of manufacturing difficulty. 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N ranges </a:t>
                </a:r>
                <a:r>
                  <a:rPr lang="en-US" dirty="0"/>
                  <a:t>from 11.5 to 15.5 in </a:t>
                </a:r>
                <a:r>
                  <a:rPr lang="en-US" dirty="0" smtClean="0"/>
                  <a:t>2011</a:t>
                </a:r>
              </a:p>
              <a:p>
                <a:pPr lvl="1"/>
                <a:endParaRPr lang="en-US" i="1" dirty="0"/>
              </a:p>
              <a:p>
                <a:r>
                  <a:rPr lang="en-US" i="1" dirty="0"/>
                  <a:t>Average memory-access time </a:t>
                </a:r>
                <a:r>
                  <a:rPr lang="en-US" dirty="0"/>
                  <a:t>= Hit time + Miss rate </a:t>
                </a:r>
                <a:r>
                  <a:rPr lang="en-US" dirty="0" smtClean="0"/>
                  <a:t>X </a:t>
                </a:r>
                <a:r>
                  <a:rPr lang="en-US" dirty="0"/>
                  <a:t>Miss </a:t>
                </a:r>
                <a:r>
                  <a:rPr lang="en-US" dirty="0" smtClean="0"/>
                  <a:t>penalty</a:t>
                </a:r>
              </a:p>
              <a:p>
                <a:pPr lvl="1"/>
                <a:endParaRPr lang="en-US" i="1" dirty="0"/>
              </a:p>
              <a:p>
                <a:r>
                  <a:rPr lang="en-US" i="1" dirty="0"/>
                  <a:t>Misses per instruction </a:t>
                </a:r>
                <a:r>
                  <a:rPr lang="en-US" dirty="0"/>
                  <a:t>= Miss rate </a:t>
                </a:r>
                <a:r>
                  <a:rPr lang="en-US" dirty="0" smtClean="0"/>
                  <a:t>x Memory accesses </a:t>
                </a:r>
                <a:r>
                  <a:rPr lang="en-US" dirty="0"/>
                  <a:t>per instruction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799" y="1191492"/>
                <a:ext cx="11346873" cy="5333999"/>
              </a:xfrm>
              <a:blipFill>
                <a:blip r:embed="rId2"/>
                <a:stretch>
                  <a:fillRect l="-806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840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Important Formulas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9200"/>
                <a:ext cx="105156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 smtClean="0"/>
                  <a:t>Cache index size: </a:t>
                </a:r>
              </a:p>
              <a:p>
                <a:pPr lvl="1"/>
                <a:r>
                  <a:rPr lang="en-US" dirty="0" smtClean="0"/>
                  <a:t>2</a:t>
                </a:r>
                <a:r>
                  <a:rPr lang="en-US" baseline="30000" dirty="0" smtClean="0"/>
                  <a:t>index</a:t>
                </a:r>
                <a:r>
                  <a:rPr lang="en-US" dirty="0" smtClean="0"/>
                  <a:t> </a:t>
                </a:r>
                <a:r>
                  <a:rPr lang="en-US" dirty="0"/>
                  <a:t>= Cache size /(Block size </a:t>
                </a:r>
                <a:r>
                  <a:rPr lang="en-US" dirty="0" smtClean="0"/>
                  <a:t>X </a:t>
                </a:r>
                <a:r>
                  <a:rPr lang="en-US" dirty="0"/>
                  <a:t>Set associativity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:r>
                  <a:rPr lang="en-US" i="1" dirty="0"/>
                  <a:t>Power Utilization Effectiveness </a:t>
                </a:r>
                <a:r>
                  <a:rPr lang="en-US" dirty="0"/>
                  <a:t>(</a:t>
                </a:r>
                <a:r>
                  <a:rPr lang="en-US" i="1" dirty="0"/>
                  <a:t>PUE</a:t>
                </a:r>
                <a:r>
                  <a:rPr lang="en-US" dirty="0"/>
                  <a:t>) of a Warehouse Scale Computer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PUE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𝑜𝑡𝑎𝑙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𝐹𝑎𝑐𝑖𝑙𝑖𝑡𝑦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𝑃𝑜𝑤𝑒𝑟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𝐸𝑞𝑢𝑖𝑝𝑚𝑒𝑛𝑡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𝑃𝑜𝑤𝑒𝑟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i="1" dirty="0"/>
                  <a:t>Means—arithmetic (AM), weighted arithmetic (WAM), and geometric (GM</a:t>
                </a:r>
                <a:r>
                  <a:rPr lang="en-US" i="1" dirty="0" smtClean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𝐴𝑀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𝑊𝐴𝑀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𝐺𝑀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9200"/>
                <a:ext cx="10515600" cy="5334000"/>
              </a:xfrm>
              <a:blipFill>
                <a:blip r:embed="rId2"/>
                <a:stretch>
                  <a:fillRect l="-1043" t="-1829" r="-1159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10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Processor Performance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Essentially all computers are constructed using a clock running at a constant rate.</a:t>
                </a:r>
              </a:p>
              <a:p>
                <a:r>
                  <a:rPr lang="en-US" dirty="0"/>
                  <a:t>These discrete time events are called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clock </a:t>
                </a:r>
                <a:r>
                  <a:rPr lang="en-US" dirty="0"/>
                  <a:t>periods, clocks, cycles, or clock cycles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Computer designers refer to the time of a clock period by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its </a:t>
                </a:r>
                <a:r>
                  <a:rPr lang="en-US" dirty="0"/>
                  <a:t>duration (e.g., 1 ns) </a:t>
                </a:r>
                <a:r>
                  <a:rPr lang="en-US" dirty="0" smtClean="0"/>
                  <a:t>or </a:t>
                </a:r>
              </a:p>
              <a:p>
                <a:pPr lvl="1"/>
                <a:r>
                  <a:rPr lang="en-US" dirty="0" smtClean="0"/>
                  <a:t>by </a:t>
                </a:r>
                <a:r>
                  <a:rPr lang="en-US" dirty="0"/>
                  <a:t>its rate (e.g., 1 GHz</a:t>
                </a:r>
                <a:r>
                  <a:rPr lang="en-US" dirty="0" smtClean="0"/>
                  <a:t>)</a:t>
                </a:r>
              </a:p>
              <a:p>
                <a:r>
                  <a:rPr lang="en-US" dirty="0"/>
                  <a:t>CPU time for a program can then be expressed two ways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CPU </a:t>
                </a:r>
                <a:r>
                  <a:rPr lang="en-US" dirty="0" smtClean="0"/>
                  <a:t>time= CPU </a:t>
                </a:r>
                <a:r>
                  <a:rPr lang="en-US" dirty="0"/>
                  <a:t>clock cycles for a </a:t>
                </a:r>
                <a:r>
                  <a:rPr lang="en-US" dirty="0" smtClean="0"/>
                  <a:t>program X Clock </a:t>
                </a:r>
                <a:r>
                  <a:rPr lang="en-US" dirty="0"/>
                  <a:t>cycle </a:t>
                </a:r>
                <a:r>
                  <a:rPr lang="en-US" dirty="0" smtClean="0"/>
                  <a:t>time</a:t>
                </a:r>
              </a:p>
              <a:p>
                <a:pPr lvl="1"/>
                <a:r>
                  <a:rPr lang="en-US" dirty="0"/>
                  <a:t>CPU </a:t>
                </a:r>
                <a:r>
                  <a:rPr lang="en-US" dirty="0" smtClean="0"/>
                  <a:t>time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/>
                          <m:t>CPU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clock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cycles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for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a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program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/>
                          <m:t>Clock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rate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133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Processor Performance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 also </a:t>
                </a:r>
                <a:r>
                  <a:rPr lang="en-US" dirty="0"/>
                  <a:t>count the number of instructions </a:t>
                </a:r>
                <a:r>
                  <a:rPr lang="en-US" dirty="0" smtClean="0"/>
                  <a:t>executed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/>
                  <a:t>we know the number of clock cycles and the </a:t>
                </a:r>
                <a:r>
                  <a:rPr lang="en-US" dirty="0" smtClean="0"/>
                  <a:t>instruction count</a:t>
                </a:r>
                <a:r>
                  <a:rPr lang="en-US" dirty="0"/>
                  <a:t>,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we </a:t>
                </a:r>
                <a:r>
                  <a:rPr lang="en-US" dirty="0"/>
                  <a:t>can calculate the average number of clock cycles per instruction (CPI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CPI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/>
                          <m:t>CPU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clock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cycles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for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a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program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/>
                          <m:t>Instruction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count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Putting it all together  CPU time of a program</a:t>
                </a:r>
              </a:p>
              <a:p>
                <a:pPr lvl="1"/>
                <a:r>
                  <a:rPr lang="en-US" dirty="0" smtClean="0"/>
                  <a:t>CPU time = Instruction count X Cycles </a:t>
                </a:r>
                <a:r>
                  <a:rPr lang="en-US" dirty="0"/>
                  <a:t>per </a:t>
                </a:r>
                <a:r>
                  <a:rPr lang="en-US" dirty="0" smtClean="0"/>
                  <a:t>instruction X Clock </a:t>
                </a:r>
                <a:r>
                  <a:rPr lang="en-US" dirty="0"/>
                  <a:t>cycle </a:t>
                </a:r>
                <a:r>
                  <a:rPr lang="en-US" dirty="0" smtClean="0"/>
                  <a:t>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70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1"/>
          </a:xfrm>
        </p:spPr>
        <p:txBody>
          <a:bodyPr/>
          <a:lstStyle/>
          <a:p>
            <a:r>
              <a:rPr lang="en-US" dirty="0" smtClean="0"/>
              <a:t>Teaching Policy and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440874"/>
            <a:ext cx="11429999" cy="522316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Lab Test 1 and 2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Tentative: 6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Oct &amp;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Dec </a:t>
            </a:r>
            <a:r>
              <a:rPr lang="en-US" dirty="0" smtClean="0">
                <a:solidFill>
                  <a:srgbClr val="FF0000"/>
                </a:solidFill>
              </a:rPr>
              <a:t>5:15PM </a:t>
            </a:r>
            <a:r>
              <a:rPr lang="en-US" dirty="0">
                <a:solidFill>
                  <a:srgbClr val="FF0000"/>
                </a:solidFill>
              </a:rPr>
              <a:t>– 6:15PM)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Code Writing (2) + Error free sample test case (3) + TC1 (5) + TC2 (5) + TC3 (5) = 20 marks </a:t>
            </a:r>
          </a:p>
          <a:p>
            <a:r>
              <a:rPr lang="en-US" b="1" dirty="0" smtClean="0"/>
              <a:t>Quiz 1 </a:t>
            </a:r>
            <a:r>
              <a:rPr lang="en-US" b="1" dirty="0"/>
              <a:t>and 2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Tentative: 3</a:t>
            </a:r>
            <a:r>
              <a:rPr lang="en-US" baseline="30000" dirty="0" smtClean="0">
                <a:solidFill>
                  <a:srgbClr val="FF0000"/>
                </a:solidFill>
              </a:rPr>
              <a:t>rd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Oct &amp; 28 Nov 5:15PM – 5:35PM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10 x 1 = 10 marks  (MCQ)</a:t>
            </a:r>
          </a:p>
          <a:p>
            <a:r>
              <a:rPr lang="en-US" b="1" dirty="0" smtClean="0"/>
              <a:t>Mid </a:t>
            </a:r>
            <a:r>
              <a:rPr lang="en-US" b="1" dirty="0" err="1" smtClean="0"/>
              <a:t>Sem</a:t>
            </a:r>
            <a:r>
              <a:rPr lang="en-US" b="1" dirty="0" smtClean="0"/>
              <a:t> </a:t>
            </a:r>
            <a:r>
              <a:rPr lang="en-US" dirty="0"/>
              <a:t>Pattern </a:t>
            </a:r>
            <a:r>
              <a:rPr lang="en-US" dirty="0">
                <a:solidFill>
                  <a:srgbClr val="FF0000"/>
                </a:solidFill>
              </a:rPr>
              <a:t>(14/10 9:30 – 11:00)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1x12 + 8x2x3 = 60 </a:t>
            </a:r>
            <a:r>
              <a:rPr lang="en-US" dirty="0" smtClean="0"/>
              <a:t>marks (either 0 or full marks for each question)</a:t>
            </a:r>
          </a:p>
          <a:p>
            <a:r>
              <a:rPr lang="en-US" b="1" dirty="0" err="1" smtClean="0"/>
              <a:t>Compre</a:t>
            </a:r>
            <a:r>
              <a:rPr lang="en-US" dirty="0" smtClean="0"/>
              <a:t> Pattern </a:t>
            </a:r>
            <a:r>
              <a:rPr lang="en-US" dirty="0" smtClean="0">
                <a:solidFill>
                  <a:srgbClr val="FF0000"/>
                </a:solidFill>
              </a:rPr>
              <a:t>(20/12 9:30 – 12:30)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1x20 </a:t>
            </a:r>
            <a:r>
              <a:rPr lang="en-US" dirty="0"/>
              <a:t>+ </a:t>
            </a:r>
            <a:r>
              <a:rPr lang="en-US" dirty="0" smtClean="0"/>
              <a:t>10x2x3 </a:t>
            </a:r>
            <a:r>
              <a:rPr lang="en-US" dirty="0"/>
              <a:t>= </a:t>
            </a:r>
            <a:r>
              <a:rPr lang="en-US" dirty="0" smtClean="0"/>
              <a:t>80 </a:t>
            </a:r>
            <a:r>
              <a:rPr lang="en-US" dirty="0"/>
              <a:t>marks (either 0 or full </a:t>
            </a:r>
            <a:r>
              <a:rPr lang="en-US" dirty="0" smtClean="0"/>
              <a:t>marks for each question)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Key release: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immediately after exam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Key verification time : 24 hours after key release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Key release on notice board in front of H101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Make up :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no make up for Quiz and Lab Test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7757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965"/>
            <a:ext cx="10515600" cy="908963"/>
          </a:xfrm>
        </p:spPr>
        <p:txBody>
          <a:bodyPr/>
          <a:lstStyle/>
          <a:p>
            <a:r>
              <a:rPr lang="en-US" dirty="0" smtClean="0"/>
              <a:t>Clock and power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455" y="1372564"/>
            <a:ext cx="8525307" cy="47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8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965"/>
            <a:ext cx="10515600" cy="908963"/>
          </a:xfrm>
        </p:spPr>
        <p:txBody>
          <a:bodyPr/>
          <a:lstStyle/>
          <a:p>
            <a:r>
              <a:rPr lang="en-US" dirty="0" smtClean="0"/>
              <a:t>Clock and power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928"/>
                <a:ext cx="10515600" cy="502703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dominant technology for integrated circuits is called </a:t>
                </a:r>
                <a:r>
                  <a:rPr lang="en-US" dirty="0" smtClean="0"/>
                  <a:t>CMOS</a:t>
                </a:r>
              </a:p>
              <a:p>
                <a:r>
                  <a:rPr lang="en-US" dirty="0" smtClean="0"/>
                  <a:t>In CMOS, the </a:t>
                </a:r>
                <a:r>
                  <a:rPr lang="en-US" dirty="0"/>
                  <a:t>primary source of energy </a:t>
                </a:r>
                <a:r>
                  <a:rPr lang="en-US" dirty="0" smtClean="0"/>
                  <a:t>consumption is </a:t>
                </a:r>
                <a:r>
                  <a:rPr lang="en-US" dirty="0"/>
                  <a:t>so-called dynamic </a:t>
                </a:r>
                <a:r>
                  <a:rPr lang="en-US" dirty="0" smtClean="0"/>
                  <a:t>energy</a:t>
                </a:r>
              </a:p>
              <a:p>
                <a:pPr lvl="1"/>
                <a:r>
                  <a:rPr lang="en-US" dirty="0" smtClean="0"/>
                  <a:t>energy </a:t>
                </a:r>
                <a:r>
                  <a:rPr lang="en-US" dirty="0"/>
                  <a:t>that is consumed when </a:t>
                </a:r>
                <a:r>
                  <a:rPr lang="en-US" dirty="0" smtClean="0"/>
                  <a:t>transistors switch </a:t>
                </a:r>
                <a:r>
                  <a:rPr lang="en-US" dirty="0"/>
                  <a:t>states from 0 to 1 and vice </a:t>
                </a:r>
                <a:r>
                  <a:rPr lang="en-US" dirty="0" smtClean="0"/>
                  <a:t>versa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dynamic energy depends on </a:t>
                </a:r>
                <a:r>
                  <a:rPr lang="en-US" dirty="0" smtClean="0"/>
                  <a:t>the capacitive </a:t>
                </a:r>
                <a:r>
                  <a:rPr lang="en-US" dirty="0"/>
                  <a:t>loading of each transistor and the voltage </a:t>
                </a:r>
                <a:r>
                  <a:rPr lang="en-US" dirty="0" smtClean="0"/>
                  <a:t>applied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𝑑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bSup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i="1" dirty="0"/>
                  <a:t>,  </a:t>
                </a:r>
              </a:p>
              <a:p>
                <a:pPr lvl="2"/>
                <a:r>
                  <a:rPr lang="en-US" i="1" dirty="0" err="1"/>
                  <a:t>P</a:t>
                </a:r>
                <a:r>
                  <a:rPr lang="en-US" i="1" baseline="-25000" dirty="0" err="1"/>
                  <a:t>d</a:t>
                </a:r>
                <a:r>
                  <a:rPr lang="en-US" i="1" dirty="0"/>
                  <a:t> </a:t>
                </a:r>
                <a:r>
                  <a:rPr lang="en-US" dirty="0"/>
                  <a:t>≡ Power Dynamic, C</a:t>
                </a:r>
                <a:r>
                  <a:rPr lang="en-US" baseline="-25000" dirty="0"/>
                  <a:t>l</a:t>
                </a:r>
                <a:r>
                  <a:rPr lang="en-US" dirty="0"/>
                  <a:t> ≡ Capacitive Load, V ≡ voltage, F ≡ Frequency switched</a:t>
                </a:r>
              </a:p>
              <a:p>
                <a:pPr lvl="1"/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/>
                  <a:t>,  </a:t>
                </a:r>
              </a:p>
              <a:p>
                <a:pPr lvl="2"/>
                <a:r>
                  <a:rPr lang="en-US" i="1" dirty="0"/>
                  <a:t>P</a:t>
                </a:r>
                <a:r>
                  <a:rPr lang="en-US" i="1" baseline="-25000" dirty="0"/>
                  <a:t>s</a:t>
                </a:r>
                <a:r>
                  <a:rPr lang="en-US" i="1" dirty="0"/>
                  <a:t> </a:t>
                </a:r>
                <a:r>
                  <a:rPr lang="en-US" dirty="0"/>
                  <a:t>≡ Power Static, Cr</a:t>
                </a:r>
                <a:r>
                  <a:rPr lang="en-US" baseline="-25000" dirty="0"/>
                  <a:t>s</a:t>
                </a:r>
                <a:r>
                  <a:rPr lang="en-US" dirty="0"/>
                  <a:t> ≡ Current Static,  V ≡ voltage</a:t>
                </a:r>
              </a:p>
              <a:p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928"/>
                <a:ext cx="10515600" cy="5027035"/>
              </a:xfrm>
              <a:blipFill>
                <a:blip r:embed="rId2"/>
                <a:stretch>
                  <a:fillRect l="-1043" t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529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Fallacies and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Fallacy: Computers have been built in the same, old-fashioned way for far </a:t>
            </a:r>
            <a:r>
              <a:rPr lang="en-US" i="1" dirty="0" smtClean="0"/>
              <a:t>too long</a:t>
            </a:r>
            <a:r>
              <a:rPr lang="en-US" i="1" dirty="0"/>
              <a:t>, and this antiquated model of computation is running out of steam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i="1" dirty="0"/>
              <a:t>Pitfall: Ignoring the inexorable progress of hardware when planning a </a:t>
            </a:r>
            <a:r>
              <a:rPr lang="en-US" i="1" dirty="0" smtClean="0"/>
              <a:t>new machine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76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 smtClean="0"/>
              <a:t>Fallacy and Pitfall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Pitfall: </a:t>
            </a:r>
            <a:endParaRPr lang="en-US" i="1" dirty="0" smtClean="0"/>
          </a:p>
          <a:p>
            <a:pPr lvl="1"/>
            <a:r>
              <a:rPr lang="en-US" i="1" dirty="0" smtClean="0"/>
              <a:t>Expecting </a:t>
            </a:r>
            <a:r>
              <a:rPr lang="en-US" i="1" dirty="0"/>
              <a:t>the improvement of one aspect of a computer to increase </a:t>
            </a:r>
            <a:r>
              <a:rPr lang="en-US" i="1" dirty="0" smtClean="0"/>
              <a:t>overall performance </a:t>
            </a:r>
            <a:r>
              <a:rPr lang="en-US" i="1" dirty="0"/>
              <a:t>by an amount proportional to the size of the improvement</a:t>
            </a:r>
            <a:r>
              <a:rPr lang="en-US" i="1" dirty="0" smtClean="0"/>
              <a:t>.</a:t>
            </a:r>
          </a:p>
          <a:p>
            <a:pPr lvl="1"/>
            <a:r>
              <a:rPr lang="en-US" i="1" dirty="0" smtClean="0"/>
              <a:t>Example: </a:t>
            </a:r>
          </a:p>
          <a:p>
            <a:pPr lvl="2"/>
            <a:r>
              <a:rPr lang="en-US" dirty="0"/>
              <a:t>Suppose a program runs in </a:t>
            </a:r>
            <a:r>
              <a:rPr lang="en-US" dirty="0" smtClean="0"/>
              <a:t>100 seconds </a:t>
            </a:r>
            <a:r>
              <a:rPr lang="en-US" dirty="0"/>
              <a:t>on a computer, with multiply operations responsible for 80 seconds of </a:t>
            </a:r>
            <a:r>
              <a:rPr lang="en-US" dirty="0" smtClean="0"/>
              <a:t>this time</a:t>
            </a:r>
            <a:r>
              <a:rPr lang="en-US" dirty="0"/>
              <a:t>. How much do I have to improve the speed of multiplication if I want </a:t>
            </a:r>
            <a:r>
              <a:rPr lang="en-US" dirty="0" smtClean="0"/>
              <a:t>my program </a:t>
            </a:r>
            <a:r>
              <a:rPr lang="en-US" dirty="0"/>
              <a:t>to run </a:t>
            </a:r>
            <a:r>
              <a:rPr lang="en-US" dirty="0" smtClean="0"/>
              <a:t>five </a:t>
            </a:r>
            <a:r>
              <a:rPr lang="en-US" dirty="0"/>
              <a:t>times faster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Ans. </a:t>
            </a:r>
          </a:p>
          <a:p>
            <a:pPr lvl="3"/>
            <a:r>
              <a:rPr lang="en-US" dirty="0" smtClean="0"/>
              <a:t>Exec. time after improvement = exec. time unaffected + (Exec. Time affected / amount of improvement)</a:t>
            </a:r>
            <a:endParaRPr lang="en-US" dirty="0"/>
          </a:p>
          <a:p>
            <a:pPr lvl="2"/>
            <a:r>
              <a:rPr lang="en-US" dirty="0" smtClean="0"/>
              <a:t>100/5  = (100 – 80) + (80 / n) </a:t>
            </a:r>
            <a:r>
              <a:rPr lang="en-US" dirty="0" smtClean="0">
                <a:sym typeface="Wingdings" panose="05000000000000000000" pitchFamily="2" charset="2"/>
              </a:rPr>
              <a:t> 80/n = 0 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8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328" y="2513229"/>
            <a:ext cx="47339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5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285"/>
          </a:xfrm>
        </p:spPr>
        <p:txBody>
          <a:bodyPr/>
          <a:lstStyle/>
          <a:p>
            <a:r>
              <a:rPr lang="en-US" dirty="0" smtClean="0"/>
              <a:t>What market says about the processors?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45" y="1313411"/>
            <a:ext cx="7152640" cy="5364480"/>
          </a:xfrm>
        </p:spPr>
      </p:pic>
    </p:spTree>
    <p:extLst>
      <p:ext uri="{BB962C8B-B14F-4D97-AF65-F5344CB8AC3E}">
        <p14:creationId xmlns:p14="http://schemas.microsoft.com/office/powerpoint/2010/main" val="164467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" y="172591"/>
            <a:ext cx="11795068" cy="1023540"/>
          </a:xfrm>
        </p:spPr>
        <p:txBody>
          <a:bodyPr/>
          <a:lstStyle/>
          <a:p>
            <a:pPr algn="ctr"/>
            <a:r>
              <a:rPr lang="en-US" dirty="0" smtClean="0"/>
              <a:t>Top Industries interested in </a:t>
            </a:r>
            <a:r>
              <a:rPr lang="en-US" b="1" dirty="0" smtClean="0"/>
              <a:t>Comp Arch </a:t>
            </a:r>
            <a:r>
              <a:rPr lang="en-US" dirty="0" smtClean="0"/>
              <a:t>Specialists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68" y="1690688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76" y="1690688"/>
            <a:ext cx="2327095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04" y="1690689"/>
            <a:ext cx="2402760" cy="1738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7" y="3923607"/>
            <a:ext cx="3607391" cy="15310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23" y="3923607"/>
            <a:ext cx="2514600" cy="1819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188" y="3923607"/>
            <a:ext cx="1807201" cy="18072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886" y="3874707"/>
            <a:ext cx="1905000" cy="1905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397" y="1690688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7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67" y="365126"/>
            <a:ext cx="11357005" cy="732848"/>
          </a:xfrm>
        </p:spPr>
        <p:txBody>
          <a:bodyPr/>
          <a:lstStyle/>
          <a:p>
            <a:pPr algn="ctr"/>
            <a:r>
              <a:rPr lang="en-US" dirty="0" smtClean="0"/>
              <a:t>Top Industries interested in </a:t>
            </a:r>
            <a:r>
              <a:rPr lang="en-US" b="1" dirty="0" smtClean="0"/>
              <a:t>Comp Arch </a:t>
            </a:r>
            <a:r>
              <a:rPr lang="en-US" dirty="0" smtClean="0"/>
              <a:t>Specialists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84" y="4713259"/>
            <a:ext cx="1987823" cy="14381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50" y="2658367"/>
            <a:ext cx="5375947" cy="40267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8" y="1476403"/>
            <a:ext cx="2221971" cy="14599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209" y="1348419"/>
            <a:ext cx="2308864" cy="15364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521" y="2936326"/>
            <a:ext cx="1796247" cy="17962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8" y="2936326"/>
            <a:ext cx="2414175" cy="12616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866" y="4846813"/>
            <a:ext cx="24955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9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/>
          <a:lstStyle/>
          <a:p>
            <a:r>
              <a:rPr lang="en-US" dirty="0"/>
              <a:t>Internet of Things/Embedded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413164"/>
            <a:ext cx="11125200" cy="5153891"/>
          </a:xfrm>
        </p:spPr>
        <p:txBody>
          <a:bodyPr>
            <a:normAutofit/>
          </a:bodyPr>
          <a:lstStyle/>
          <a:p>
            <a:r>
              <a:rPr lang="en-US" dirty="0" smtClean="0"/>
              <a:t>Embedded </a:t>
            </a:r>
            <a:r>
              <a:rPr lang="en-US" dirty="0"/>
              <a:t>computers have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widest spread of processing power and </a:t>
            </a:r>
            <a:r>
              <a:rPr lang="en-US" dirty="0" smtClean="0"/>
              <a:t>cost</a:t>
            </a:r>
            <a:endParaRPr lang="en-US" dirty="0"/>
          </a:p>
          <a:p>
            <a:r>
              <a:rPr lang="en-US" dirty="0"/>
              <a:t>Embedded </a:t>
            </a:r>
            <a:r>
              <a:rPr lang="en-US" dirty="0" smtClean="0"/>
              <a:t>computers include</a:t>
            </a:r>
            <a:endParaRPr lang="en-US" dirty="0"/>
          </a:p>
          <a:p>
            <a:pPr lvl="1"/>
            <a:r>
              <a:rPr lang="en-US" dirty="0" smtClean="0"/>
              <a:t>8-bit </a:t>
            </a:r>
            <a:r>
              <a:rPr lang="en-US" dirty="0"/>
              <a:t>to 32-bit processors that may cost one </a:t>
            </a:r>
            <a:r>
              <a:rPr lang="en-US" dirty="0" smtClean="0"/>
              <a:t>penny</a:t>
            </a:r>
          </a:p>
          <a:p>
            <a:pPr lvl="1"/>
            <a:r>
              <a:rPr lang="en-US" dirty="0" smtClean="0"/>
              <a:t>high-end 64-bit </a:t>
            </a:r>
            <a:r>
              <a:rPr lang="en-US" dirty="0"/>
              <a:t>processors for cars and </a:t>
            </a:r>
            <a:r>
              <a:rPr lang="en-US" dirty="0" smtClean="0"/>
              <a:t>network </a:t>
            </a:r>
            <a:r>
              <a:rPr lang="en-US" dirty="0"/>
              <a:t>switches that cost $100.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primary goal </a:t>
            </a:r>
            <a:r>
              <a:rPr lang="en-US" dirty="0" smtClean="0"/>
              <a:t>of embedded computer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performance</a:t>
            </a:r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dirty="0"/>
              <a:t>a </a:t>
            </a:r>
            <a:r>
              <a:rPr lang="en-US" dirty="0" smtClean="0"/>
              <a:t>minimum price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b="1" dirty="0" smtClean="0"/>
              <a:t>Rejects</a:t>
            </a:r>
            <a:r>
              <a:rPr lang="en-US" dirty="0" smtClean="0"/>
              <a:t>, achieving </a:t>
            </a:r>
            <a:r>
              <a:rPr lang="en-US" dirty="0"/>
              <a:t>more performance at a higher </a:t>
            </a:r>
            <a:r>
              <a:rPr lang="en-US" dirty="0" smtClean="0"/>
              <a:t>price </a:t>
            </a:r>
          </a:p>
        </p:txBody>
      </p:sp>
    </p:spTree>
    <p:extLst>
      <p:ext uri="{BB962C8B-B14F-4D97-AF65-F5344CB8AC3E}">
        <p14:creationId xmlns:p14="http://schemas.microsoft.com/office/powerpoint/2010/main" val="182030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286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Program Performance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709484"/>
              </p:ext>
            </p:extLst>
          </p:nvPr>
        </p:nvGraphicFramePr>
        <p:xfrm>
          <a:off x="152400" y="1600815"/>
          <a:ext cx="11901054" cy="3303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418">
                  <a:extLst>
                    <a:ext uri="{9D8B030D-6E8A-4147-A177-3AD203B41FA5}">
                      <a16:colId xmlns:a16="http://schemas.microsoft.com/office/drawing/2014/main" val="2584517209"/>
                    </a:ext>
                  </a:extLst>
                </a:gridCol>
                <a:gridCol w="5694218">
                  <a:extLst>
                    <a:ext uri="{9D8B030D-6E8A-4147-A177-3AD203B41FA5}">
                      <a16:colId xmlns:a16="http://schemas.microsoft.com/office/drawing/2014/main" val="1035224576"/>
                    </a:ext>
                  </a:extLst>
                </a:gridCol>
                <a:gridCol w="3103418">
                  <a:extLst>
                    <a:ext uri="{9D8B030D-6E8A-4147-A177-3AD203B41FA5}">
                      <a16:colId xmlns:a16="http://schemas.microsoft.com/office/drawing/2014/main" val="919017764"/>
                    </a:ext>
                  </a:extLst>
                </a:gridCol>
              </a:tblGrid>
              <a:tr h="74337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Hardware or software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How this component affects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 covers this topic?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5714051"/>
                  </a:ext>
                </a:extLst>
              </a:tr>
              <a:tr h="50291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Determines both the number of source-level statements and the number of I/O operations executed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No!!!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854096"/>
                  </a:ext>
                </a:extLst>
              </a:tr>
              <a:tr h="50291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Programming language, compiler, and architecture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Determines the number of machine instructions for each source-level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Chapters 2 and 3 (181 pages)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079161"/>
                  </a:ext>
                </a:extLst>
              </a:tr>
              <a:tr h="50291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Processor and memory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Determines how fast instructions can be executed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Chapters 5, 6, and 7 (271 pages)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041733"/>
                  </a:ext>
                </a:extLst>
              </a:tr>
              <a:tr h="502912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I/O system (hardware and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operating system)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Determines how fast I/O operations may be executed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Chapter 8 (41 pages)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58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4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1998"/>
            <a:ext cx="2254135" cy="2267239"/>
          </a:xfrm>
        </p:spPr>
        <p:txBody>
          <a:bodyPr/>
          <a:lstStyle/>
          <a:p>
            <a:r>
              <a:rPr lang="en-US" dirty="0"/>
              <a:t>Below Your Program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33" y="124691"/>
            <a:ext cx="8732194" cy="6549145"/>
          </a:xfrm>
        </p:spPr>
      </p:pic>
    </p:spTree>
    <p:extLst>
      <p:ext uri="{BB962C8B-B14F-4D97-AF65-F5344CB8AC3E}">
        <p14:creationId xmlns:p14="http://schemas.microsoft.com/office/powerpoint/2010/main" val="182268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dirty="0" smtClean="0"/>
              <a:t>Below Your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545" y="1690688"/>
            <a:ext cx="9178910" cy="49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1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1007</Words>
  <Application>Microsoft Office PowerPoint</Application>
  <PresentationFormat>Widescreen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Minion-Bold</vt:lpstr>
      <vt:lpstr>Minion-Regular</vt:lpstr>
      <vt:lpstr>Wingdings</vt:lpstr>
      <vt:lpstr>Office Theme</vt:lpstr>
      <vt:lpstr>Computer Abstractions and Technology</vt:lpstr>
      <vt:lpstr>Teaching Policy and Logistics</vt:lpstr>
      <vt:lpstr>What market says about the processors?</vt:lpstr>
      <vt:lpstr>Top Industries interested in Comp Arch Specialists</vt:lpstr>
      <vt:lpstr>Top Industries interested in Comp Arch Specialists</vt:lpstr>
      <vt:lpstr>Internet of Things/Embedded Computers</vt:lpstr>
      <vt:lpstr>Understanding Program Performance</vt:lpstr>
      <vt:lpstr>Below Your Program</vt:lpstr>
      <vt:lpstr>Below Your Program</vt:lpstr>
      <vt:lpstr>Von Neumann architecture</vt:lpstr>
      <vt:lpstr>Harvard architecture</vt:lpstr>
      <vt:lpstr>PowerPoint Presentation</vt:lpstr>
      <vt:lpstr>An example</vt:lpstr>
      <vt:lpstr>Performance Measures</vt:lpstr>
      <vt:lpstr>Important Formulas</vt:lpstr>
      <vt:lpstr>Important Formulas</vt:lpstr>
      <vt:lpstr>Important Formulas</vt:lpstr>
      <vt:lpstr>The Processor Performance Equation</vt:lpstr>
      <vt:lpstr>The Processor Performance Equation</vt:lpstr>
      <vt:lpstr>Clock and power</vt:lpstr>
      <vt:lpstr>Clock and power</vt:lpstr>
      <vt:lpstr>Fallacies and Pitfalls</vt:lpstr>
      <vt:lpstr>Fallacy and Pitfall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Abstractions and Technology</dc:title>
  <dc:creator>Windows User</dc:creator>
  <cp:lastModifiedBy>Windows User</cp:lastModifiedBy>
  <cp:revision>115</cp:revision>
  <dcterms:created xsi:type="dcterms:W3CDTF">2023-06-08T08:42:36Z</dcterms:created>
  <dcterms:modified xsi:type="dcterms:W3CDTF">2023-09-25T08:28:15Z</dcterms:modified>
</cp:coreProperties>
</file>