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5" r:id="rId3"/>
    <p:sldId id="336" r:id="rId4"/>
    <p:sldId id="275" r:id="rId5"/>
    <p:sldId id="276" r:id="rId6"/>
    <p:sldId id="277" r:id="rId7"/>
    <p:sldId id="278" r:id="rId8"/>
    <p:sldId id="280" r:id="rId9"/>
    <p:sldId id="283" r:id="rId10"/>
    <p:sldId id="282" r:id="rId11"/>
    <p:sldId id="284" r:id="rId12"/>
    <p:sldId id="297" r:id="rId13"/>
    <p:sldId id="298" r:id="rId14"/>
    <p:sldId id="299" r:id="rId15"/>
    <p:sldId id="300" r:id="rId16"/>
    <p:sldId id="301" r:id="rId17"/>
    <p:sldId id="304" r:id="rId18"/>
    <p:sldId id="306" r:id="rId19"/>
    <p:sldId id="307" r:id="rId20"/>
    <p:sldId id="334" r:id="rId21"/>
    <p:sldId id="321" r:id="rId22"/>
    <p:sldId id="323" r:id="rId23"/>
    <p:sldId id="327" r:id="rId24"/>
    <p:sldId id="318" r:id="rId25"/>
    <p:sldId id="329" r:id="rId26"/>
    <p:sldId id="317" r:id="rId27"/>
    <p:sldId id="330" r:id="rId28"/>
    <p:sldId id="339" r:id="rId29"/>
    <p:sldId id="316" r:id="rId30"/>
    <p:sldId id="331" r:id="rId31"/>
    <p:sldId id="310" r:id="rId32"/>
    <p:sldId id="313" r:id="rId33"/>
    <p:sldId id="312" r:id="rId34"/>
    <p:sldId id="274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26" autoAdjust="0"/>
    <p:restoredTop sz="94364" autoAdjust="0"/>
  </p:normalViewPr>
  <p:slideViewPr>
    <p:cSldViewPr snapToGrid="0" showGuides="1">
      <p:cViewPr varScale="1">
        <p:scale>
          <a:sx n="69" d="100"/>
          <a:sy n="69" d="100"/>
        </p:scale>
        <p:origin x="4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0A3F-2552-4724-A3BD-BBD35F2AA021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D1BB-0EA2-4E6B-A4F4-58BA34913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91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0A3F-2552-4724-A3BD-BBD35F2AA021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D1BB-0EA2-4E6B-A4F4-58BA34913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3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0A3F-2552-4724-A3BD-BBD35F2AA021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D1BB-0EA2-4E6B-A4F4-58BA34913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85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0A3F-2552-4724-A3BD-BBD35F2AA021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D1BB-0EA2-4E6B-A4F4-58BA34913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50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0A3F-2552-4724-A3BD-BBD35F2AA021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D1BB-0EA2-4E6B-A4F4-58BA34913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6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0A3F-2552-4724-A3BD-BBD35F2AA021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D1BB-0EA2-4E6B-A4F4-58BA34913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38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0A3F-2552-4724-A3BD-BBD35F2AA021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D1BB-0EA2-4E6B-A4F4-58BA34913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87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0A3F-2552-4724-A3BD-BBD35F2AA021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D1BB-0EA2-4E6B-A4F4-58BA34913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44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0A3F-2552-4724-A3BD-BBD35F2AA021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D1BB-0EA2-4E6B-A4F4-58BA34913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87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0A3F-2552-4724-A3BD-BBD35F2AA021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D1BB-0EA2-4E6B-A4F4-58BA34913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91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0A3F-2552-4724-A3BD-BBD35F2AA021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D1BB-0EA2-4E6B-A4F4-58BA34913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43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80A3F-2552-4724-A3BD-BBD35F2AA021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9D1BB-0EA2-4E6B-A4F4-58BA34913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19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486" TargetMode="External"/><Relationship Id="rId2" Type="http://schemas.openxmlformats.org/officeDocument/2006/relationships/hyperlink" Target="https://en.wikipedia.org/wiki/I38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I686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ISA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3141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Dr. </a:t>
            </a:r>
            <a:r>
              <a:rPr lang="en-US" dirty="0" err="1" smtClean="0"/>
              <a:t>Rajib</a:t>
            </a:r>
            <a:r>
              <a:rPr lang="en-US" dirty="0" smtClean="0"/>
              <a:t> </a:t>
            </a:r>
            <a:r>
              <a:rPr lang="en-US" dirty="0" err="1" smtClean="0"/>
              <a:t>Ranjan</a:t>
            </a:r>
            <a:r>
              <a:rPr lang="en-US" dirty="0" smtClean="0"/>
              <a:t> </a:t>
            </a:r>
            <a:r>
              <a:rPr lang="en-US" dirty="0" err="1" smtClean="0"/>
              <a:t>Maiti</a:t>
            </a:r>
            <a:endParaRPr lang="en-US" dirty="0" smtClean="0"/>
          </a:p>
          <a:p>
            <a:r>
              <a:rPr lang="en-US" dirty="0" smtClean="0"/>
              <a:t>CSIS, BITS-</a:t>
            </a:r>
            <a:r>
              <a:rPr lang="en-US" dirty="0" err="1" smtClean="0"/>
              <a:t>Pilani</a:t>
            </a:r>
            <a:r>
              <a:rPr lang="en-US" dirty="0" smtClean="0"/>
              <a:t>, Hyderabad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07817" y="5223020"/>
            <a:ext cx="11859491" cy="485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70C0"/>
                </a:solidFill>
              </a:rPr>
              <a:t>Disclaimer: To </a:t>
            </a:r>
            <a:r>
              <a:rPr lang="en-US" b="1" dirty="0" smtClean="0">
                <a:solidFill>
                  <a:srgbClr val="0070C0"/>
                </a:solidFill>
              </a:rPr>
              <a:t>know </a:t>
            </a:r>
            <a:r>
              <a:rPr lang="en-US" b="1" dirty="0" smtClean="0">
                <a:solidFill>
                  <a:srgbClr val="0070C0"/>
                </a:solidFill>
              </a:rPr>
              <a:t>the complete syllabus, handout and the text book should be consulted </a:t>
            </a:r>
          </a:p>
        </p:txBody>
      </p:sp>
    </p:spTree>
    <p:extLst>
      <p:ext uri="{BB962C8B-B14F-4D97-AF65-F5344CB8AC3E}">
        <p14:creationId xmlns:p14="http://schemas.microsoft.com/office/powerpoint/2010/main" val="326801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1161"/>
            <a:ext cx="10515600" cy="895639"/>
          </a:xfrm>
        </p:spPr>
        <p:txBody>
          <a:bodyPr/>
          <a:lstStyle/>
          <a:p>
            <a:r>
              <a:rPr lang="en-US" dirty="0"/>
              <a:t>MIPS Computer Systems Inc.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073" y="1066800"/>
            <a:ext cx="11526982" cy="5110163"/>
          </a:xfrm>
        </p:spPr>
        <p:txBody>
          <a:bodyPr/>
          <a:lstStyle/>
          <a:p>
            <a:r>
              <a:rPr lang="en-US" b="1" dirty="0"/>
              <a:t>To command a computer’s hardware, you must speak its </a:t>
            </a:r>
            <a:r>
              <a:rPr lang="en-US" b="1" dirty="0" smtClean="0"/>
              <a:t>language</a:t>
            </a:r>
            <a:endParaRPr lang="en-US" b="1" dirty="0"/>
          </a:p>
          <a:p>
            <a:r>
              <a:rPr lang="en-US" dirty="0"/>
              <a:t>MIPS Computer Systems Inc. </a:t>
            </a:r>
            <a:endParaRPr lang="en-US" dirty="0" smtClean="0"/>
          </a:p>
          <a:p>
            <a:pPr lvl="1"/>
            <a:r>
              <a:rPr lang="en-US" b="1" dirty="0" smtClean="0"/>
              <a:t>Founded </a:t>
            </a:r>
            <a:r>
              <a:rPr lang="en-US" b="1" dirty="0"/>
              <a:t>in </a:t>
            </a:r>
            <a:r>
              <a:rPr lang="en-US" b="1" dirty="0" smtClean="0"/>
              <a:t>1984 </a:t>
            </a:r>
            <a:r>
              <a:rPr lang="en-US" dirty="0"/>
              <a:t>by a group of researchers from </a:t>
            </a:r>
            <a:r>
              <a:rPr lang="en-US" b="1" dirty="0"/>
              <a:t>Stanford University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Including </a:t>
            </a:r>
            <a:r>
              <a:rPr lang="en-US" b="1" dirty="0"/>
              <a:t>John L. Hennessy </a:t>
            </a:r>
            <a:r>
              <a:rPr lang="en-US" dirty="0"/>
              <a:t>and </a:t>
            </a:r>
            <a:r>
              <a:rPr lang="en-US" b="1" dirty="0"/>
              <a:t>Chris Rowen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/>
              <a:t>Other principal </a:t>
            </a:r>
            <a:r>
              <a:rPr lang="en-US" dirty="0" smtClean="0"/>
              <a:t>founders: </a:t>
            </a:r>
            <a:r>
              <a:rPr lang="en-US" b="1" dirty="0"/>
              <a:t>Skip </a:t>
            </a:r>
            <a:r>
              <a:rPr lang="en-US" b="1" dirty="0" err="1" smtClean="0"/>
              <a:t>Stritter</a:t>
            </a:r>
            <a:r>
              <a:rPr lang="en-US" b="1" dirty="0" smtClean="0"/>
              <a:t> </a:t>
            </a:r>
            <a:r>
              <a:rPr lang="en-US" dirty="0" smtClean="0"/>
              <a:t>(formerly </a:t>
            </a:r>
            <a:r>
              <a:rPr lang="en-US" dirty="0"/>
              <a:t>a Motorola </a:t>
            </a:r>
            <a:r>
              <a:rPr lang="en-US" dirty="0" smtClean="0"/>
              <a:t>technologist) </a:t>
            </a:r>
            <a:r>
              <a:rPr lang="en-US" dirty="0"/>
              <a:t>and </a:t>
            </a:r>
            <a:r>
              <a:rPr lang="en-US" b="1" dirty="0"/>
              <a:t>John </a:t>
            </a:r>
            <a:r>
              <a:rPr lang="en-US" b="1" dirty="0" err="1" smtClean="0"/>
              <a:t>Moussouris</a:t>
            </a:r>
            <a:r>
              <a:rPr lang="en-US" b="1" dirty="0" smtClean="0"/>
              <a:t> </a:t>
            </a:r>
            <a:r>
              <a:rPr lang="en-US" dirty="0" smtClean="0"/>
              <a:t>(formerly </a:t>
            </a:r>
            <a:r>
              <a:rPr lang="en-US" dirty="0"/>
              <a:t>of </a:t>
            </a:r>
            <a:r>
              <a:rPr lang="en-US" dirty="0" smtClean="0"/>
              <a:t>IBM)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researchers had worked on a project called </a:t>
            </a:r>
            <a:r>
              <a:rPr lang="en-US" b="1" dirty="0"/>
              <a:t>MIPS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MIPS:  </a:t>
            </a:r>
            <a:r>
              <a:rPr lang="en-US" b="1" i="1" dirty="0">
                <a:solidFill>
                  <a:srgbClr val="FFC000"/>
                </a:solidFill>
              </a:rPr>
              <a:t>Microprocessor without Interlocked Pipeline </a:t>
            </a:r>
            <a:r>
              <a:rPr lang="en-US" b="1" i="1" dirty="0" smtClean="0">
                <a:solidFill>
                  <a:srgbClr val="FFC000"/>
                </a:solidFill>
              </a:rPr>
              <a:t>Stages</a:t>
            </a:r>
          </a:p>
          <a:p>
            <a:pPr lvl="1"/>
            <a:r>
              <a:rPr lang="en-US" dirty="0" smtClean="0"/>
              <a:t>This is one </a:t>
            </a:r>
            <a:r>
              <a:rPr lang="en-US" dirty="0"/>
              <a:t>of the projects that pioneered the </a:t>
            </a:r>
            <a:r>
              <a:rPr lang="en-US" b="1" dirty="0">
                <a:solidFill>
                  <a:srgbClr val="7030A0"/>
                </a:solidFill>
              </a:rPr>
              <a:t>RISC </a:t>
            </a:r>
            <a:r>
              <a:rPr lang="en-US" b="1" dirty="0" smtClean="0">
                <a:solidFill>
                  <a:srgbClr val="7030A0"/>
                </a:solidFill>
              </a:rPr>
              <a:t>concept</a:t>
            </a:r>
          </a:p>
        </p:txBody>
      </p:sp>
    </p:spTree>
    <p:extLst>
      <p:ext uri="{BB962C8B-B14F-4D97-AF65-F5344CB8AC3E}">
        <p14:creationId xmlns:p14="http://schemas.microsoft.com/office/powerpoint/2010/main" val="2204020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n-US" b="1" dirty="0"/>
              <a:t>Operations of the Computer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5638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Arithmetic operations</a:t>
            </a:r>
          </a:p>
          <a:p>
            <a:pPr lvl="1"/>
            <a:r>
              <a:rPr lang="en-US" dirty="0"/>
              <a:t>add a, b, </a:t>
            </a:r>
            <a:r>
              <a:rPr lang="en-US" dirty="0" smtClean="0"/>
              <a:t>c 	# a </a:t>
            </a:r>
            <a:r>
              <a:rPr lang="en-US" dirty="0" smtClean="0">
                <a:sym typeface="Wingdings" panose="05000000000000000000" pitchFamily="2" charset="2"/>
              </a:rPr>
              <a:t> b + c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How to perform a = b + c + d +e?</a:t>
            </a:r>
          </a:p>
          <a:p>
            <a:pPr lvl="1"/>
            <a:r>
              <a:rPr lang="en-US" dirty="0"/>
              <a:t>add a, b, c 	# a </a:t>
            </a:r>
            <a:r>
              <a:rPr lang="en-US" dirty="0">
                <a:sym typeface="Wingdings" panose="05000000000000000000" pitchFamily="2" charset="2"/>
              </a:rPr>
              <a:t> b + c</a:t>
            </a:r>
          </a:p>
          <a:p>
            <a:pPr lvl="1"/>
            <a:r>
              <a:rPr lang="en-US" dirty="0"/>
              <a:t>add a, </a:t>
            </a:r>
            <a:r>
              <a:rPr lang="en-US" dirty="0" smtClean="0"/>
              <a:t>a, d </a:t>
            </a:r>
            <a:r>
              <a:rPr lang="en-US" dirty="0"/>
              <a:t>	# a </a:t>
            </a:r>
            <a:r>
              <a:rPr lang="en-US" dirty="0">
                <a:sym typeface="Wingdings" panose="05000000000000000000" pitchFamily="2" charset="2"/>
              </a:rPr>
              <a:t> </a:t>
            </a:r>
            <a:r>
              <a:rPr lang="en-US" dirty="0" smtClean="0">
                <a:sym typeface="Wingdings" panose="05000000000000000000" pitchFamily="2" charset="2"/>
              </a:rPr>
              <a:t>a </a:t>
            </a:r>
            <a:r>
              <a:rPr lang="en-US" dirty="0">
                <a:sym typeface="Wingdings" panose="05000000000000000000" pitchFamily="2" charset="2"/>
              </a:rPr>
              <a:t>+ </a:t>
            </a:r>
            <a:r>
              <a:rPr lang="en-US" dirty="0" smtClean="0">
                <a:sym typeface="Wingdings" panose="05000000000000000000" pitchFamily="2" charset="2"/>
              </a:rPr>
              <a:t>d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/>
              <a:t>add a, a, </a:t>
            </a:r>
            <a:r>
              <a:rPr lang="en-US" dirty="0" smtClean="0"/>
              <a:t>e </a:t>
            </a:r>
            <a:r>
              <a:rPr lang="en-US" dirty="0"/>
              <a:t>	# a </a:t>
            </a:r>
            <a:r>
              <a:rPr lang="en-US" dirty="0">
                <a:sym typeface="Wingdings" panose="05000000000000000000" pitchFamily="2" charset="2"/>
              </a:rPr>
              <a:t> a + </a:t>
            </a:r>
            <a:r>
              <a:rPr lang="en-US" dirty="0" smtClean="0">
                <a:sym typeface="Wingdings" panose="05000000000000000000" pitchFamily="2" charset="2"/>
              </a:rPr>
              <a:t>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32 Registers</a:t>
            </a:r>
          </a:p>
          <a:p>
            <a:pPr lvl="1"/>
            <a:r>
              <a:rPr lang="pt-BR" dirty="0">
                <a:sym typeface="Wingdings" panose="05000000000000000000" pitchFamily="2" charset="2"/>
              </a:rPr>
              <a:t>$s0–$s7, $t0–$t9, $zero</a:t>
            </a:r>
            <a:r>
              <a:rPr lang="pt-BR" dirty="0" smtClean="0">
                <a:sym typeface="Wingdings" panose="05000000000000000000" pitchFamily="2" charset="2"/>
              </a:rPr>
              <a:t>, $</a:t>
            </a:r>
            <a:r>
              <a:rPr lang="pt-BR" dirty="0">
                <a:sym typeface="Wingdings" panose="05000000000000000000" pitchFamily="2" charset="2"/>
              </a:rPr>
              <a:t>a0–$a3, $v0–$v1, $gp, $fp</a:t>
            </a:r>
            <a:r>
              <a:rPr lang="pt-BR" dirty="0" smtClean="0">
                <a:sym typeface="Wingdings" panose="05000000000000000000" pitchFamily="2" charset="2"/>
              </a:rPr>
              <a:t>, $</a:t>
            </a:r>
            <a:r>
              <a:rPr lang="pt-BR" dirty="0">
                <a:sym typeface="Wingdings" panose="05000000000000000000" pitchFamily="2" charset="2"/>
              </a:rPr>
              <a:t>sp, $ra, $at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/>
              <a:t>In MIPS, </a:t>
            </a:r>
            <a:endParaRPr lang="en-US" dirty="0" smtClean="0"/>
          </a:p>
          <a:p>
            <a:pPr lvl="1"/>
            <a:r>
              <a:rPr lang="en-US" dirty="0" smtClean="0"/>
              <a:t>data </a:t>
            </a:r>
            <a:r>
              <a:rPr lang="en-US" dirty="0"/>
              <a:t>must be in registers to perform </a:t>
            </a:r>
            <a:r>
              <a:rPr lang="en-US" dirty="0" smtClean="0"/>
              <a:t>arithmetic; </a:t>
            </a:r>
          </a:p>
          <a:p>
            <a:pPr lvl="1"/>
            <a:r>
              <a:rPr lang="en-US" dirty="0" smtClean="0"/>
              <a:t>register </a:t>
            </a:r>
            <a:r>
              <a:rPr lang="en-US" dirty="0"/>
              <a:t>$zero always equals </a:t>
            </a:r>
            <a:r>
              <a:rPr lang="en-US" dirty="0" smtClean="0"/>
              <a:t>0; register </a:t>
            </a:r>
            <a:r>
              <a:rPr lang="en-US" dirty="0"/>
              <a:t>$at is reserved by the assembler </a:t>
            </a:r>
            <a:r>
              <a:rPr lang="en-US" dirty="0" smtClean="0"/>
              <a:t>to handle </a:t>
            </a:r>
            <a:r>
              <a:rPr lang="en-US" dirty="0"/>
              <a:t>large constants.</a:t>
            </a:r>
            <a:endParaRPr lang="en-US" dirty="0" smtClean="0"/>
          </a:p>
          <a:p>
            <a:r>
              <a:rPr lang="en-US" b="1" dirty="0"/>
              <a:t>2</a:t>
            </a:r>
            <a:r>
              <a:rPr lang="en-US" b="1" baseline="30000" dirty="0"/>
              <a:t>30</a:t>
            </a:r>
            <a:r>
              <a:rPr lang="en-US" b="1" dirty="0"/>
              <a:t> </a:t>
            </a:r>
            <a:r>
              <a:rPr lang="en-US" b="1" dirty="0" smtClean="0"/>
              <a:t>memory words</a:t>
            </a:r>
          </a:p>
          <a:p>
            <a:pPr lvl="1"/>
            <a:r>
              <a:rPr lang="en-US" dirty="0"/>
              <a:t>Memory[0], Memory[4], . . . </a:t>
            </a:r>
            <a:r>
              <a:rPr lang="en-US" dirty="0" smtClean="0"/>
              <a:t>, Memory[4294967292]</a:t>
            </a:r>
          </a:p>
          <a:p>
            <a:pPr lvl="1"/>
            <a:r>
              <a:rPr lang="en-US" dirty="0"/>
              <a:t>Accessed only by </a:t>
            </a:r>
            <a:r>
              <a:rPr lang="en-US" b="1" dirty="0"/>
              <a:t>data transfer </a:t>
            </a:r>
            <a:r>
              <a:rPr lang="en-US" b="1" dirty="0" smtClean="0"/>
              <a:t>instructions</a:t>
            </a:r>
            <a:r>
              <a:rPr lang="en-US" dirty="0" smtClean="0"/>
              <a:t>; </a:t>
            </a:r>
          </a:p>
          <a:p>
            <a:pPr lvl="1"/>
            <a:r>
              <a:rPr lang="en-US" dirty="0" smtClean="0"/>
              <a:t>MIPS </a:t>
            </a:r>
            <a:r>
              <a:rPr lang="en-US" dirty="0"/>
              <a:t>uses byte addresses, </a:t>
            </a:r>
            <a:r>
              <a:rPr lang="en-US" dirty="0" smtClean="0"/>
              <a:t>so sequential </a:t>
            </a:r>
            <a:r>
              <a:rPr lang="en-US" b="1" dirty="0"/>
              <a:t>word addresses differ by </a:t>
            </a:r>
            <a:r>
              <a:rPr lang="en-US" b="1" dirty="0" smtClean="0"/>
              <a:t>4</a:t>
            </a:r>
            <a:r>
              <a:rPr lang="en-US" dirty="0" smtClean="0"/>
              <a:t>; </a:t>
            </a:r>
          </a:p>
          <a:p>
            <a:pPr lvl="1"/>
            <a:r>
              <a:rPr lang="en-US" dirty="0" smtClean="0"/>
              <a:t>Memory </a:t>
            </a:r>
            <a:r>
              <a:rPr lang="en-US" dirty="0"/>
              <a:t>holds data structures, arrays, </a:t>
            </a:r>
            <a:r>
              <a:rPr lang="en-US" dirty="0" smtClean="0"/>
              <a:t>and spilled </a:t>
            </a:r>
            <a:r>
              <a:rPr lang="en-US" dirty="0"/>
              <a:t>registers.</a:t>
            </a:r>
          </a:p>
        </p:txBody>
      </p:sp>
    </p:spTree>
    <p:extLst>
      <p:ext uri="{BB962C8B-B14F-4D97-AF65-F5344CB8AC3E}">
        <p14:creationId xmlns:p14="http://schemas.microsoft.com/office/powerpoint/2010/main" val="803271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763" y="101889"/>
            <a:ext cx="10515600" cy="1325563"/>
          </a:xfrm>
        </p:spPr>
        <p:txBody>
          <a:bodyPr/>
          <a:lstStyle/>
          <a:p>
            <a:r>
              <a:rPr lang="en-US" dirty="0"/>
              <a:t>MIPS assembly </a:t>
            </a:r>
            <a:r>
              <a:rPr lang="en-US" dirty="0" smtClean="0"/>
              <a:t>language: sample instructions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10837" y="1427452"/>
          <a:ext cx="11956472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0145">
                  <a:extLst>
                    <a:ext uri="{9D8B030D-6E8A-4147-A177-3AD203B41FA5}">
                      <a16:colId xmlns:a16="http://schemas.microsoft.com/office/drawing/2014/main" val="110683476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164472884"/>
                    </a:ext>
                  </a:extLst>
                </a:gridCol>
                <a:gridCol w="1814945">
                  <a:extLst>
                    <a:ext uri="{9D8B030D-6E8A-4147-A177-3AD203B41FA5}">
                      <a16:colId xmlns:a16="http://schemas.microsoft.com/office/drawing/2014/main" val="649188161"/>
                    </a:ext>
                  </a:extLst>
                </a:gridCol>
                <a:gridCol w="3297382">
                  <a:extLst>
                    <a:ext uri="{9D8B030D-6E8A-4147-A177-3AD203B41FA5}">
                      <a16:colId xmlns:a16="http://schemas.microsoft.com/office/drawing/2014/main" val="4173972148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1892861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Instruction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Comments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85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Arithmetic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$s1, $s2, $s3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$s1 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 $s2 + $s3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Three register operands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004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 immediate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addi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$s1,$s2,20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$s1 = $s2 + 20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Used to add constants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775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transfer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load 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lw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$s1,20($s2)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$s1 = Memory[$s2 + 20]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Word from memory to register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57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load half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lh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$s1,20($s2)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$s1 = Memory[$s2 + 20]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Halfword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memory to register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67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load half unsigned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lhu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$s1,20($s2)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$s1 = Memory[$s2 + 20]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Halfword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memory to register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681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load linked 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ll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$s1,20($s2)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$s1 = Memory[$s2 + 20]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Load word as 1st half of atomic swap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228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load upper </a:t>
                      </a:r>
                      <a:r>
                        <a:rPr lang="en-US" dirty="0" err="1" smtClean="0"/>
                        <a:t>immed</a:t>
                      </a:r>
                      <a:r>
                        <a:rPr lang="en-US" dirty="0" smtClean="0"/>
                        <a:t>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lui</a:t>
                      </a:r>
                      <a:r>
                        <a:rPr lang="en-US" dirty="0" smtClean="0"/>
                        <a:t> $s1,20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$s1 = 20 * 2</a:t>
                      </a:r>
                      <a:r>
                        <a:rPr lang="en-US" baseline="30000" dirty="0" smtClean="0"/>
                        <a:t>16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Loads constant in upper 16 bits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681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 $s1,$s2,$s3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$s1 = $s2 &amp; $s3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Three reg. operands; bit-by-bit AND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251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 immediate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andi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$s1,$s2,20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$s1 = $s2 &amp; 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Bit-by-bit AND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with constant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081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shift left logical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sll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$s1,$s2,10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$s1 = $s2 &lt;&lt;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Shift left by constant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21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Cond. branch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branch on equal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beq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$s1,$s2,25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($s1 == $s2) go to PC + 4 + 100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Equal test; PC-relative branch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293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 on less than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slt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$s1,$s2,$s3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($s2 &lt; $s3) $s1 = 1; else $s1 = 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Compare less than; for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beq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bne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430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Uncond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jump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jump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 2500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 to 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Jump to target address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054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9698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Compiling a Complex C Assignment into MIPS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somewhat complex statement contains the fi </a:t>
            </a:r>
            <a:r>
              <a:rPr lang="en-US" dirty="0" err="1"/>
              <a:t>ve</a:t>
            </a:r>
            <a:r>
              <a:rPr lang="en-US" dirty="0"/>
              <a:t> variables f, g, h, </a:t>
            </a:r>
            <a:r>
              <a:rPr lang="en-US" dirty="0" err="1"/>
              <a:t>i</a:t>
            </a:r>
            <a:r>
              <a:rPr lang="en-US" dirty="0"/>
              <a:t>, and j:</a:t>
            </a:r>
          </a:p>
          <a:p>
            <a:pPr lvl="1"/>
            <a:r>
              <a:rPr lang="pt-BR" dirty="0"/>
              <a:t>f = (g + h) – (i + j);</a:t>
            </a:r>
          </a:p>
          <a:p>
            <a:r>
              <a:rPr lang="en-US" dirty="0"/>
              <a:t>What might a C compiler produce</a:t>
            </a:r>
            <a:r>
              <a:rPr lang="en-US" dirty="0" smtClean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793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Compiling a Complex C Assignment into MIPS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somewhat complex statement contains the fi </a:t>
            </a:r>
            <a:r>
              <a:rPr lang="en-US" dirty="0" err="1"/>
              <a:t>ve</a:t>
            </a:r>
            <a:r>
              <a:rPr lang="en-US" dirty="0"/>
              <a:t> variables f, g, h, </a:t>
            </a:r>
            <a:r>
              <a:rPr lang="en-US" dirty="0" err="1"/>
              <a:t>i</a:t>
            </a:r>
            <a:r>
              <a:rPr lang="en-US" dirty="0"/>
              <a:t>, and j:</a:t>
            </a:r>
          </a:p>
          <a:p>
            <a:pPr lvl="1"/>
            <a:r>
              <a:rPr lang="pt-BR" dirty="0"/>
              <a:t>f = (g + h) – (i + j);</a:t>
            </a:r>
          </a:p>
          <a:p>
            <a:r>
              <a:rPr lang="en-US" dirty="0"/>
              <a:t>What might a C compiler produce</a:t>
            </a:r>
            <a:r>
              <a:rPr lang="en-US" dirty="0" smtClean="0"/>
              <a:t>?</a:t>
            </a:r>
          </a:p>
          <a:p>
            <a:r>
              <a:rPr lang="en-US" dirty="0" smtClean="0"/>
              <a:t>Ans.</a:t>
            </a:r>
          </a:p>
          <a:p>
            <a:pPr lvl="1"/>
            <a:r>
              <a:rPr lang="fr-FR" dirty="0" err="1"/>
              <a:t>add</a:t>
            </a:r>
            <a:r>
              <a:rPr lang="fr-FR" dirty="0"/>
              <a:t> t0,g,h # </a:t>
            </a:r>
            <a:r>
              <a:rPr lang="fr-FR" dirty="0" err="1"/>
              <a:t>temporary</a:t>
            </a:r>
            <a:r>
              <a:rPr lang="fr-FR" dirty="0"/>
              <a:t> variable t0 </a:t>
            </a:r>
            <a:r>
              <a:rPr lang="fr-FR" dirty="0" err="1"/>
              <a:t>contains</a:t>
            </a:r>
            <a:r>
              <a:rPr lang="fr-FR" dirty="0"/>
              <a:t> g + </a:t>
            </a:r>
            <a:r>
              <a:rPr lang="fr-FR" dirty="0" smtClean="0"/>
              <a:t>h</a:t>
            </a:r>
          </a:p>
          <a:p>
            <a:pPr lvl="1"/>
            <a:r>
              <a:rPr lang="fr-FR" dirty="0" err="1"/>
              <a:t>add</a:t>
            </a:r>
            <a:r>
              <a:rPr lang="fr-FR" dirty="0"/>
              <a:t> t1,i,j # </a:t>
            </a:r>
            <a:r>
              <a:rPr lang="fr-FR" dirty="0" err="1"/>
              <a:t>temporary</a:t>
            </a:r>
            <a:r>
              <a:rPr lang="fr-FR" dirty="0"/>
              <a:t> variable t1 </a:t>
            </a:r>
            <a:r>
              <a:rPr lang="fr-FR" dirty="0" err="1"/>
              <a:t>contains</a:t>
            </a:r>
            <a:r>
              <a:rPr lang="fr-FR" dirty="0"/>
              <a:t> i + </a:t>
            </a:r>
            <a:r>
              <a:rPr lang="fr-FR" dirty="0" smtClean="0"/>
              <a:t>j</a:t>
            </a:r>
          </a:p>
          <a:p>
            <a:pPr lvl="1"/>
            <a:r>
              <a:rPr lang="en-US" dirty="0"/>
              <a:t>sub f,t0,t1 # f gets t0 – t1, which is (g + h) – (</a:t>
            </a:r>
            <a:r>
              <a:rPr lang="en-US" dirty="0" err="1"/>
              <a:t>i</a:t>
            </a:r>
            <a:r>
              <a:rPr lang="en-US" dirty="0"/>
              <a:t> + j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71396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Compiling a Complex C Assignment into MIPS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somewhat complex statement contains the fi </a:t>
            </a:r>
            <a:r>
              <a:rPr lang="en-US" dirty="0" err="1"/>
              <a:t>ve</a:t>
            </a:r>
            <a:r>
              <a:rPr lang="en-US" dirty="0"/>
              <a:t> variables f, g, h, </a:t>
            </a:r>
            <a:r>
              <a:rPr lang="en-US" dirty="0" err="1"/>
              <a:t>i</a:t>
            </a:r>
            <a:r>
              <a:rPr lang="en-US" dirty="0"/>
              <a:t>, and j:</a:t>
            </a:r>
          </a:p>
          <a:p>
            <a:pPr lvl="1"/>
            <a:r>
              <a:rPr lang="pt-BR" dirty="0"/>
              <a:t>f = (g + h) – (i + j);</a:t>
            </a:r>
          </a:p>
          <a:p>
            <a:r>
              <a:rPr lang="en-US" dirty="0"/>
              <a:t>What might a C compiler produce</a:t>
            </a:r>
            <a:r>
              <a:rPr lang="en-US" dirty="0" smtClean="0"/>
              <a:t>?</a:t>
            </a:r>
          </a:p>
          <a:p>
            <a:r>
              <a:rPr lang="en-US" dirty="0" smtClean="0"/>
              <a:t>Ans.</a:t>
            </a:r>
          </a:p>
          <a:p>
            <a:pPr lvl="1"/>
            <a:r>
              <a:rPr lang="fr-FR" dirty="0" err="1"/>
              <a:t>add</a:t>
            </a:r>
            <a:r>
              <a:rPr lang="fr-FR" dirty="0"/>
              <a:t> t0,g,h # </a:t>
            </a:r>
            <a:r>
              <a:rPr lang="fr-FR" dirty="0" err="1"/>
              <a:t>temporary</a:t>
            </a:r>
            <a:r>
              <a:rPr lang="fr-FR" dirty="0"/>
              <a:t> variable t0 </a:t>
            </a:r>
            <a:r>
              <a:rPr lang="fr-FR" dirty="0" err="1"/>
              <a:t>contains</a:t>
            </a:r>
            <a:r>
              <a:rPr lang="fr-FR" dirty="0"/>
              <a:t> g + </a:t>
            </a:r>
            <a:r>
              <a:rPr lang="fr-FR" dirty="0" smtClean="0"/>
              <a:t>h</a:t>
            </a:r>
          </a:p>
          <a:p>
            <a:pPr lvl="1"/>
            <a:r>
              <a:rPr lang="fr-FR" dirty="0" err="1"/>
              <a:t>add</a:t>
            </a:r>
            <a:r>
              <a:rPr lang="fr-FR" dirty="0"/>
              <a:t> t1,i,j # </a:t>
            </a:r>
            <a:r>
              <a:rPr lang="fr-FR" dirty="0" err="1"/>
              <a:t>temporary</a:t>
            </a:r>
            <a:r>
              <a:rPr lang="fr-FR" dirty="0"/>
              <a:t> variable t1 </a:t>
            </a:r>
            <a:r>
              <a:rPr lang="fr-FR" dirty="0" err="1"/>
              <a:t>contains</a:t>
            </a:r>
            <a:r>
              <a:rPr lang="fr-FR" dirty="0"/>
              <a:t> i + </a:t>
            </a:r>
            <a:r>
              <a:rPr lang="fr-FR" dirty="0" smtClean="0"/>
              <a:t>j</a:t>
            </a:r>
          </a:p>
          <a:p>
            <a:pPr lvl="1"/>
            <a:r>
              <a:rPr lang="en-US" dirty="0"/>
              <a:t>sub f,t0,t1 # f gets t0 – t1, which is (g + h) – (</a:t>
            </a:r>
            <a:r>
              <a:rPr lang="en-US" dirty="0" err="1"/>
              <a:t>i</a:t>
            </a:r>
            <a:r>
              <a:rPr lang="en-US" dirty="0"/>
              <a:t> + j</a:t>
            </a:r>
            <a:r>
              <a:rPr lang="en-US" dirty="0" smtClean="0"/>
              <a:t>)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Assume that the </a:t>
            </a:r>
            <a:r>
              <a:rPr lang="en-US" dirty="0">
                <a:solidFill>
                  <a:srgbClr val="C00000"/>
                </a:solidFill>
              </a:rPr>
              <a:t>variables f, g, h,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, and j are assigned to the registers $s0, $s1, $s2</a:t>
            </a:r>
            <a:r>
              <a:rPr lang="en-US" dirty="0" smtClean="0">
                <a:solidFill>
                  <a:srgbClr val="C00000"/>
                </a:solidFill>
              </a:rPr>
              <a:t>, $</a:t>
            </a:r>
            <a:r>
              <a:rPr lang="en-US" dirty="0">
                <a:solidFill>
                  <a:srgbClr val="C00000"/>
                </a:solidFill>
              </a:rPr>
              <a:t>s3, and $s4, respectively. 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What </a:t>
            </a:r>
            <a:r>
              <a:rPr lang="en-US" dirty="0">
                <a:solidFill>
                  <a:srgbClr val="C00000"/>
                </a:solidFill>
              </a:rPr>
              <a:t>is the compiled MIPS code?</a:t>
            </a:r>
          </a:p>
        </p:txBody>
      </p:sp>
    </p:spTree>
    <p:extLst>
      <p:ext uri="{BB962C8B-B14F-4D97-AF65-F5344CB8AC3E}">
        <p14:creationId xmlns:p14="http://schemas.microsoft.com/office/powerpoint/2010/main" val="1284191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Compiling a Complex C Assignment into MIPS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226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somewhat complex statement contains the fi </a:t>
            </a:r>
            <a:r>
              <a:rPr lang="en-US" dirty="0" err="1"/>
              <a:t>ve</a:t>
            </a:r>
            <a:r>
              <a:rPr lang="en-US" dirty="0"/>
              <a:t> variables f, g, h, </a:t>
            </a:r>
            <a:r>
              <a:rPr lang="en-US" dirty="0" err="1"/>
              <a:t>i</a:t>
            </a:r>
            <a:r>
              <a:rPr lang="en-US" dirty="0"/>
              <a:t>, and j:</a:t>
            </a:r>
          </a:p>
          <a:p>
            <a:pPr lvl="1"/>
            <a:r>
              <a:rPr lang="pt-BR" dirty="0"/>
              <a:t>f = (g + h) – (i + j);</a:t>
            </a:r>
          </a:p>
          <a:p>
            <a:r>
              <a:rPr lang="en-US" dirty="0"/>
              <a:t>What might a C compiler produce</a:t>
            </a:r>
            <a:r>
              <a:rPr lang="en-US" dirty="0" smtClean="0"/>
              <a:t>?</a:t>
            </a:r>
          </a:p>
          <a:p>
            <a:r>
              <a:rPr lang="en-US" dirty="0" smtClean="0"/>
              <a:t>Ans.</a:t>
            </a:r>
          </a:p>
          <a:p>
            <a:pPr lvl="1"/>
            <a:r>
              <a:rPr lang="fr-FR" dirty="0" err="1"/>
              <a:t>add</a:t>
            </a:r>
            <a:r>
              <a:rPr lang="fr-FR" dirty="0"/>
              <a:t> t0,g,h # </a:t>
            </a:r>
            <a:r>
              <a:rPr lang="fr-FR" dirty="0" err="1"/>
              <a:t>temporary</a:t>
            </a:r>
            <a:r>
              <a:rPr lang="fr-FR" dirty="0"/>
              <a:t> variable t0 </a:t>
            </a:r>
            <a:r>
              <a:rPr lang="fr-FR" dirty="0" err="1"/>
              <a:t>contains</a:t>
            </a:r>
            <a:r>
              <a:rPr lang="fr-FR" dirty="0"/>
              <a:t> g + </a:t>
            </a:r>
            <a:r>
              <a:rPr lang="fr-FR" dirty="0" smtClean="0"/>
              <a:t>h</a:t>
            </a:r>
          </a:p>
          <a:p>
            <a:pPr lvl="1"/>
            <a:r>
              <a:rPr lang="fr-FR" dirty="0" err="1"/>
              <a:t>add</a:t>
            </a:r>
            <a:r>
              <a:rPr lang="fr-FR" dirty="0"/>
              <a:t> t1,i,j # </a:t>
            </a:r>
            <a:r>
              <a:rPr lang="fr-FR" dirty="0" err="1"/>
              <a:t>temporary</a:t>
            </a:r>
            <a:r>
              <a:rPr lang="fr-FR" dirty="0"/>
              <a:t> variable t1 </a:t>
            </a:r>
            <a:r>
              <a:rPr lang="fr-FR" dirty="0" err="1"/>
              <a:t>contains</a:t>
            </a:r>
            <a:r>
              <a:rPr lang="fr-FR" dirty="0"/>
              <a:t> i + </a:t>
            </a:r>
            <a:r>
              <a:rPr lang="fr-FR" dirty="0" smtClean="0"/>
              <a:t>j</a:t>
            </a:r>
          </a:p>
          <a:p>
            <a:pPr lvl="1"/>
            <a:r>
              <a:rPr lang="en-US" dirty="0"/>
              <a:t>sub f,t0,t1 # f gets t0 – t1, which is (g + h) – (</a:t>
            </a:r>
            <a:r>
              <a:rPr lang="en-US" dirty="0" err="1"/>
              <a:t>i</a:t>
            </a:r>
            <a:r>
              <a:rPr lang="en-US" dirty="0"/>
              <a:t> + j</a:t>
            </a:r>
            <a:r>
              <a:rPr lang="en-US" dirty="0" smtClean="0"/>
              <a:t>)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Assume that the </a:t>
            </a:r>
            <a:r>
              <a:rPr lang="en-US" dirty="0">
                <a:solidFill>
                  <a:srgbClr val="C00000"/>
                </a:solidFill>
              </a:rPr>
              <a:t>variables f, g, h,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, and j are assigned to the registers $s0, $s1, $s2</a:t>
            </a:r>
            <a:r>
              <a:rPr lang="en-US" dirty="0" smtClean="0">
                <a:solidFill>
                  <a:srgbClr val="C00000"/>
                </a:solidFill>
              </a:rPr>
              <a:t>, $</a:t>
            </a:r>
            <a:r>
              <a:rPr lang="en-US" dirty="0">
                <a:solidFill>
                  <a:srgbClr val="C00000"/>
                </a:solidFill>
              </a:rPr>
              <a:t>s3, and $s4, respectively. 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What </a:t>
            </a:r>
            <a:r>
              <a:rPr lang="en-US" dirty="0">
                <a:solidFill>
                  <a:srgbClr val="C00000"/>
                </a:solidFill>
              </a:rPr>
              <a:t>is the compiled MIPS code</a:t>
            </a:r>
            <a:r>
              <a:rPr lang="en-US" dirty="0" smtClean="0">
                <a:solidFill>
                  <a:srgbClr val="C00000"/>
                </a:solidFill>
              </a:rPr>
              <a:t>?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Ans. 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add $t0,$s1,$s2 # register $t0 contains g + h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add $t1,$s3,$s4 # register $t1 contains 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 + j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sub $s0,$t0,$t1 # f gets $t0 – $t1, which is (g + h)–(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 + j)</a:t>
            </a:r>
          </a:p>
        </p:txBody>
      </p:sp>
    </p:spTree>
    <p:extLst>
      <p:ext uri="{BB962C8B-B14F-4D97-AF65-F5344CB8AC3E}">
        <p14:creationId xmlns:p14="http://schemas.microsoft.com/office/powerpoint/2010/main" val="2023373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access or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Compile this C assignment statement:</a:t>
            </a:r>
          </a:p>
          <a:p>
            <a:pPr lvl="1"/>
            <a:r>
              <a:rPr lang="en-US" dirty="0"/>
              <a:t>g = h + A[8</a:t>
            </a:r>
            <a:r>
              <a:rPr lang="en-US" dirty="0" smtClean="0"/>
              <a:t>];</a:t>
            </a:r>
            <a:endParaRPr lang="en-US" dirty="0"/>
          </a:p>
          <a:p>
            <a:r>
              <a:rPr lang="en-US" dirty="0" smtClean="0"/>
              <a:t>In MIPS</a:t>
            </a:r>
          </a:p>
          <a:p>
            <a:pPr lvl="1"/>
            <a:r>
              <a:rPr lang="en-US" dirty="0" smtClean="0"/>
              <a:t>Assume </a:t>
            </a:r>
            <a:r>
              <a:rPr lang="en-US" dirty="0"/>
              <a:t>that the starting address, or </a:t>
            </a:r>
            <a:r>
              <a:rPr lang="en-US" i="1" dirty="0"/>
              <a:t>base address, </a:t>
            </a:r>
            <a:r>
              <a:rPr lang="en-US" dirty="0"/>
              <a:t>of the array is </a:t>
            </a:r>
            <a:r>
              <a:rPr lang="en-US" dirty="0" smtClean="0"/>
              <a:t>in $s3</a:t>
            </a:r>
          </a:p>
          <a:p>
            <a:pPr lvl="1"/>
            <a:r>
              <a:rPr lang="en-US" dirty="0" smtClean="0"/>
              <a:t>The address </a:t>
            </a:r>
            <a:r>
              <a:rPr lang="en-US" dirty="0"/>
              <a:t>of this array element is the sum of the base of the array A, found </a:t>
            </a:r>
            <a:r>
              <a:rPr lang="en-US" dirty="0" smtClean="0"/>
              <a:t>in register </a:t>
            </a:r>
            <a:r>
              <a:rPr lang="en-US" dirty="0"/>
              <a:t>$s3, plus the number to select element 8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/>
              <a:t>lw</a:t>
            </a:r>
            <a:r>
              <a:rPr lang="en-US" dirty="0"/>
              <a:t> $t0,8($s3) </a:t>
            </a:r>
            <a:r>
              <a:rPr lang="en-US" dirty="0" smtClean="0"/>
              <a:t>		# </a:t>
            </a:r>
            <a:r>
              <a:rPr lang="en-US" dirty="0"/>
              <a:t>Temporary </a:t>
            </a:r>
            <a:r>
              <a:rPr lang="en-US" dirty="0" err="1"/>
              <a:t>reg</a:t>
            </a:r>
            <a:r>
              <a:rPr lang="en-US" dirty="0"/>
              <a:t> $t0 gets A[8</a:t>
            </a:r>
            <a:r>
              <a:rPr lang="en-US" dirty="0" smtClean="0"/>
              <a:t>]</a:t>
            </a:r>
          </a:p>
          <a:p>
            <a:pPr lvl="1"/>
            <a:r>
              <a:rPr lang="pt-BR" dirty="0"/>
              <a:t>add $s1,$s2,$t0 </a:t>
            </a:r>
            <a:r>
              <a:rPr lang="pt-BR" dirty="0" smtClean="0"/>
              <a:t>		# </a:t>
            </a:r>
            <a:r>
              <a:rPr lang="pt-BR" dirty="0"/>
              <a:t>g = h + A[8</a:t>
            </a:r>
            <a:r>
              <a:rPr lang="pt-BR" dirty="0" smtClean="0"/>
              <a:t>]</a:t>
            </a:r>
          </a:p>
          <a:p>
            <a:r>
              <a:rPr lang="pt-BR" dirty="0" smtClean="0">
                <a:solidFill>
                  <a:srgbClr val="C00000"/>
                </a:solidFill>
              </a:rPr>
              <a:t>How about this?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What </a:t>
            </a:r>
            <a:r>
              <a:rPr lang="en-US" dirty="0">
                <a:solidFill>
                  <a:srgbClr val="C00000"/>
                </a:solidFill>
              </a:rPr>
              <a:t>is the MIPS assembly code for the C </a:t>
            </a:r>
            <a:r>
              <a:rPr lang="en-US" dirty="0" smtClean="0">
                <a:solidFill>
                  <a:srgbClr val="C00000"/>
                </a:solidFill>
              </a:rPr>
              <a:t>assignment statement </a:t>
            </a:r>
            <a:r>
              <a:rPr lang="en-US" dirty="0">
                <a:solidFill>
                  <a:srgbClr val="C00000"/>
                </a:solidFill>
              </a:rPr>
              <a:t>below?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A[12] = h + A[8];</a:t>
            </a:r>
          </a:p>
        </p:txBody>
      </p:sp>
    </p:spTree>
    <p:extLst>
      <p:ext uri="{BB962C8B-B14F-4D97-AF65-F5344CB8AC3E}">
        <p14:creationId xmlns:p14="http://schemas.microsoft.com/office/powerpoint/2010/main" val="3197988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Binary to Decimal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decimal value of this 32-bit two’s complement number?</a:t>
            </a:r>
          </a:p>
          <a:p>
            <a:pPr lvl="1"/>
            <a:r>
              <a:rPr lang="en-US" dirty="0" smtClean="0"/>
              <a:t>(1111 </a:t>
            </a:r>
            <a:r>
              <a:rPr lang="en-US" dirty="0"/>
              <a:t>1111 1111 1111 1111 1111 1111 </a:t>
            </a:r>
            <a:r>
              <a:rPr lang="en-US" dirty="0" smtClean="0"/>
              <a:t>1100)</a:t>
            </a:r>
            <a:r>
              <a:rPr lang="en-US" baseline="-25000" dirty="0" smtClean="0"/>
              <a:t>two </a:t>
            </a:r>
          </a:p>
          <a:p>
            <a:r>
              <a:rPr lang="en-US" dirty="0" smtClean="0"/>
              <a:t>Ans.</a:t>
            </a:r>
          </a:p>
          <a:p>
            <a:pPr lvl="1"/>
            <a:r>
              <a:rPr lang="en-US" dirty="0" smtClean="0"/>
              <a:t>(-4)</a:t>
            </a:r>
            <a:r>
              <a:rPr lang="en-US" baseline="-25000" dirty="0" smtClean="0"/>
              <a:t>10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100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Sign Extension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16-bit binary versions of </a:t>
            </a:r>
            <a:r>
              <a:rPr lang="en-US" dirty="0" smtClean="0"/>
              <a:t>2</a:t>
            </a:r>
            <a:r>
              <a:rPr lang="en-US" baseline="-25000" dirty="0" smtClean="0"/>
              <a:t>10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-2</a:t>
            </a:r>
            <a:r>
              <a:rPr lang="en-US" baseline="-25000" dirty="0" smtClean="0"/>
              <a:t>10</a:t>
            </a:r>
            <a:r>
              <a:rPr lang="en-US" dirty="0" smtClean="0"/>
              <a:t> </a:t>
            </a:r>
            <a:r>
              <a:rPr lang="en-US" dirty="0"/>
              <a:t>to 32-bit binary numbers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3378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4801"/>
          </a:xfrm>
        </p:spPr>
        <p:txBody>
          <a:bodyPr/>
          <a:lstStyle/>
          <a:p>
            <a:r>
              <a:rPr lang="en-US" dirty="0" smtClean="0"/>
              <a:t>Teaching Policy and Logistics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0874"/>
            <a:ext cx="10515600" cy="522316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Lab Test 1 and 2 (Tentative: 6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/>
              <a:t>Oct &amp; 1</a:t>
            </a:r>
            <a:r>
              <a:rPr lang="en-US" baseline="30000" dirty="0"/>
              <a:t>st</a:t>
            </a:r>
            <a:r>
              <a:rPr lang="en-US" dirty="0"/>
              <a:t> Dec (5:15PM – 6:15PM)</a:t>
            </a:r>
            <a:endParaRPr lang="en-US" dirty="0" smtClean="0"/>
          </a:p>
          <a:p>
            <a:pPr lvl="1"/>
            <a:r>
              <a:rPr lang="en-US" dirty="0" smtClean="0"/>
              <a:t>Code Writing (2) + Error free sample test case (3) + TC1 (5) + TC2 (5) + TC3 (5) = 20 marks </a:t>
            </a:r>
          </a:p>
          <a:p>
            <a:r>
              <a:rPr lang="en-US" dirty="0" smtClean="0"/>
              <a:t>Quiz 1 </a:t>
            </a:r>
            <a:r>
              <a:rPr lang="en-US" dirty="0"/>
              <a:t>and 2 </a:t>
            </a:r>
            <a:r>
              <a:rPr lang="en-US" dirty="0" smtClean="0"/>
              <a:t>(Tentative: 3</a:t>
            </a:r>
            <a:r>
              <a:rPr lang="en-US" baseline="30000" dirty="0" smtClean="0"/>
              <a:t>rd</a:t>
            </a:r>
            <a:r>
              <a:rPr lang="en-US" dirty="0" smtClean="0"/>
              <a:t> </a:t>
            </a:r>
            <a:r>
              <a:rPr lang="en-US" dirty="0"/>
              <a:t>Oct &amp; 28 Nov 5:15PM – 5:35PM) </a:t>
            </a:r>
            <a:endParaRPr lang="en-US" dirty="0" smtClean="0"/>
          </a:p>
          <a:p>
            <a:pPr lvl="1"/>
            <a:r>
              <a:rPr lang="en-US" dirty="0" smtClean="0"/>
              <a:t>10 x 1 = 10 marks  (MCQ)</a:t>
            </a:r>
          </a:p>
          <a:p>
            <a:r>
              <a:rPr lang="en-US" dirty="0" smtClean="0"/>
              <a:t>Mid </a:t>
            </a:r>
            <a:r>
              <a:rPr lang="en-US" dirty="0" err="1" smtClean="0"/>
              <a:t>Sem</a:t>
            </a:r>
            <a:r>
              <a:rPr lang="en-US" dirty="0" smtClean="0"/>
              <a:t> Pattern </a:t>
            </a:r>
            <a:r>
              <a:rPr lang="en-US" dirty="0" smtClean="0">
                <a:solidFill>
                  <a:srgbClr val="FF0000"/>
                </a:solidFill>
              </a:rPr>
              <a:t>(14/10 9:30 – 11:00)</a:t>
            </a:r>
          </a:p>
          <a:p>
            <a:pPr lvl="1"/>
            <a:r>
              <a:rPr lang="en-US" dirty="0"/>
              <a:t>1x12 + 8x2x3 = 60 </a:t>
            </a:r>
            <a:r>
              <a:rPr lang="en-US" dirty="0" smtClean="0"/>
              <a:t>marks (either 0 or full marks for each question)</a:t>
            </a:r>
          </a:p>
          <a:p>
            <a:r>
              <a:rPr lang="en-US" dirty="0" err="1" smtClean="0"/>
              <a:t>Compre</a:t>
            </a:r>
            <a:r>
              <a:rPr lang="en-US" dirty="0" smtClean="0"/>
              <a:t> Pattern </a:t>
            </a:r>
            <a:r>
              <a:rPr lang="en-US" dirty="0">
                <a:solidFill>
                  <a:srgbClr val="FF0000"/>
                </a:solidFill>
              </a:rPr>
              <a:t>(20/12 9:30 – 12:30)</a:t>
            </a:r>
            <a:endParaRPr lang="en-US" dirty="0"/>
          </a:p>
          <a:p>
            <a:pPr lvl="1"/>
            <a:r>
              <a:rPr lang="en-US" dirty="0" smtClean="0"/>
              <a:t>1x20 </a:t>
            </a:r>
            <a:r>
              <a:rPr lang="en-US" dirty="0"/>
              <a:t>+ </a:t>
            </a:r>
            <a:r>
              <a:rPr lang="en-US" dirty="0" smtClean="0"/>
              <a:t>10x2x3 </a:t>
            </a:r>
            <a:r>
              <a:rPr lang="en-US" dirty="0"/>
              <a:t>= </a:t>
            </a:r>
            <a:r>
              <a:rPr lang="en-US" dirty="0" smtClean="0"/>
              <a:t>80 </a:t>
            </a:r>
            <a:r>
              <a:rPr lang="en-US" dirty="0"/>
              <a:t>marks (either 0 or full </a:t>
            </a:r>
            <a:r>
              <a:rPr lang="en-US" dirty="0" smtClean="0"/>
              <a:t>marks for each question)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Key release immediately after exam</a:t>
            </a:r>
          </a:p>
          <a:p>
            <a:pPr lvl="1"/>
            <a:r>
              <a:rPr lang="en-US" b="1" dirty="0" smtClean="0">
                <a:solidFill>
                  <a:srgbClr val="7030A0"/>
                </a:solidFill>
              </a:rPr>
              <a:t>Key verification time : 24 hours after key release</a:t>
            </a:r>
          </a:p>
          <a:p>
            <a:r>
              <a:rPr lang="en-US" dirty="0" smtClean="0"/>
              <a:t>Key release on notice board in front of H101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Make up : 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no make up for Quiz and Lab Test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b="1" dirty="0"/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495940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5083"/>
          </a:xfrm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/>
          <a:lstStyle/>
          <a:p>
            <a:r>
              <a:rPr lang="en-US" b="1" dirty="0"/>
              <a:t>Representing Instructions in </a:t>
            </a:r>
            <a:r>
              <a:rPr lang="en-US" b="1" dirty="0" smtClean="0"/>
              <a:t>MIPS 32 bits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545" y="3629891"/>
            <a:ext cx="7533046" cy="3131127"/>
          </a:xfr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166133"/>
              </p:ext>
            </p:extLst>
          </p:nvPr>
        </p:nvGraphicFramePr>
        <p:xfrm>
          <a:off x="138544" y="2396823"/>
          <a:ext cx="11914912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341">
                  <a:extLst>
                    <a:ext uri="{9D8B030D-6E8A-4147-A177-3AD203B41FA5}">
                      <a16:colId xmlns:a16="http://schemas.microsoft.com/office/drawing/2014/main" val="297700814"/>
                    </a:ext>
                  </a:extLst>
                </a:gridCol>
                <a:gridCol w="372341">
                  <a:extLst>
                    <a:ext uri="{9D8B030D-6E8A-4147-A177-3AD203B41FA5}">
                      <a16:colId xmlns:a16="http://schemas.microsoft.com/office/drawing/2014/main" val="972589751"/>
                    </a:ext>
                  </a:extLst>
                </a:gridCol>
                <a:gridCol w="372341">
                  <a:extLst>
                    <a:ext uri="{9D8B030D-6E8A-4147-A177-3AD203B41FA5}">
                      <a16:colId xmlns:a16="http://schemas.microsoft.com/office/drawing/2014/main" val="3579028372"/>
                    </a:ext>
                  </a:extLst>
                </a:gridCol>
                <a:gridCol w="372341">
                  <a:extLst>
                    <a:ext uri="{9D8B030D-6E8A-4147-A177-3AD203B41FA5}">
                      <a16:colId xmlns:a16="http://schemas.microsoft.com/office/drawing/2014/main" val="925224241"/>
                    </a:ext>
                  </a:extLst>
                </a:gridCol>
                <a:gridCol w="372341">
                  <a:extLst>
                    <a:ext uri="{9D8B030D-6E8A-4147-A177-3AD203B41FA5}">
                      <a16:colId xmlns:a16="http://schemas.microsoft.com/office/drawing/2014/main" val="3530429829"/>
                    </a:ext>
                  </a:extLst>
                </a:gridCol>
                <a:gridCol w="372341">
                  <a:extLst>
                    <a:ext uri="{9D8B030D-6E8A-4147-A177-3AD203B41FA5}">
                      <a16:colId xmlns:a16="http://schemas.microsoft.com/office/drawing/2014/main" val="1866470967"/>
                    </a:ext>
                  </a:extLst>
                </a:gridCol>
                <a:gridCol w="372341">
                  <a:extLst>
                    <a:ext uri="{9D8B030D-6E8A-4147-A177-3AD203B41FA5}">
                      <a16:colId xmlns:a16="http://schemas.microsoft.com/office/drawing/2014/main" val="1316517685"/>
                    </a:ext>
                  </a:extLst>
                </a:gridCol>
                <a:gridCol w="372341">
                  <a:extLst>
                    <a:ext uri="{9D8B030D-6E8A-4147-A177-3AD203B41FA5}">
                      <a16:colId xmlns:a16="http://schemas.microsoft.com/office/drawing/2014/main" val="2222719955"/>
                    </a:ext>
                  </a:extLst>
                </a:gridCol>
                <a:gridCol w="372341">
                  <a:extLst>
                    <a:ext uri="{9D8B030D-6E8A-4147-A177-3AD203B41FA5}">
                      <a16:colId xmlns:a16="http://schemas.microsoft.com/office/drawing/2014/main" val="1014121344"/>
                    </a:ext>
                  </a:extLst>
                </a:gridCol>
                <a:gridCol w="372341">
                  <a:extLst>
                    <a:ext uri="{9D8B030D-6E8A-4147-A177-3AD203B41FA5}">
                      <a16:colId xmlns:a16="http://schemas.microsoft.com/office/drawing/2014/main" val="3732501214"/>
                    </a:ext>
                  </a:extLst>
                </a:gridCol>
                <a:gridCol w="372341">
                  <a:extLst>
                    <a:ext uri="{9D8B030D-6E8A-4147-A177-3AD203B41FA5}">
                      <a16:colId xmlns:a16="http://schemas.microsoft.com/office/drawing/2014/main" val="496771440"/>
                    </a:ext>
                  </a:extLst>
                </a:gridCol>
                <a:gridCol w="372341">
                  <a:extLst>
                    <a:ext uri="{9D8B030D-6E8A-4147-A177-3AD203B41FA5}">
                      <a16:colId xmlns:a16="http://schemas.microsoft.com/office/drawing/2014/main" val="3302445015"/>
                    </a:ext>
                  </a:extLst>
                </a:gridCol>
                <a:gridCol w="372341">
                  <a:extLst>
                    <a:ext uri="{9D8B030D-6E8A-4147-A177-3AD203B41FA5}">
                      <a16:colId xmlns:a16="http://schemas.microsoft.com/office/drawing/2014/main" val="2278484228"/>
                    </a:ext>
                  </a:extLst>
                </a:gridCol>
                <a:gridCol w="372341">
                  <a:extLst>
                    <a:ext uri="{9D8B030D-6E8A-4147-A177-3AD203B41FA5}">
                      <a16:colId xmlns:a16="http://schemas.microsoft.com/office/drawing/2014/main" val="4279279943"/>
                    </a:ext>
                  </a:extLst>
                </a:gridCol>
                <a:gridCol w="372341">
                  <a:extLst>
                    <a:ext uri="{9D8B030D-6E8A-4147-A177-3AD203B41FA5}">
                      <a16:colId xmlns:a16="http://schemas.microsoft.com/office/drawing/2014/main" val="1255795025"/>
                    </a:ext>
                  </a:extLst>
                </a:gridCol>
                <a:gridCol w="372341">
                  <a:extLst>
                    <a:ext uri="{9D8B030D-6E8A-4147-A177-3AD203B41FA5}">
                      <a16:colId xmlns:a16="http://schemas.microsoft.com/office/drawing/2014/main" val="2578078063"/>
                    </a:ext>
                  </a:extLst>
                </a:gridCol>
                <a:gridCol w="372341">
                  <a:extLst>
                    <a:ext uri="{9D8B030D-6E8A-4147-A177-3AD203B41FA5}">
                      <a16:colId xmlns:a16="http://schemas.microsoft.com/office/drawing/2014/main" val="1523278943"/>
                    </a:ext>
                  </a:extLst>
                </a:gridCol>
                <a:gridCol w="372341">
                  <a:extLst>
                    <a:ext uri="{9D8B030D-6E8A-4147-A177-3AD203B41FA5}">
                      <a16:colId xmlns:a16="http://schemas.microsoft.com/office/drawing/2014/main" val="2182226278"/>
                    </a:ext>
                  </a:extLst>
                </a:gridCol>
                <a:gridCol w="372341">
                  <a:extLst>
                    <a:ext uri="{9D8B030D-6E8A-4147-A177-3AD203B41FA5}">
                      <a16:colId xmlns:a16="http://schemas.microsoft.com/office/drawing/2014/main" val="1248592763"/>
                    </a:ext>
                  </a:extLst>
                </a:gridCol>
                <a:gridCol w="372341">
                  <a:extLst>
                    <a:ext uri="{9D8B030D-6E8A-4147-A177-3AD203B41FA5}">
                      <a16:colId xmlns:a16="http://schemas.microsoft.com/office/drawing/2014/main" val="955724596"/>
                    </a:ext>
                  </a:extLst>
                </a:gridCol>
                <a:gridCol w="372341">
                  <a:extLst>
                    <a:ext uri="{9D8B030D-6E8A-4147-A177-3AD203B41FA5}">
                      <a16:colId xmlns:a16="http://schemas.microsoft.com/office/drawing/2014/main" val="2574602891"/>
                    </a:ext>
                  </a:extLst>
                </a:gridCol>
                <a:gridCol w="372341">
                  <a:extLst>
                    <a:ext uri="{9D8B030D-6E8A-4147-A177-3AD203B41FA5}">
                      <a16:colId xmlns:a16="http://schemas.microsoft.com/office/drawing/2014/main" val="4138051415"/>
                    </a:ext>
                  </a:extLst>
                </a:gridCol>
                <a:gridCol w="372341">
                  <a:extLst>
                    <a:ext uri="{9D8B030D-6E8A-4147-A177-3AD203B41FA5}">
                      <a16:colId xmlns:a16="http://schemas.microsoft.com/office/drawing/2014/main" val="1263658043"/>
                    </a:ext>
                  </a:extLst>
                </a:gridCol>
                <a:gridCol w="372341">
                  <a:extLst>
                    <a:ext uri="{9D8B030D-6E8A-4147-A177-3AD203B41FA5}">
                      <a16:colId xmlns:a16="http://schemas.microsoft.com/office/drawing/2014/main" val="2680604124"/>
                    </a:ext>
                  </a:extLst>
                </a:gridCol>
                <a:gridCol w="372341">
                  <a:extLst>
                    <a:ext uri="{9D8B030D-6E8A-4147-A177-3AD203B41FA5}">
                      <a16:colId xmlns:a16="http://schemas.microsoft.com/office/drawing/2014/main" val="3487001284"/>
                    </a:ext>
                  </a:extLst>
                </a:gridCol>
                <a:gridCol w="372341">
                  <a:extLst>
                    <a:ext uri="{9D8B030D-6E8A-4147-A177-3AD203B41FA5}">
                      <a16:colId xmlns:a16="http://schemas.microsoft.com/office/drawing/2014/main" val="1172416667"/>
                    </a:ext>
                  </a:extLst>
                </a:gridCol>
                <a:gridCol w="372341">
                  <a:extLst>
                    <a:ext uri="{9D8B030D-6E8A-4147-A177-3AD203B41FA5}">
                      <a16:colId xmlns:a16="http://schemas.microsoft.com/office/drawing/2014/main" val="409531245"/>
                    </a:ext>
                  </a:extLst>
                </a:gridCol>
                <a:gridCol w="372341">
                  <a:extLst>
                    <a:ext uri="{9D8B030D-6E8A-4147-A177-3AD203B41FA5}">
                      <a16:colId xmlns:a16="http://schemas.microsoft.com/office/drawing/2014/main" val="1740577144"/>
                    </a:ext>
                  </a:extLst>
                </a:gridCol>
                <a:gridCol w="372341">
                  <a:extLst>
                    <a:ext uri="{9D8B030D-6E8A-4147-A177-3AD203B41FA5}">
                      <a16:colId xmlns:a16="http://schemas.microsoft.com/office/drawing/2014/main" val="1906027963"/>
                    </a:ext>
                  </a:extLst>
                </a:gridCol>
                <a:gridCol w="372341">
                  <a:extLst>
                    <a:ext uri="{9D8B030D-6E8A-4147-A177-3AD203B41FA5}">
                      <a16:colId xmlns:a16="http://schemas.microsoft.com/office/drawing/2014/main" val="1278953040"/>
                    </a:ext>
                  </a:extLst>
                </a:gridCol>
                <a:gridCol w="372341">
                  <a:extLst>
                    <a:ext uri="{9D8B030D-6E8A-4147-A177-3AD203B41FA5}">
                      <a16:colId xmlns:a16="http://schemas.microsoft.com/office/drawing/2014/main" val="1652738062"/>
                    </a:ext>
                  </a:extLst>
                </a:gridCol>
                <a:gridCol w="372341">
                  <a:extLst>
                    <a:ext uri="{9D8B030D-6E8A-4147-A177-3AD203B41FA5}">
                      <a16:colId xmlns:a16="http://schemas.microsoft.com/office/drawing/2014/main" val="2780937871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35829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627865"/>
                  </a:ext>
                </a:extLst>
              </a:tr>
              <a:tr h="320040">
                <a:tc gridSpan="32"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Representation of 1011</a:t>
                      </a:r>
                      <a:r>
                        <a:rPr lang="en-US" sz="1600" b="1" baseline="-25000" dirty="0" smtClean="0"/>
                        <a:t>2</a:t>
                      </a:r>
                      <a:r>
                        <a:rPr lang="en-US" sz="1600" b="1" dirty="0" smtClean="0"/>
                        <a:t> in MIPS 32 bit word</a:t>
                      </a:r>
                      <a:endParaRPr lang="en-US" sz="16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710970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219200" y="1413156"/>
            <a:ext cx="9199418" cy="830997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FFFF"/>
                </a:solidFill>
                <a:latin typeface="MinionPro-Bold"/>
              </a:rPr>
              <a:t>least </a:t>
            </a:r>
            <a:r>
              <a:rPr lang="en-US" sz="2400" b="1" dirty="0" smtClean="0">
                <a:solidFill>
                  <a:srgbClr val="00FFFF"/>
                </a:solidFill>
                <a:latin typeface="MinionPro-Bold"/>
              </a:rPr>
              <a:t>significant bit (LSB): </a:t>
            </a:r>
            <a:r>
              <a:rPr lang="en-US" sz="2400" dirty="0" smtClean="0">
                <a:solidFill>
                  <a:srgbClr val="000000"/>
                </a:solidFill>
                <a:latin typeface="MinionPro-Regular"/>
              </a:rPr>
              <a:t>The rightmost </a:t>
            </a:r>
            <a:r>
              <a:rPr lang="en-US" sz="2400" dirty="0">
                <a:solidFill>
                  <a:srgbClr val="000000"/>
                </a:solidFill>
                <a:latin typeface="MinionPro-Regular"/>
              </a:rPr>
              <a:t>bit in a </a:t>
            </a:r>
            <a:r>
              <a:rPr lang="en-US" sz="2400" dirty="0" smtClean="0">
                <a:solidFill>
                  <a:srgbClr val="000000"/>
                </a:solidFill>
                <a:latin typeface="MinionPro-Regular"/>
              </a:rPr>
              <a:t>MIPS word</a:t>
            </a:r>
            <a:r>
              <a:rPr lang="en-US" sz="2400" dirty="0">
                <a:solidFill>
                  <a:srgbClr val="000000"/>
                </a:solidFill>
                <a:latin typeface="MinionPro-Regular"/>
              </a:rPr>
              <a:t>.</a:t>
            </a:r>
          </a:p>
          <a:p>
            <a:r>
              <a:rPr lang="en-US" sz="2400" b="1" dirty="0">
                <a:solidFill>
                  <a:srgbClr val="00FFFF"/>
                </a:solidFill>
                <a:latin typeface="MinionPro-Bold"/>
              </a:rPr>
              <a:t>most </a:t>
            </a:r>
            <a:r>
              <a:rPr lang="en-US" sz="2400" b="1" dirty="0" smtClean="0">
                <a:solidFill>
                  <a:srgbClr val="00FFFF"/>
                </a:solidFill>
                <a:latin typeface="MinionPro-Bold"/>
              </a:rPr>
              <a:t>significant bit (MSB</a:t>
            </a:r>
            <a:r>
              <a:rPr lang="en-US" sz="2400" b="1" dirty="0">
                <a:solidFill>
                  <a:srgbClr val="00FFFF"/>
                </a:solidFill>
                <a:latin typeface="MinionPro-Bold"/>
              </a:rPr>
              <a:t>)</a:t>
            </a:r>
            <a:r>
              <a:rPr lang="en-US" sz="2400" b="1" dirty="0" smtClean="0">
                <a:solidFill>
                  <a:srgbClr val="00FFFF"/>
                </a:solidFill>
                <a:latin typeface="MinionPro-Bold"/>
              </a:rPr>
              <a:t>: </a:t>
            </a:r>
            <a:r>
              <a:rPr lang="en-US" sz="2400" dirty="0" smtClean="0">
                <a:solidFill>
                  <a:srgbClr val="000000"/>
                </a:solidFill>
                <a:latin typeface="MinionPro-Regular"/>
              </a:rPr>
              <a:t>The left </a:t>
            </a:r>
            <a:r>
              <a:rPr lang="en-US" sz="2400" dirty="0">
                <a:solidFill>
                  <a:srgbClr val="000000"/>
                </a:solidFill>
                <a:latin typeface="MinionPro-Regular"/>
              </a:rPr>
              <a:t>most bit in a </a:t>
            </a:r>
            <a:r>
              <a:rPr lang="en-US" sz="2400" dirty="0" smtClean="0">
                <a:solidFill>
                  <a:srgbClr val="000000"/>
                </a:solidFill>
                <a:latin typeface="MinionPro-Regular"/>
              </a:rPr>
              <a:t>MIPS word</a:t>
            </a:r>
            <a:r>
              <a:rPr lang="en-US" sz="2400" dirty="0">
                <a:solidFill>
                  <a:srgbClr val="000000"/>
                </a:solidFill>
                <a:latin typeface="MinionPro-Regular"/>
              </a:rPr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1368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/>
          <a:lstStyle/>
          <a:p>
            <a:r>
              <a:rPr lang="en-US" b="1" dirty="0"/>
              <a:t>Instructions for Making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630" y="1407886"/>
            <a:ext cx="7478484" cy="5341257"/>
          </a:xfrm>
        </p:spPr>
        <p:txBody>
          <a:bodyPr>
            <a:normAutofit/>
          </a:bodyPr>
          <a:lstStyle/>
          <a:p>
            <a:r>
              <a:rPr lang="en-US" dirty="0" smtClean="0"/>
              <a:t>What is </a:t>
            </a:r>
            <a:r>
              <a:rPr lang="en-US" dirty="0"/>
              <a:t>the compiled MIPS code for this C </a:t>
            </a:r>
            <a:r>
              <a:rPr lang="en-US" i="1" dirty="0"/>
              <a:t>if </a:t>
            </a:r>
            <a:r>
              <a:rPr lang="en-US" dirty="0"/>
              <a:t>statement?</a:t>
            </a:r>
          </a:p>
          <a:p>
            <a:pPr lvl="1"/>
            <a:r>
              <a:rPr lang="en-US" dirty="0"/>
              <a:t>if (</a:t>
            </a:r>
            <a:r>
              <a:rPr lang="en-US" dirty="0" err="1"/>
              <a:t>i</a:t>
            </a:r>
            <a:r>
              <a:rPr lang="en-US" dirty="0"/>
              <a:t> == j) </a:t>
            </a:r>
            <a:endParaRPr lang="en-US" dirty="0" smtClean="0"/>
          </a:p>
          <a:p>
            <a:pPr lvl="2"/>
            <a:r>
              <a:rPr lang="en-US" dirty="0" smtClean="0"/>
              <a:t>f </a:t>
            </a:r>
            <a:r>
              <a:rPr lang="en-US" dirty="0"/>
              <a:t>= g + h; </a:t>
            </a:r>
            <a:endParaRPr lang="en-US" dirty="0" smtClean="0"/>
          </a:p>
          <a:p>
            <a:pPr lvl="1"/>
            <a:r>
              <a:rPr lang="en-US" dirty="0" smtClean="0"/>
              <a:t>else </a:t>
            </a:r>
          </a:p>
          <a:p>
            <a:pPr lvl="2"/>
            <a:r>
              <a:rPr lang="en-US" dirty="0" smtClean="0"/>
              <a:t>f </a:t>
            </a:r>
            <a:r>
              <a:rPr lang="en-US" dirty="0"/>
              <a:t>= g – h</a:t>
            </a:r>
            <a:r>
              <a:rPr lang="en-US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787271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/>
          <a:lstStyle/>
          <a:p>
            <a:r>
              <a:rPr lang="en-US" b="1" dirty="0"/>
              <a:t>Instructions for Making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629" y="1407886"/>
            <a:ext cx="8247741" cy="5341257"/>
          </a:xfrm>
        </p:spPr>
        <p:txBody>
          <a:bodyPr>
            <a:normAutofit/>
          </a:bodyPr>
          <a:lstStyle/>
          <a:p>
            <a:r>
              <a:rPr lang="en-US" dirty="0" smtClean="0"/>
              <a:t>What is </a:t>
            </a:r>
            <a:r>
              <a:rPr lang="en-US" dirty="0"/>
              <a:t>the compiled MIPS code for this C </a:t>
            </a:r>
            <a:r>
              <a:rPr lang="en-US" i="1" dirty="0"/>
              <a:t>if </a:t>
            </a:r>
            <a:r>
              <a:rPr lang="en-US" dirty="0"/>
              <a:t>statement?</a:t>
            </a:r>
          </a:p>
          <a:p>
            <a:pPr lvl="1"/>
            <a:r>
              <a:rPr lang="en-US" dirty="0"/>
              <a:t>if (</a:t>
            </a:r>
            <a:r>
              <a:rPr lang="en-US" dirty="0" err="1"/>
              <a:t>i</a:t>
            </a:r>
            <a:r>
              <a:rPr lang="en-US" dirty="0"/>
              <a:t> == j) </a:t>
            </a:r>
            <a:endParaRPr lang="en-US" dirty="0" smtClean="0"/>
          </a:p>
          <a:p>
            <a:pPr lvl="2"/>
            <a:r>
              <a:rPr lang="en-US" dirty="0" smtClean="0"/>
              <a:t>f </a:t>
            </a:r>
            <a:r>
              <a:rPr lang="en-US" dirty="0"/>
              <a:t>= g + h; </a:t>
            </a:r>
            <a:endParaRPr lang="en-US" dirty="0" smtClean="0"/>
          </a:p>
          <a:p>
            <a:pPr lvl="1"/>
            <a:r>
              <a:rPr lang="en-US" dirty="0" smtClean="0"/>
              <a:t>else </a:t>
            </a:r>
          </a:p>
          <a:p>
            <a:pPr lvl="2"/>
            <a:r>
              <a:rPr lang="en-US" dirty="0" smtClean="0"/>
              <a:t>f </a:t>
            </a:r>
            <a:r>
              <a:rPr lang="en-US" dirty="0"/>
              <a:t>= g – h</a:t>
            </a:r>
            <a:r>
              <a:rPr lang="en-US" dirty="0" smtClean="0"/>
              <a:t>;</a:t>
            </a:r>
          </a:p>
          <a:p>
            <a:r>
              <a:rPr lang="en-US" dirty="0" smtClean="0"/>
              <a:t>Ans.</a:t>
            </a:r>
          </a:p>
          <a:p>
            <a:pPr lvl="1"/>
            <a:r>
              <a:rPr lang="en-US" dirty="0" smtClean="0"/>
              <a:t>           </a:t>
            </a:r>
            <a:r>
              <a:rPr lang="en-US" dirty="0" err="1" smtClean="0"/>
              <a:t>bne</a:t>
            </a:r>
            <a:r>
              <a:rPr lang="en-US" dirty="0" smtClean="0"/>
              <a:t> </a:t>
            </a:r>
            <a:r>
              <a:rPr lang="en-US" dirty="0"/>
              <a:t>$s3,$s4,Else </a:t>
            </a:r>
            <a:r>
              <a:rPr lang="en-US" dirty="0" smtClean="0"/>
              <a:t>		# </a:t>
            </a:r>
            <a:r>
              <a:rPr lang="en-US" dirty="0"/>
              <a:t>go to Else if </a:t>
            </a:r>
            <a:r>
              <a:rPr lang="en-US" dirty="0" err="1"/>
              <a:t>i</a:t>
            </a:r>
            <a:r>
              <a:rPr lang="en-US" dirty="0"/>
              <a:t> ≠ </a:t>
            </a:r>
            <a:r>
              <a:rPr lang="en-US" dirty="0" smtClean="0"/>
              <a:t>j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        add </a:t>
            </a:r>
            <a:r>
              <a:rPr lang="en-US" dirty="0"/>
              <a:t>$s0,$s1,$s2 </a:t>
            </a:r>
            <a:r>
              <a:rPr lang="en-US" dirty="0" smtClean="0"/>
              <a:t>		# </a:t>
            </a:r>
            <a:r>
              <a:rPr lang="en-US" dirty="0"/>
              <a:t>f = g + h (skipped if </a:t>
            </a:r>
            <a:r>
              <a:rPr lang="en-US" dirty="0" err="1"/>
              <a:t>i</a:t>
            </a:r>
            <a:r>
              <a:rPr lang="en-US" dirty="0"/>
              <a:t> ≠ j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        j </a:t>
            </a:r>
            <a:r>
              <a:rPr lang="en-US" dirty="0"/>
              <a:t>Exit </a:t>
            </a:r>
            <a:r>
              <a:rPr lang="en-US" dirty="0" smtClean="0"/>
              <a:t>			# </a:t>
            </a:r>
            <a:r>
              <a:rPr lang="en-US" dirty="0"/>
              <a:t>go to </a:t>
            </a:r>
            <a:r>
              <a:rPr lang="en-US" dirty="0" smtClean="0"/>
              <a:t>Exit</a:t>
            </a:r>
          </a:p>
          <a:p>
            <a:pPr lvl="1"/>
            <a:r>
              <a:rPr lang="en-US" dirty="0" smtClean="0"/>
              <a:t>Else:  sub </a:t>
            </a:r>
            <a:r>
              <a:rPr lang="en-US" dirty="0"/>
              <a:t>$s0,$s1,$s2 </a:t>
            </a:r>
            <a:r>
              <a:rPr lang="en-US" dirty="0" smtClean="0"/>
              <a:t>		# </a:t>
            </a:r>
            <a:r>
              <a:rPr lang="en-US" dirty="0"/>
              <a:t>f = g – h (skipped if </a:t>
            </a:r>
            <a:r>
              <a:rPr lang="en-US" dirty="0" err="1"/>
              <a:t>i</a:t>
            </a:r>
            <a:r>
              <a:rPr lang="en-US" dirty="0"/>
              <a:t> = j)</a:t>
            </a:r>
          </a:p>
          <a:p>
            <a:pPr lvl="1"/>
            <a:r>
              <a:rPr lang="en-US" dirty="0"/>
              <a:t>Exit</a:t>
            </a:r>
            <a:r>
              <a:rPr lang="en-US" dirty="0" smtClean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33928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/>
          <a:lstStyle/>
          <a:p>
            <a:r>
              <a:rPr lang="en-US" b="1" dirty="0"/>
              <a:t>Supporting Procedures in Computer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59" y="1796597"/>
            <a:ext cx="5109027" cy="233997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Lets Consider C </a:t>
            </a:r>
            <a:r>
              <a:rPr lang="en-US" dirty="0"/>
              <a:t>procedure: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leaf_example</a:t>
            </a:r>
            <a:r>
              <a:rPr lang="en-US" dirty="0"/>
              <a:t> (</a:t>
            </a:r>
            <a:r>
              <a:rPr lang="en-US" dirty="0" err="1"/>
              <a:t>int</a:t>
            </a:r>
            <a:r>
              <a:rPr lang="en-US" dirty="0"/>
              <a:t> g, </a:t>
            </a:r>
            <a:r>
              <a:rPr lang="en-US" dirty="0" err="1"/>
              <a:t>int</a:t>
            </a:r>
            <a:r>
              <a:rPr lang="en-US" dirty="0"/>
              <a:t> h,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j</a:t>
            </a:r>
            <a:r>
              <a:rPr lang="en-US" dirty="0" smtClean="0"/>
              <a:t>) {</a:t>
            </a:r>
            <a:endParaRPr lang="en-US" dirty="0"/>
          </a:p>
          <a:p>
            <a:pPr lvl="2"/>
            <a:r>
              <a:rPr lang="en-US" dirty="0" err="1"/>
              <a:t>int</a:t>
            </a:r>
            <a:r>
              <a:rPr lang="en-US" dirty="0"/>
              <a:t> f;</a:t>
            </a:r>
          </a:p>
          <a:p>
            <a:pPr lvl="2"/>
            <a:r>
              <a:rPr lang="pt-BR" dirty="0"/>
              <a:t>f = (g + h) – (i + j);</a:t>
            </a:r>
          </a:p>
          <a:p>
            <a:pPr lvl="2"/>
            <a:r>
              <a:rPr lang="en-US" dirty="0"/>
              <a:t>return f;</a:t>
            </a:r>
          </a:p>
          <a:p>
            <a:pPr lvl="1"/>
            <a:r>
              <a:rPr lang="en-US" dirty="0"/>
              <a:t>}</a:t>
            </a:r>
          </a:p>
          <a:p>
            <a:r>
              <a:rPr lang="en-US" dirty="0"/>
              <a:t>What is the compiled MIPS assembly code?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70286" y="1513568"/>
            <a:ext cx="6589486" cy="514849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arguments : g</a:t>
            </a:r>
            <a:r>
              <a:rPr lang="en-US" dirty="0"/>
              <a:t>, h, </a:t>
            </a:r>
            <a:r>
              <a:rPr lang="en-US" dirty="0" err="1"/>
              <a:t>i</a:t>
            </a:r>
            <a:r>
              <a:rPr lang="en-US" dirty="0"/>
              <a:t>, and </a:t>
            </a:r>
            <a:r>
              <a:rPr lang="en-US" dirty="0" smtClean="0"/>
              <a:t>j are in $</a:t>
            </a:r>
            <a:r>
              <a:rPr lang="en-US" dirty="0"/>
              <a:t>a0, $a1, $a2, and $a3, </a:t>
            </a:r>
            <a:endParaRPr lang="en-US" dirty="0" smtClean="0"/>
          </a:p>
          <a:p>
            <a:r>
              <a:rPr lang="en-US" dirty="0" smtClean="0"/>
              <a:t>Local variable : f is in $s0</a:t>
            </a:r>
          </a:p>
          <a:p>
            <a:r>
              <a:rPr lang="en-US" dirty="0" smtClean="0"/>
              <a:t>MIPS Code: </a:t>
            </a:r>
          </a:p>
          <a:p>
            <a:r>
              <a:rPr lang="en-US" dirty="0" err="1" smtClean="0">
                <a:solidFill>
                  <a:srgbClr val="C00000"/>
                </a:solidFill>
              </a:rPr>
              <a:t>leaf_example</a:t>
            </a:r>
            <a:r>
              <a:rPr lang="en-US" dirty="0" smtClean="0">
                <a:solidFill>
                  <a:srgbClr val="C00000"/>
                </a:solidFill>
              </a:rPr>
              <a:t>: </a:t>
            </a:r>
            <a:r>
              <a:rPr lang="en-US" dirty="0" err="1">
                <a:solidFill>
                  <a:srgbClr val="C00000"/>
                </a:solidFill>
              </a:rPr>
              <a:t>addi</a:t>
            </a:r>
            <a:r>
              <a:rPr lang="en-US" dirty="0">
                <a:solidFill>
                  <a:srgbClr val="C00000"/>
                </a:solidFill>
              </a:rPr>
              <a:t> $</a:t>
            </a:r>
            <a:r>
              <a:rPr lang="en-US" dirty="0" err="1">
                <a:solidFill>
                  <a:srgbClr val="C00000"/>
                </a:solidFill>
              </a:rPr>
              <a:t>sp</a:t>
            </a:r>
            <a:r>
              <a:rPr lang="en-US" dirty="0">
                <a:solidFill>
                  <a:srgbClr val="C00000"/>
                </a:solidFill>
              </a:rPr>
              <a:t>, $</a:t>
            </a:r>
            <a:r>
              <a:rPr lang="en-US" dirty="0" err="1">
                <a:solidFill>
                  <a:srgbClr val="C00000"/>
                </a:solidFill>
              </a:rPr>
              <a:t>sp</a:t>
            </a:r>
            <a:r>
              <a:rPr lang="en-US" dirty="0">
                <a:solidFill>
                  <a:srgbClr val="C00000"/>
                </a:solidFill>
              </a:rPr>
              <a:t>, –12 </a:t>
            </a:r>
            <a:r>
              <a:rPr lang="en-US" dirty="0" smtClean="0">
                <a:solidFill>
                  <a:srgbClr val="C00000"/>
                </a:solidFill>
              </a:rPr>
              <a:t>	# </a:t>
            </a:r>
            <a:r>
              <a:rPr lang="en-US" dirty="0">
                <a:solidFill>
                  <a:srgbClr val="C00000"/>
                </a:solidFill>
              </a:rPr>
              <a:t>adjust stack to make room for 3 items</a:t>
            </a:r>
          </a:p>
          <a:p>
            <a:pPr lvl="2"/>
            <a:r>
              <a:rPr lang="en-US" dirty="0" err="1" smtClean="0">
                <a:solidFill>
                  <a:srgbClr val="00B0F0"/>
                </a:solidFill>
              </a:rPr>
              <a:t>sw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$t1, 8($</a:t>
            </a:r>
            <a:r>
              <a:rPr lang="en-US" dirty="0" err="1">
                <a:solidFill>
                  <a:srgbClr val="00B0F0"/>
                </a:solidFill>
              </a:rPr>
              <a:t>sp</a:t>
            </a:r>
            <a:r>
              <a:rPr lang="en-US" dirty="0">
                <a:solidFill>
                  <a:srgbClr val="00B0F0"/>
                </a:solidFill>
              </a:rPr>
              <a:t>) </a:t>
            </a:r>
            <a:r>
              <a:rPr lang="en-US" dirty="0" smtClean="0">
                <a:solidFill>
                  <a:srgbClr val="00B0F0"/>
                </a:solidFill>
              </a:rPr>
              <a:t>	# </a:t>
            </a:r>
            <a:r>
              <a:rPr lang="en-US" dirty="0">
                <a:solidFill>
                  <a:srgbClr val="00B0F0"/>
                </a:solidFill>
              </a:rPr>
              <a:t>save register $t1 for use afterwards</a:t>
            </a:r>
          </a:p>
          <a:p>
            <a:pPr lvl="2"/>
            <a:r>
              <a:rPr lang="en-US" dirty="0" err="1" smtClean="0">
                <a:solidFill>
                  <a:srgbClr val="00B0F0"/>
                </a:solidFill>
              </a:rPr>
              <a:t>sw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$t0, 4($</a:t>
            </a:r>
            <a:r>
              <a:rPr lang="en-US" dirty="0" err="1">
                <a:solidFill>
                  <a:srgbClr val="00B0F0"/>
                </a:solidFill>
              </a:rPr>
              <a:t>sp</a:t>
            </a:r>
            <a:r>
              <a:rPr lang="en-US" dirty="0">
                <a:solidFill>
                  <a:srgbClr val="00B0F0"/>
                </a:solidFill>
              </a:rPr>
              <a:t>) </a:t>
            </a:r>
            <a:r>
              <a:rPr lang="en-US" dirty="0" smtClean="0">
                <a:solidFill>
                  <a:srgbClr val="00B0F0"/>
                </a:solidFill>
              </a:rPr>
              <a:t>	# </a:t>
            </a:r>
            <a:r>
              <a:rPr lang="en-US" dirty="0">
                <a:solidFill>
                  <a:srgbClr val="00B0F0"/>
                </a:solidFill>
              </a:rPr>
              <a:t>save register $t0 for use afterwards</a:t>
            </a:r>
          </a:p>
          <a:p>
            <a:pPr lvl="2"/>
            <a:r>
              <a:rPr lang="en-US" dirty="0" err="1" smtClean="0">
                <a:solidFill>
                  <a:srgbClr val="00B0F0"/>
                </a:solidFill>
              </a:rPr>
              <a:t>sw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$s0, 0($</a:t>
            </a:r>
            <a:r>
              <a:rPr lang="en-US" dirty="0" err="1">
                <a:solidFill>
                  <a:srgbClr val="00B0F0"/>
                </a:solidFill>
              </a:rPr>
              <a:t>sp</a:t>
            </a:r>
            <a:r>
              <a:rPr lang="en-US" dirty="0">
                <a:solidFill>
                  <a:srgbClr val="00B0F0"/>
                </a:solidFill>
              </a:rPr>
              <a:t>) </a:t>
            </a:r>
            <a:r>
              <a:rPr lang="en-US" dirty="0" smtClean="0">
                <a:solidFill>
                  <a:srgbClr val="00B0F0"/>
                </a:solidFill>
              </a:rPr>
              <a:t>	# </a:t>
            </a:r>
            <a:r>
              <a:rPr lang="en-US" dirty="0">
                <a:solidFill>
                  <a:srgbClr val="00B0F0"/>
                </a:solidFill>
              </a:rPr>
              <a:t>save register $s0 for use afterwards</a:t>
            </a:r>
            <a:endParaRPr lang="en-US" dirty="0" smtClean="0">
              <a:solidFill>
                <a:srgbClr val="00B0F0"/>
              </a:solidFill>
            </a:endParaRPr>
          </a:p>
          <a:p>
            <a:pPr lvl="2"/>
            <a:r>
              <a:rPr lang="en-US" dirty="0" smtClean="0"/>
              <a:t>  </a:t>
            </a:r>
          </a:p>
          <a:p>
            <a:pPr lvl="2"/>
            <a:r>
              <a:rPr lang="en-US" dirty="0" smtClean="0">
                <a:solidFill>
                  <a:srgbClr val="C00000"/>
                </a:solidFill>
              </a:rPr>
              <a:t>add </a:t>
            </a:r>
            <a:r>
              <a:rPr lang="en-US" dirty="0">
                <a:solidFill>
                  <a:srgbClr val="C00000"/>
                </a:solidFill>
              </a:rPr>
              <a:t>$t0,$a0,$a1 </a:t>
            </a:r>
            <a:r>
              <a:rPr lang="en-US" dirty="0" smtClean="0">
                <a:solidFill>
                  <a:srgbClr val="C00000"/>
                </a:solidFill>
              </a:rPr>
              <a:t>	# </a:t>
            </a:r>
            <a:r>
              <a:rPr lang="en-US" dirty="0">
                <a:solidFill>
                  <a:srgbClr val="C00000"/>
                </a:solidFill>
              </a:rPr>
              <a:t>register $t0 contains g + h</a:t>
            </a:r>
          </a:p>
          <a:p>
            <a:pPr lvl="2"/>
            <a:r>
              <a:rPr lang="fr-FR" dirty="0" err="1" smtClean="0">
                <a:solidFill>
                  <a:srgbClr val="C00000"/>
                </a:solidFill>
              </a:rPr>
              <a:t>add</a:t>
            </a:r>
            <a:r>
              <a:rPr lang="fr-FR" dirty="0" smtClean="0">
                <a:solidFill>
                  <a:srgbClr val="C00000"/>
                </a:solidFill>
              </a:rPr>
              <a:t> </a:t>
            </a:r>
            <a:r>
              <a:rPr lang="fr-FR" dirty="0">
                <a:solidFill>
                  <a:srgbClr val="C00000"/>
                </a:solidFill>
              </a:rPr>
              <a:t>$t1,$a2,$a3 </a:t>
            </a:r>
            <a:r>
              <a:rPr lang="fr-FR" dirty="0" smtClean="0">
                <a:solidFill>
                  <a:srgbClr val="C00000"/>
                </a:solidFill>
              </a:rPr>
              <a:t>	# </a:t>
            </a:r>
            <a:r>
              <a:rPr lang="fr-FR" dirty="0" err="1">
                <a:solidFill>
                  <a:srgbClr val="C00000"/>
                </a:solidFill>
              </a:rPr>
              <a:t>register</a:t>
            </a:r>
            <a:r>
              <a:rPr lang="fr-FR" dirty="0">
                <a:solidFill>
                  <a:srgbClr val="C00000"/>
                </a:solidFill>
              </a:rPr>
              <a:t> $t1 </a:t>
            </a:r>
            <a:r>
              <a:rPr lang="fr-FR" dirty="0" err="1">
                <a:solidFill>
                  <a:srgbClr val="C00000"/>
                </a:solidFill>
              </a:rPr>
              <a:t>contains</a:t>
            </a:r>
            <a:r>
              <a:rPr lang="fr-FR" dirty="0">
                <a:solidFill>
                  <a:srgbClr val="C00000"/>
                </a:solidFill>
              </a:rPr>
              <a:t> i + j</a:t>
            </a:r>
          </a:p>
          <a:p>
            <a:pPr lvl="2"/>
            <a:r>
              <a:rPr lang="en-US" dirty="0" smtClean="0">
                <a:solidFill>
                  <a:srgbClr val="C00000"/>
                </a:solidFill>
              </a:rPr>
              <a:t>sub </a:t>
            </a:r>
            <a:r>
              <a:rPr lang="en-US" dirty="0">
                <a:solidFill>
                  <a:srgbClr val="C00000"/>
                </a:solidFill>
              </a:rPr>
              <a:t>$s0,$t0,$t1 </a:t>
            </a:r>
            <a:r>
              <a:rPr lang="en-US" dirty="0" smtClean="0">
                <a:solidFill>
                  <a:srgbClr val="C00000"/>
                </a:solidFill>
              </a:rPr>
              <a:t>	# </a:t>
            </a:r>
            <a:r>
              <a:rPr lang="en-US" dirty="0">
                <a:solidFill>
                  <a:srgbClr val="C00000"/>
                </a:solidFill>
              </a:rPr>
              <a:t>f = $t0 – $t1, which is (g + h)–(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 + j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</a:p>
          <a:p>
            <a:pPr lvl="2"/>
            <a:r>
              <a:rPr lang="en-US" dirty="0" smtClean="0"/>
              <a:t>  </a:t>
            </a:r>
          </a:p>
          <a:p>
            <a:pPr lvl="2"/>
            <a:r>
              <a:rPr lang="en-US" dirty="0" smtClean="0">
                <a:solidFill>
                  <a:srgbClr val="00B0F0"/>
                </a:solidFill>
              </a:rPr>
              <a:t>add </a:t>
            </a:r>
            <a:r>
              <a:rPr lang="en-US" dirty="0">
                <a:solidFill>
                  <a:srgbClr val="00B0F0"/>
                </a:solidFill>
              </a:rPr>
              <a:t>$v0,$s0,$zero # returns f ($v0 = $s0 + 0</a:t>
            </a:r>
            <a:r>
              <a:rPr lang="en-US" dirty="0" smtClean="0">
                <a:solidFill>
                  <a:srgbClr val="00B0F0"/>
                </a:solidFill>
              </a:rPr>
              <a:t>)</a:t>
            </a:r>
          </a:p>
          <a:p>
            <a:pPr lvl="2"/>
            <a:r>
              <a:rPr lang="en-US" dirty="0" smtClean="0"/>
              <a:t>     </a:t>
            </a:r>
          </a:p>
          <a:p>
            <a:pPr lvl="2"/>
            <a:r>
              <a:rPr lang="en-US" dirty="0" err="1" smtClean="0">
                <a:solidFill>
                  <a:srgbClr val="C00000"/>
                </a:solidFill>
              </a:rPr>
              <a:t>lw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$s0, 0($</a:t>
            </a:r>
            <a:r>
              <a:rPr lang="en-US" dirty="0" err="1">
                <a:solidFill>
                  <a:srgbClr val="C00000"/>
                </a:solidFill>
              </a:rPr>
              <a:t>sp</a:t>
            </a:r>
            <a:r>
              <a:rPr lang="en-US" dirty="0">
                <a:solidFill>
                  <a:srgbClr val="C00000"/>
                </a:solidFill>
              </a:rPr>
              <a:t>) # restore register $s0 for caller</a:t>
            </a:r>
          </a:p>
          <a:p>
            <a:pPr lvl="2"/>
            <a:r>
              <a:rPr lang="en-US" dirty="0" err="1" smtClean="0">
                <a:solidFill>
                  <a:srgbClr val="C00000"/>
                </a:solidFill>
              </a:rPr>
              <a:t>lw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$t0, 4($</a:t>
            </a:r>
            <a:r>
              <a:rPr lang="en-US" dirty="0" err="1">
                <a:solidFill>
                  <a:srgbClr val="C00000"/>
                </a:solidFill>
              </a:rPr>
              <a:t>sp</a:t>
            </a:r>
            <a:r>
              <a:rPr lang="en-US" dirty="0">
                <a:solidFill>
                  <a:srgbClr val="C00000"/>
                </a:solidFill>
              </a:rPr>
              <a:t>) # restore register $t0 for caller</a:t>
            </a:r>
          </a:p>
          <a:p>
            <a:pPr lvl="2"/>
            <a:r>
              <a:rPr lang="en-US" dirty="0" err="1" smtClean="0">
                <a:solidFill>
                  <a:srgbClr val="C00000"/>
                </a:solidFill>
              </a:rPr>
              <a:t>lw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$t1, 8($</a:t>
            </a:r>
            <a:r>
              <a:rPr lang="en-US" dirty="0" err="1">
                <a:solidFill>
                  <a:srgbClr val="C00000"/>
                </a:solidFill>
              </a:rPr>
              <a:t>sp</a:t>
            </a:r>
            <a:r>
              <a:rPr lang="en-US" dirty="0">
                <a:solidFill>
                  <a:srgbClr val="C00000"/>
                </a:solidFill>
              </a:rPr>
              <a:t>) # restore register $t1 for caller</a:t>
            </a:r>
          </a:p>
          <a:p>
            <a:pPr lvl="2"/>
            <a:r>
              <a:rPr lang="en-US" dirty="0" err="1" smtClean="0">
                <a:solidFill>
                  <a:srgbClr val="C00000"/>
                </a:solidFill>
              </a:rPr>
              <a:t>addi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$sp,$sp,12 # adjust stack to delete 3 </a:t>
            </a:r>
            <a:r>
              <a:rPr lang="en-US" dirty="0" smtClean="0">
                <a:solidFill>
                  <a:srgbClr val="C00000"/>
                </a:solidFill>
              </a:rPr>
              <a:t>items</a:t>
            </a:r>
          </a:p>
          <a:p>
            <a:pPr lvl="2"/>
            <a:endParaRPr lang="en-US" dirty="0" smtClean="0"/>
          </a:p>
          <a:p>
            <a:pPr lvl="2"/>
            <a:r>
              <a:rPr lang="en-US" dirty="0" err="1" smtClean="0">
                <a:solidFill>
                  <a:srgbClr val="00B0F0"/>
                </a:solidFill>
              </a:rPr>
              <a:t>jr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$</a:t>
            </a:r>
            <a:r>
              <a:rPr lang="en-US" dirty="0" err="1">
                <a:solidFill>
                  <a:srgbClr val="00B0F0"/>
                </a:solidFill>
              </a:rPr>
              <a:t>ra</a:t>
            </a:r>
            <a:r>
              <a:rPr lang="en-US" dirty="0">
                <a:solidFill>
                  <a:srgbClr val="00B0F0"/>
                </a:solidFill>
              </a:rPr>
              <a:t> # jump back to calling routine</a:t>
            </a:r>
            <a:endParaRPr lang="en-US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2505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91" y="198870"/>
            <a:ext cx="12095018" cy="1325563"/>
          </a:xfrm>
        </p:spPr>
        <p:txBody>
          <a:bodyPr/>
          <a:lstStyle/>
          <a:p>
            <a:r>
              <a:rPr lang="en-US" b="1" dirty="0"/>
              <a:t>MIPS Addressing for 32-bit </a:t>
            </a:r>
            <a:r>
              <a:rPr lang="en-US" b="1" dirty="0" err="1" smtClean="0"/>
              <a:t>Immediates</a:t>
            </a:r>
            <a:r>
              <a:rPr lang="en-US" b="1" dirty="0" smtClean="0"/>
              <a:t> and </a:t>
            </a:r>
            <a:r>
              <a:rPr lang="en-US" b="1" dirty="0"/>
              <a:t>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48702"/>
          </a:xfrm>
        </p:spPr>
        <p:txBody>
          <a:bodyPr>
            <a:normAutofit/>
          </a:bodyPr>
          <a:lstStyle/>
          <a:p>
            <a:r>
              <a:rPr lang="en-US" dirty="0"/>
              <a:t>Although constants </a:t>
            </a:r>
            <a:r>
              <a:rPr lang="en-US" dirty="0" smtClean="0"/>
              <a:t>can fit in a </a:t>
            </a:r>
            <a:r>
              <a:rPr lang="en-US" dirty="0"/>
              <a:t>16-bit </a:t>
            </a:r>
            <a:r>
              <a:rPr lang="en-US" dirty="0" smtClean="0"/>
              <a:t>field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sometimes they are </a:t>
            </a:r>
            <a:r>
              <a:rPr lang="en-US" dirty="0"/>
              <a:t>bigger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Consider</a:t>
            </a:r>
          </a:p>
          <a:p>
            <a:pPr lvl="1"/>
            <a:r>
              <a:rPr lang="en-US" dirty="0" err="1"/>
              <a:t>lui</a:t>
            </a:r>
            <a:r>
              <a:rPr lang="en-US" dirty="0"/>
              <a:t> $t0, </a:t>
            </a:r>
            <a:r>
              <a:rPr lang="en-US" dirty="0" smtClean="0"/>
              <a:t>255 	</a:t>
            </a:r>
            <a:r>
              <a:rPr lang="en-US" dirty="0"/>
              <a:t># $t0 is register 8</a:t>
            </a:r>
            <a:r>
              <a:rPr lang="en-US" dirty="0" smtClean="0"/>
              <a:t>:</a:t>
            </a:r>
          </a:p>
          <a:p>
            <a:r>
              <a:rPr lang="en-US" dirty="0" smtClean="0"/>
              <a:t>32 bit format of the instruction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Content of $t0 after </a:t>
            </a:r>
            <a:r>
              <a:rPr lang="en-US" dirty="0" err="1" smtClean="0"/>
              <a:t>exection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874288"/>
              </p:ext>
            </p:extLst>
          </p:nvPr>
        </p:nvGraphicFramePr>
        <p:xfrm>
          <a:off x="2032000" y="4130524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286">
                  <a:extLst>
                    <a:ext uri="{9D8B030D-6E8A-4147-A177-3AD203B41FA5}">
                      <a16:colId xmlns:a16="http://schemas.microsoft.com/office/drawing/2014/main" val="303629248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2658130056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3274266730"/>
                    </a:ext>
                  </a:extLst>
                </a:gridCol>
                <a:gridCol w="3018971">
                  <a:extLst>
                    <a:ext uri="{9D8B030D-6E8A-4147-A177-3AD203B41FA5}">
                      <a16:colId xmlns:a16="http://schemas.microsoft.com/office/drawing/2014/main" val="191783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rs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rd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Immid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72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001111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00000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01000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0000 0000 1111 1111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850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 bits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bits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bits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 bits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63726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223615"/>
              </p:ext>
            </p:extLst>
          </p:nvPr>
        </p:nvGraphicFramePr>
        <p:xfrm>
          <a:off x="2032000" y="5991543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9182172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5750708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0000 0000 1111 1111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0000 0000 0000 0000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704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Upper 16 bits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Lower 16 bits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3951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79446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72" y="1103087"/>
            <a:ext cx="6995886" cy="5631542"/>
          </a:xfrm>
        </p:spPr>
        <p:txBody>
          <a:bodyPr>
            <a:normAutofit fontScale="92500" lnSpcReduction="20000"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 smtClean="0"/>
              <a:t>Which </a:t>
            </a:r>
            <a:r>
              <a:rPr lang="en-US" sz="2800" dirty="0"/>
              <a:t>register? </a:t>
            </a:r>
          </a:p>
          <a:p>
            <a:pPr lvl="1"/>
            <a:r>
              <a:rPr lang="en-US" dirty="0" smtClean="0"/>
              <a:t>Ans. depends on how </a:t>
            </a:r>
            <a:r>
              <a:rPr lang="en-US" dirty="0"/>
              <a:t>conditional branches are </a:t>
            </a:r>
            <a:r>
              <a:rPr lang="en-US" dirty="0" smtClean="0"/>
              <a:t>used.</a:t>
            </a:r>
          </a:p>
          <a:p>
            <a:pPr lvl="1"/>
            <a:r>
              <a:rPr lang="en-US" dirty="0"/>
              <a:t>Almost all loops and </a:t>
            </a:r>
            <a:r>
              <a:rPr lang="en-US" i="1" dirty="0"/>
              <a:t>if </a:t>
            </a:r>
            <a:r>
              <a:rPr lang="en-US" dirty="0"/>
              <a:t>statements are much smaller than 2</a:t>
            </a:r>
            <a:r>
              <a:rPr lang="en-US" sz="400" dirty="0"/>
              <a:t>16 </a:t>
            </a:r>
            <a:r>
              <a:rPr lang="en-US" dirty="0"/>
              <a:t>words</a:t>
            </a:r>
            <a:r>
              <a:rPr lang="en-US" dirty="0" smtClean="0"/>
              <a:t>, so </a:t>
            </a:r>
            <a:r>
              <a:rPr lang="en-US" dirty="0"/>
              <a:t>the PC is the ideal </a:t>
            </a:r>
            <a:r>
              <a:rPr lang="en-US" dirty="0" smtClean="0"/>
              <a:t>choice</a:t>
            </a:r>
            <a:r>
              <a:rPr lang="en-US" dirty="0"/>
              <a:t> </a:t>
            </a:r>
            <a:r>
              <a:rPr lang="en-US" dirty="0" smtClean="0"/>
              <a:t>-- </a:t>
            </a:r>
            <a:r>
              <a:rPr lang="en-US" b="1" dirty="0"/>
              <a:t>PC-relative </a:t>
            </a:r>
            <a:r>
              <a:rPr lang="en-US" b="1" dirty="0" smtClean="0"/>
              <a:t>addressing</a:t>
            </a:r>
          </a:p>
          <a:p>
            <a:pPr lvl="1"/>
            <a:r>
              <a:rPr lang="en-US" dirty="0"/>
              <a:t>jump-and-link instructions invoke procedures </a:t>
            </a:r>
            <a:r>
              <a:rPr lang="en-US" dirty="0" smtClean="0"/>
              <a:t>that have </a:t>
            </a:r>
            <a:r>
              <a:rPr lang="en-US" dirty="0"/>
              <a:t>no reason to be near the call, so they normally use other forms of </a:t>
            </a:r>
            <a:r>
              <a:rPr lang="en-US" dirty="0" smtClean="0"/>
              <a:t>addressing</a:t>
            </a:r>
          </a:p>
          <a:p>
            <a:r>
              <a:rPr lang="en-US" dirty="0"/>
              <a:t>MIPS assembler code</a:t>
            </a:r>
            <a:r>
              <a:rPr lang="en-US" dirty="0" smtClean="0"/>
              <a:t>: </a:t>
            </a:r>
          </a:p>
          <a:p>
            <a:pPr lvl="2"/>
            <a:r>
              <a:rPr lang="en-US" dirty="0"/>
              <a:t>#</a:t>
            </a:r>
            <a:r>
              <a:rPr lang="en-US" dirty="0" smtClean="0"/>
              <a:t>variable </a:t>
            </a:r>
            <a:r>
              <a:rPr lang="en-US" dirty="0" err="1" smtClean="0"/>
              <a:t>i</a:t>
            </a:r>
            <a:r>
              <a:rPr lang="en-US" dirty="0" smtClean="0"/>
              <a:t> is in $s3 and base is in $s6 </a:t>
            </a:r>
            <a:endParaRPr lang="en-US" dirty="0"/>
          </a:p>
          <a:p>
            <a:pPr lvl="2"/>
            <a:r>
              <a:rPr lang="en-US" dirty="0"/>
              <a:t>Loop</a:t>
            </a:r>
            <a:r>
              <a:rPr lang="en-US" dirty="0" smtClean="0"/>
              <a:t>: </a:t>
            </a:r>
            <a:r>
              <a:rPr lang="en-US" dirty="0" err="1" smtClean="0"/>
              <a:t>sll</a:t>
            </a:r>
            <a:r>
              <a:rPr lang="en-US" dirty="0" smtClean="0"/>
              <a:t> </a:t>
            </a:r>
            <a:r>
              <a:rPr lang="en-US" dirty="0"/>
              <a:t>$t1,$s3,2 </a:t>
            </a:r>
            <a:r>
              <a:rPr lang="en-US" dirty="0" smtClean="0"/>
              <a:t>	# </a:t>
            </a:r>
            <a:r>
              <a:rPr lang="en-US" dirty="0"/>
              <a:t>Temp </a:t>
            </a:r>
            <a:r>
              <a:rPr lang="en-US" dirty="0" err="1"/>
              <a:t>reg</a:t>
            </a:r>
            <a:r>
              <a:rPr lang="en-US" dirty="0"/>
              <a:t> $t1 = 4 * </a:t>
            </a:r>
            <a:r>
              <a:rPr lang="en-US" dirty="0" err="1"/>
              <a:t>i</a:t>
            </a:r>
            <a:endParaRPr lang="en-US" dirty="0"/>
          </a:p>
          <a:p>
            <a:pPr lvl="2"/>
            <a:r>
              <a:rPr lang="en-US" dirty="0" smtClean="0"/>
              <a:t>           add </a:t>
            </a:r>
            <a:r>
              <a:rPr lang="en-US" dirty="0"/>
              <a:t>$t1,$t1,$s6 </a:t>
            </a:r>
            <a:r>
              <a:rPr lang="en-US" dirty="0" smtClean="0"/>
              <a:t>	# </a:t>
            </a:r>
            <a:r>
              <a:rPr lang="en-US" dirty="0"/>
              <a:t>$t1 = address of save[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pPr lvl="2"/>
            <a:r>
              <a:rPr lang="fr-FR" dirty="0" smtClean="0"/>
              <a:t>           </a:t>
            </a:r>
            <a:r>
              <a:rPr lang="fr-FR" dirty="0" err="1" smtClean="0"/>
              <a:t>lw</a:t>
            </a:r>
            <a:r>
              <a:rPr lang="fr-FR" dirty="0" smtClean="0"/>
              <a:t> </a:t>
            </a:r>
            <a:r>
              <a:rPr lang="fr-FR" dirty="0"/>
              <a:t>$t0,0($t1) </a:t>
            </a:r>
            <a:r>
              <a:rPr lang="fr-FR" dirty="0" smtClean="0"/>
              <a:t>	# </a:t>
            </a:r>
            <a:r>
              <a:rPr lang="fr-FR" dirty="0" err="1"/>
              <a:t>Temp</a:t>
            </a:r>
            <a:r>
              <a:rPr lang="fr-FR" dirty="0"/>
              <a:t> reg $t0 = </a:t>
            </a:r>
            <a:r>
              <a:rPr lang="fr-FR" dirty="0" err="1"/>
              <a:t>save</a:t>
            </a:r>
            <a:r>
              <a:rPr lang="fr-FR" dirty="0"/>
              <a:t>[i]</a:t>
            </a:r>
          </a:p>
          <a:p>
            <a:pPr lvl="2"/>
            <a:r>
              <a:rPr lang="en-US" dirty="0" smtClean="0"/>
              <a:t>           </a:t>
            </a:r>
            <a:r>
              <a:rPr lang="en-US" dirty="0" err="1" smtClean="0"/>
              <a:t>bne</a:t>
            </a:r>
            <a:r>
              <a:rPr lang="en-US" dirty="0" smtClean="0"/>
              <a:t> </a:t>
            </a:r>
            <a:r>
              <a:rPr lang="en-US" dirty="0"/>
              <a:t>$t0,$s5, Exit </a:t>
            </a:r>
            <a:r>
              <a:rPr lang="en-US" dirty="0" smtClean="0"/>
              <a:t>	# </a:t>
            </a:r>
            <a:r>
              <a:rPr lang="en-US" dirty="0"/>
              <a:t>go to Exit if save[</a:t>
            </a:r>
            <a:r>
              <a:rPr lang="en-US" dirty="0" err="1"/>
              <a:t>i</a:t>
            </a:r>
            <a:r>
              <a:rPr lang="en-US" dirty="0"/>
              <a:t>] ≠ k</a:t>
            </a:r>
          </a:p>
          <a:p>
            <a:pPr lvl="2"/>
            <a:r>
              <a:rPr lang="en-US" dirty="0" smtClean="0"/>
              <a:t>           </a:t>
            </a:r>
            <a:r>
              <a:rPr lang="en-US" dirty="0" err="1" smtClean="0"/>
              <a:t>addi</a:t>
            </a:r>
            <a:r>
              <a:rPr lang="en-US" dirty="0" smtClean="0"/>
              <a:t> </a:t>
            </a:r>
            <a:r>
              <a:rPr lang="en-US" dirty="0"/>
              <a:t>$s3,$s3,1 </a:t>
            </a:r>
            <a:r>
              <a:rPr lang="en-US" dirty="0" smtClean="0"/>
              <a:t>	#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 + 1</a:t>
            </a:r>
          </a:p>
          <a:p>
            <a:pPr lvl="2"/>
            <a:r>
              <a:rPr lang="en-US" dirty="0" smtClean="0"/>
              <a:t>           j </a:t>
            </a:r>
            <a:r>
              <a:rPr lang="en-US" dirty="0"/>
              <a:t>Loop </a:t>
            </a:r>
            <a:r>
              <a:rPr lang="en-US" dirty="0" smtClean="0"/>
              <a:t>		# </a:t>
            </a:r>
            <a:r>
              <a:rPr lang="en-US" dirty="0"/>
              <a:t>go to Loop</a:t>
            </a:r>
          </a:p>
          <a:p>
            <a:pPr lvl="2"/>
            <a:r>
              <a:rPr lang="en-US" dirty="0"/>
              <a:t>Exit:</a:t>
            </a:r>
          </a:p>
          <a:p>
            <a:pPr lvl="1"/>
            <a:r>
              <a:rPr lang="en-US" dirty="0"/>
              <a:t>If we assume we place the loop starting at location 80000 in memory, what </a:t>
            </a:r>
            <a:r>
              <a:rPr lang="en-US" dirty="0" smtClean="0"/>
              <a:t>is the </a:t>
            </a:r>
            <a:r>
              <a:rPr lang="en-US" dirty="0"/>
              <a:t>MIPS machine code for this loop?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8491" y="198871"/>
            <a:ext cx="12095018" cy="90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MIPS Addressing for 32-bit </a:t>
            </a:r>
            <a:r>
              <a:rPr lang="en-US" b="1" dirty="0" err="1" smtClean="0"/>
              <a:t>Immediates</a:t>
            </a:r>
            <a:r>
              <a:rPr lang="en-US" b="1" dirty="0" smtClean="0"/>
              <a:t> and Addresses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573424"/>
              </p:ext>
            </p:extLst>
          </p:nvPr>
        </p:nvGraphicFramePr>
        <p:xfrm>
          <a:off x="6429829" y="3642577"/>
          <a:ext cx="5573486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693">
                  <a:extLst>
                    <a:ext uri="{9D8B030D-6E8A-4147-A177-3AD203B41FA5}">
                      <a16:colId xmlns:a16="http://schemas.microsoft.com/office/drawing/2014/main" val="419923077"/>
                    </a:ext>
                  </a:extLst>
                </a:gridCol>
                <a:gridCol w="453130">
                  <a:extLst>
                    <a:ext uri="{9D8B030D-6E8A-4147-A177-3AD203B41FA5}">
                      <a16:colId xmlns:a16="http://schemas.microsoft.com/office/drawing/2014/main" val="1507229021"/>
                    </a:ext>
                  </a:extLst>
                </a:gridCol>
                <a:gridCol w="664590">
                  <a:extLst>
                    <a:ext uri="{9D8B030D-6E8A-4147-A177-3AD203B41FA5}">
                      <a16:colId xmlns:a16="http://schemas.microsoft.com/office/drawing/2014/main" val="3717322619"/>
                    </a:ext>
                  </a:extLst>
                </a:gridCol>
                <a:gridCol w="830736">
                  <a:extLst>
                    <a:ext uri="{9D8B030D-6E8A-4147-A177-3AD203B41FA5}">
                      <a16:colId xmlns:a16="http://schemas.microsoft.com/office/drawing/2014/main" val="624280687"/>
                    </a:ext>
                  </a:extLst>
                </a:gridCol>
                <a:gridCol w="1011988">
                  <a:extLst>
                    <a:ext uri="{9D8B030D-6E8A-4147-A177-3AD203B41FA5}">
                      <a16:colId xmlns:a16="http://schemas.microsoft.com/office/drawing/2014/main" val="2960307165"/>
                    </a:ext>
                  </a:extLst>
                </a:gridCol>
                <a:gridCol w="1011989">
                  <a:extLst>
                    <a:ext uri="{9D8B030D-6E8A-4147-A177-3AD203B41FA5}">
                      <a16:colId xmlns:a16="http://schemas.microsoft.com/office/drawing/2014/main" val="2236752941"/>
                    </a:ext>
                  </a:extLst>
                </a:gridCol>
                <a:gridCol w="921360">
                  <a:extLst>
                    <a:ext uri="{9D8B030D-6E8A-4147-A177-3AD203B41FA5}">
                      <a16:colId xmlns:a16="http://schemas.microsoft.com/office/drawing/2014/main" val="2248764907"/>
                    </a:ext>
                  </a:extLst>
                </a:gridCol>
              </a:tblGrid>
              <a:tr h="248889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80000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716402"/>
                  </a:ext>
                </a:extLst>
              </a:tr>
              <a:tr h="248889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80004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154520"/>
                  </a:ext>
                </a:extLst>
              </a:tr>
              <a:tr h="248889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80008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11389"/>
                  </a:ext>
                </a:extLst>
              </a:tr>
              <a:tr h="248889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80012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21</a:t>
                      </a:r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   </a:t>
                      </a:r>
                      <a:r>
                        <a:rPr lang="en-US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#Exit is +2 away from next instr.</a:t>
                      </a:r>
                      <a:endParaRPr lang="en-US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574209"/>
                  </a:ext>
                </a:extLst>
              </a:tr>
              <a:tr h="248889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80016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19</a:t>
                      </a:r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566736"/>
                  </a:ext>
                </a:extLst>
              </a:tr>
              <a:tr h="248889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80020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400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20000</a:t>
                      </a:r>
                      <a:r>
                        <a:rPr lang="en-US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#Loop 800000, so, field value = 800000 / 4 = 20000</a:t>
                      </a:r>
                      <a:endParaRPr lang="en-US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003193"/>
                  </a:ext>
                </a:extLst>
              </a:tr>
              <a:tr h="248889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80024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. .</a:t>
                      </a:r>
                      <a:endParaRPr lang="en-US" sz="1400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050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83217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813473" cy="1325563"/>
          </a:xfrm>
        </p:spPr>
        <p:txBody>
          <a:bodyPr/>
          <a:lstStyle/>
          <a:p>
            <a:r>
              <a:rPr lang="en-US" b="1" dirty="0"/>
              <a:t>Parallelism and Instructions</a:t>
            </a:r>
            <a:r>
              <a:rPr lang="en-US" b="1" dirty="0" smtClean="0"/>
              <a:t>: 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909" y="1825624"/>
            <a:ext cx="11166763" cy="4879975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 smtClean="0"/>
              <a:t>Atomic </a:t>
            </a:r>
            <a:r>
              <a:rPr lang="en-US" i="1" dirty="0"/>
              <a:t>exchange </a:t>
            </a:r>
            <a:r>
              <a:rPr lang="en-US" dirty="0"/>
              <a:t>or </a:t>
            </a:r>
            <a:r>
              <a:rPr lang="en-US" i="1" dirty="0"/>
              <a:t>atomic </a:t>
            </a:r>
            <a:r>
              <a:rPr lang="en-US" i="1" dirty="0" smtClean="0"/>
              <a:t>swap</a:t>
            </a:r>
            <a:endParaRPr lang="en-US" dirty="0" smtClean="0"/>
          </a:p>
          <a:p>
            <a:pPr lvl="1"/>
            <a:r>
              <a:rPr lang="en-US" dirty="0" smtClean="0"/>
              <a:t>Interchanges a </a:t>
            </a:r>
            <a:r>
              <a:rPr lang="en-US" dirty="0"/>
              <a:t>value in a register for a value in </a:t>
            </a:r>
            <a:r>
              <a:rPr lang="en-US" dirty="0" smtClean="0"/>
              <a:t>memory</a:t>
            </a:r>
            <a:endParaRPr lang="en-US" dirty="0"/>
          </a:p>
          <a:p>
            <a:r>
              <a:rPr lang="en-US" dirty="0" smtClean="0"/>
              <a:t>Build </a:t>
            </a:r>
            <a:r>
              <a:rPr lang="en-US" dirty="0"/>
              <a:t>a simple </a:t>
            </a:r>
            <a:r>
              <a:rPr lang="en-US" b="1" dirty="0"/>
              <a:t>lock</a:t>
            </a:r>
            <a:r>
              <a:rPr lang="en-US" dirty="0"/>
              <a:t> where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value 0 is used to indicate that the </a:t>
            </a:r>
            <a:r>
              <a:rPr lang="en-US" dirty="0" smtClean="0"/>
              <a:t>lock is </a:t>
            </a:r>
            <a:r>
              <a:rPr lang="en-US" dirty="0"/>
              <a:t>free and </a:t>
            </a:r>
            <a:endParaRPr lang="en-US" dirty="0" smtClean="0"/>
          </a:p>
          <a:p>
            <a:pPr lvl="1"/>
            <a:r>
              <a:rPr lang="en-US" dirty="0" smtClean="0"/>
              <a:t>The value 1 </a:t>
            </a:r>
            <a:r>
              <a:rPr lang="en-US" dirty="0"/>
              <a:t>is used to indicate that the lock is unavailable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value returned from the exchange instruction is </a:t>
            </a:r>
            <a:endParaRPr lang="en-US" dirty="0" smtClean="0"/>
          </a:p>
          <a:p>
            <a:pPr lvl="1"/>
            <a:r>
              <a:rPr lang="en-US" dirty="0" smtClean="0"/>
              <a:t>1 if </a:t>
            </a:r>
            <a:r>
              <a:rPr lang="en-US" dirty="0"/>
              <a:t>some other processor had already claimed </a:t>
            </a:r>
            <a:r>
              <a:rPr lang="en-US" dirty="0" smtClean="0"/>
              <a:t>access </a:t>
            </a:r>
          </a:p>
          <a:p>
            <a:pPr lvl="1"/>
            <a:r>
              <a:rPr lang="en-US" dirty="0" smtClean="0"/>
              <a:t>0 </a:t>
            </a:r>
            <a:r>
              <a:rPr lang="en-US" dirty="0"/>
              <a:t>otherwise</a:t>
            </a:r>
            <a:r>
              <a:rPr lang="en-US" dirty="0" smtClean="0"/>
              <a:t>.</a:t>
            </a:r>
          </a:p>
          <a:p>
            <a:r>
              <a:rPr lang="en-US" dirty="0"/>
              <a:t>In </a:t>
            </a:r>
            <a:r>
              <a:rPr lang="en-US" dirty="0" smtClean="0"/>
              <a:t>MIPS, </a:t>
            </a:r>
            <a:r>
              <a:rPr lang="en-US" dirty="0"/>
              <a:t>this pair of instructions includes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special load called a </a:t>
            </a:r>
            <a:r>
              <a:rPr lang="en-US" b="1" i="1" dirty="0"/>
              <a:t>load </a:t>
            </a:r>
            <a:r>
              <a:rPr lang="en-US" b="1" i="1" dirty="0" smtClean="0"/>
              <a:t>linked (</a:t>
            </a:r>
            <a:r>
              <a:rPr lang="en-US" b="1" i="1" dirty="0" err="1" smtClean="0"/>
              <a:t>ll</a:t>
            </a:r>
            <a:r>
              <a:rPr lang="en-US" b="1" i="1" dirty="0" smtClean="0"/>
              <a:t>)</a:t>
            </a:r>
            <a:r>
              <a:rPr lang="en-US" i="1" dirty="0" smtClean="0"/>
              <a:t> </a:t>
            </a:r>
            <a:r>
              <a:rPr lang="en-US" dirty="0" smtClean="0"/>
              <a:t>and a </a:t>
            </a:r>
            <a:r>
              <a:rPr lang="en-US" dirty="0"/>
              <a:t>special store called a </a:t>
            </a:r>
            <a:r>
              <a:rPr lang="en-US" b="1" i="1" dirty="0"/>
              <a:t>store </a:t>
            </a:r>
            <a:r>
              <a:rPr lang="en-US" b="1" i="1" dirty="0" smtClean="0"/>
              <a:t>conditional (</a:t>
            </a:r>
            <a:r>
              <a:rPr lang="en-US" b="1" i="1" dirty="0" err="1" smtClean="0"/>
              <a:t>sc</a:t>
            </a:r>
            <a:r>
              <a:rPr lang="en-US" b="1" i="1" dirty="0" smtClean="0"/>
              <a:t>)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These </a:t>
            </a:r>
            <a:r>
              <a:rPr lang="en-US" dirty="0"/>
              <a:t>instructions are used in sequence</a:t>
            </a:r>
            <a:r>
              <a:rPr lang="en-US" dirty="0" smtClean="0"/>
              <a:t>: </a:t>
            </a:r>
          </a:p>
          <a:p>
            <a:pPr lvl="2"/>
            <a:r>
              <a:rPr lang="en-US" dirty="0" smtClean="0"/>
              <a:t>if </a:t>
            </a:r>
            <a:r>
              <a:rPr lang="en-US" dirty="0"/>
              <a:t>the contents of the memory location </a:t>
            </a:r>
            <a:r>
              <a:rPr lang="en-US" dirty="0" smtClean="0"/>
              <a:t>specified </a:t>
            </a:r>
            <a:r>
              <a:rPr lang="en-US" dirty="0"/>
              <a:t>by the load linked are </a:t>
            </a:r>
            <a:r>
              <a:rPr lang="en-US" dirty="0" smtClean="0"/>
              <a:t>changed before </a:t>
            </a:r>
            <a:r>
              <a:rPr lang="en-US" dirty="0"/>
              <a:t>the store conditional to the same address occurs, then the store </a:t>
            </a:r>
            <a:r>
              <a:rPr lang="en-US" dirty="0" smtClean="0"/>
              <a:t>conditional fails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99492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8039"/>
          </a:xfrm>
        </p:spPr>
        <p:txBody>
          <a:bodyPr/>
          <a:lstStyle/>
          <a:p>
            <a:r>
              <a:rPr lang="en-US" b="1" dirty="0" smtClean="0"/>
              <a:t>Example of Atomic Swap using </a:t>
            </a:r>
            <a:r>
              <a:rPr lang="en-US" b="1" dirty="0" err="1" smtClean="0"/>
              <a:t>ll</a:t>
            </a:r>
            <a:r>
              <a:rPr lang="en-US" b="1" dirty="0" smtClean="0"/>
              <a:t> and </a:t>
            </a:r>
            <a:r>
              <a:rPr lang="en-US" b="1" dirty="0" err="1" smtClean="0"/>
              <a:t>sc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091" y="1413165"/>
            <a:ext cx="11776364" cy="473825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</a:t>
            </a:r>
            <a:r>
              <a:rPr lang="en-US" dirty="0"/>
              <a:t>load linked returns the initial </a:t>
            </a:r>
            <a:r>
              <a:rPr lang="en-US" dirty="0" smtClean="0"/>
              <a:t>value</a:t>
            </a:r>
          </a:p>
          <a:p>
            <a:r>
              <a:rPr lang="en-US" dirty="0" smtClean="0"/>
              <a:t>the store </a:t>
            </a:r>
            <a:r>
              <a:rPr lang="en-US" dirty="0"/>
              <a:t>conditional returns 1 only if it succeeds,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following sequence </a:t>
            </a:r>
            <a:r>
              <a:rPr lang="en-US" dirty="0" smtClean="0"/>
              <a:t>implements an </a:t>
            </a:r>
            <a:r>
              <a:rPr lang="en-US" dirty="0"/>
              <a:t>atomic exchange on the memory location </a:t>
            </a:r>
            <a:r>
              <a:rPr lang="en-US" dirty="0" smtClean="0"/>
              <a:t>specified </a:t>
            </a:r>
            <a:r>
              <a:rPr lang="en-US" dirty="0"/>
              <a:t>by the contents of </a:t>
            </a:r>
            <a:r>
              <a:rPr lang="en-US" dirty="0" smtClean="0"/>
              <a:t>$s1, i.e., M[$s1 + 0], and the register $s4:</a:t>
            </a:r>
          </a:p>
          <a:p>
            <a:pPr lvl="1"/>
            <a:r>
              <a:rPr lang="en-US" b="1" dirty="0" smtClean="0">
                <a:solidFill>
                  <a:srgbClr val="7030A0"/>
                </a:solidFill>
              </a:rPr>
              <a:t>AGAIN:</a:t>
            </a:r>
            <a:r>
              <a:rPr lang="en-US" dirty="0" smtClean="0"/>
              <a:t> </a:t>
            </a:r>
            <a:r>
              <a:rPr lang="en-US" dirty="0" err="1"/>
              <a:t>addi</a:t>
            </a:r>
            <a:r>
              <a:rPr lang="en-US" dirty="0"/>
              <a:t> $t0</a:t>
            </a:r>
            <a:r>
              <a:rPr lang="en-US" dirty="0" smtClean="0"/>
              <a:t>, $zero, $s4		#copy the value from $s4 to $t0</a:t>
            </a:r>
            <a:endParaRPr lang="en-US" dirty="0"/>
          </a:p>
          <a:p>
            <a:pPr lvl="1"/>
            <a:r>
              <a:rPr lang="en-US" dirty="0" smtClean="0"/>
              <a:t>            </a:t>
            </a:r>
            <a:r>
              <a:rPr lang="en-US" dirty="0" err="1" smtClean="0"/>
              <a:t>ll</a:t>
            </a:r>
            <a:r>
              <a:rPr lang="en-US" dirty="0" smtClean="0"/>
              <a:t> </a:t>
            </a:r>
            <a:r>
              <a:rPr lang="en-US" dirty="0"/>
              <a:t>$t1</a:t>
            </a:r>
            <a:r>
              <a:rPr lang="en-US" dirty="0" smtClean="0"/>
              <a:t>, 0</a:t>
            </a:r>
            <a:r>
              <a:rPr lang="en-US" dirty="0"/>
              <a:t>($s1) </a:t>
            </a:r>
            <a:r>
              <a:rPr lang="en-US" dirty="0" smtClean="0"/>
              <a:t>			#load linked – put the address in $s1 in a special link register </a:t>
            </a:r>
            <a:endParaRPr lang="en-US" dirty="0"/>
          </a:p>
          <a:p>
            <a:pPr lvl="1"/>
            <a:r>
              <a:rPr lang="en-US" dirty="0" smtClean="0"/>
              <a:t>            </a:t>
            </a:r>
            <a:r>
              <a:rPr lang="en-US" dirty="0" err="1" smtClean="0"/>
              <a:t>sc</a:t>
            </a:r>
            <a:r>
              <a:rPr lang="en-US" dirty="0" smtClean="0"/>
              <a:t> </a:t>
            </a:r>
            <a:r>
              <a:rPr lang="en-US" dirty="0"/>
              <a:t>$t0</a:t>
            </a:r>
            <a:r>
              <a:rPr lang="en-US" dirty="0" smtClean="0"/>
              <a:t>, 0</a:t>
            </a:r>
            <a:r>
              <a:rPr lang="en-US" dirty="0"/>
              <a:t>($s1) </a:t>
            </a:r>
            <a:r>
              <a:rPr lang="en-US" dirty="0" smtClean="0"/>
              <a:t>		#store conditional the value of $t0 into M[$s1]</a:t>
            </a:r>
            <a:endParaRPr lang="en-US" dirty="0"/>
          </a:p>
          <a:p>
            <a:pPr lvl="1"/>
            <a:r>
              <a:rPr lang="en-US" dirty="0" smtClean="0"/>
              <a:t>            </a:t>
            </a:r>
            <a:r>
              <a:rPr lang="en-US" dirty="0" err="1" smtClean="0"/>
              <a:t>beq</a:t>
            </a:r>
            <a:r>
              <a:rPr lang="en-US" dirty="0" smtClean="0"/>
              <a:t> </a:t>
            </a:r>
            <a:r>
              <a:rPr lang="en-US" dirty="0"/>
              <a:t>$t0</a:t>
            </a:r>
            <a:r>
              <a:rPr lang="en-US" dirty="0" smtClean="0"/>
              <a:t>, $</a:t>
            </a:r>
            <a:r>
              <a:rPr lang="en-US" dirty="0"/>
              <a:t>zero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7030A0"/>
                </a:solidFill>
              </a:rPr>
              <a:t>AGAIN</a:t>
            </a:r>
            <a:r>
              <a:rPr lang="en-US" dirty="0" smtClean="0"/>
              <a:t> 	#branch </a:t>
            </a:r>
            <a:r>
              <a:rPr lang="en-US" dirty="0"/>
              <a:t>if store fails</a:t>
            </a:r>
          </a:p>
          <a:p>
            <a:pPr lvl="1"/>
            <a:r>
              <a:rPr lang="en-US" dirty="0" smtClean="0"/>
              <a:t>            add </a:t>
            </a:r>
            <a:r>
              <a:rPr lang="en-US" dirty="0"/>
              <a:t>$s4,$zero,$t1 </a:t>
            </a:r>
            <a:r>
              <a:rPr lang="en-US" dirty="0" smtClean="0"/>
              <a:t>		#transfer the value from $t1 to $s4</a:t>
            </a:r>
          </a:p>
          <a:p>
            <a:pPr lvl="1"/>
            <a:endParaRPr lang="en-US" dirty="0" smtClean="0"/>
          </a:p>
          <a:p>
            <a:r>
              <a:rPr lang="en-US" dirty="0"/>
              <a:t>Any time a processor intervenes and </a:t>
            </a:r>
            <a:r>
              <a:rPr lang="en-US" dirty="0" smtClean="0"/>
              <a:t>modifies </a:t>
            </a:r>
            <a:r>
              <a:rPr lang="en-US" dirty="0"/>
              <a:t>the value in memory between </a:t>
            </a:r>
            <a:r>
              <a:rPr lang="en-US" dirty="0" smtClean="0"/>
              <a:t>the </a:t>
            </a:r>
            <a:r>
              <a:rPr lang="en-US" dirty="0" err="1" smtClean="0"/>
              <a:t>ll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/>
              <a:t>sc</a:t>
            </a:r>
            <a:r>
              <a:rPr lang="en-US" dirty="0"/>
              <a:t> instructions,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 err="1"/>
              <a:t>sc</a:t>
            </a:r>
            <a:r>
              <a:rPr lang="en-US" dirty="0"/>
              <a:t> returns 0 in $t0, causing the code sequence to </a:t>
            </a:r>
            <a:r>
              <a:rPr lang="en-US" dirty="0" smtClean="0"/>
              <a:t>try again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At </a:t>
            </a:r>
            <a:r>
              <a:rPr lang="en-US" dirty="0"/>
              <a:t>the end of this </a:t>
            </a:r>
            <a:r>
              <a:rPr lang="en-US" dirty="0" smtClean="0"/>
              <a:t>sequence,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contents of $s4 and the memory </a:t>
            </a:r>
            <a:r>
              <a:rPr lang="en-US" dirty="0" smtClean="0"/>
              <a:t>location specified </a:t>
            </a:r>
            <a:r>
              <a:rPr lang="en-US" dirty="0"/>
              <a:t>by $s1 have been atomically </a:t>
            </a:r>
            <a:r>
              <a:rPr lang="en-US" dirty="0" smtClean="0"/>
              <a:t>exchanged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236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49037" y="2748107"/>
            <a:ext cx="10515600" cy="1325563"/>
          </a:xfrm>
        </p:spPr>
        <p:txBody>
          <a:bodyPr/>
          <a:lstStyle/>
          <a:p>
            <a:r>
              <a:rPr lang="en-US" b="1" dirty="0"/>
              <a:t>A C Sort Example to Put It All 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3009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C Sort Example to Put It All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procedure</a:t>
            </a:r>
          </a:p>
          <a:p>
            <a:pPr lvl="1"/>
            <a:r>
              <a:rPr lang="nl-NL" dirty="0"/>
              <a:t>void swap(int v[], int k</a:t>
            </a:r>
            <a:r>
              <a:rPr lang="nl-NL" dirty="0" smtClean="0"/>
              <a:t>) </a:t>
            </a:r>
            <a:r>
              <a:rPr lang="en-US" dirty="0" smtClean="0"/>
              <a:t>{</a:t>
            </a:r>
            <a:endParaRPr lang="en-US" dirty="0"/>
          </a:p>
          <a:p>
            <a:pPr lvl="2"/>
            <a:r>
              <a:rPr lang="en-US" dirty="0" err="1"/>
              <a:t>int</a:t>
            </a:r>
            <a:r>
              <a:rPr lang="en-US" dirty="0"/>
              <a:t> temp;</a:t>
            </a:r>
          </a:p>
          <a:p>
            <a:pPr lvl="2"/>
            <a:r>
              <a:rPr lang="en-US" dirty="0"/>
              <a:t>temp = v[k];</a:t>
            </a:r>
          </a:p>
          <a:p>
            <a:pPr lvl="2"/>
            <a:r>
              <a:rPr lang="en-US" dirty="0"/>
              <a:t>v[k] = v[k+1];</a:t>
            </a:r>
          </a:p>
          <a:p>
            <a:pPr lvl="2"/>
            <a:r>
              <a:rPr lang="en-US" dirty="0"/>
              <a:t>v[k+1] = temp;</a:t>
            </a:r>
          </a:p>
          <a:p>
            <a:pPr lvl="1"/>
            <a:r>
              <a:rPr lang="en-US" dirty="0" smtClean="0"/>
              <a:t>}</a:t>
            </a:r>
          </a:p>
          <a:p>
            <a:r>
              <a:rPr lang="en-US" dirty="0"/>
              <a:t>When translating from C to </a:t>
            </a:r>
            <a:r>
              <a:rPr lang="en-US" dirty="0" smtClean="0"/>
              <a:t>assembly language </a:t>
            </a:r>
            <a:r>
              <a:rPr lang="en-US" dirty="0"/>
              <a:t>by hand, we follow these general steps:</a:t>
            </a:r>
          </a:p>
          <a:p>
            <a:pPr lvl="1"/>
            <a:r>
              <a:rPr lang="en-US" dirty="0"/>
              <a:t>1. Allocate registers to program variables.</a:t>
            </a:r>
          </a:p>
          <a:p>
            <a:pPr lvl="1"/>
            <a:r>
              <a:rPr lang="en-US" dirty="0"/>
              <a:t>2. Produce code for the body of the procedure.</a:t>
            </a:r>
          </a:p>
          <a:p>
            <a:pPr lvl="1"/>
            <a:r>
              <a:rPr lang="en-US" dirty="0"/>
              <a:t>3. Preserve registers across the procedure invocation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880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0948"/>
          </a:xfrm>
        </p:spPr>
        <p:txBody>
          <a:bodyPr/>
          <a:lstStyle/>
          <a:p>
            <a:r>
              <a:rPr lang="en-US" b="1" dirty="0"/>
              <a:t>Language of the Computer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6074"/>
            <a:ext cx="10515600" cy="504088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To command a computer’s hardware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you </a:t>
            </a:r>
            <a:r>
              <a:rPr lang="en-US" dirty="0"/>
              <a:t>must speak its language.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words of </a:t>
            </a:r>
            <a:r>
              <a:rPr lang="en-US" dirty="0" smtClean="0"/>
              <a:t>a computer’s </a:t>
            </a:r>
            <a:r>
              <a:rPr lang="en-US" dirty="0"/>
              <a:t>language are called </a:t>
            </a:r>
            <a:endParaRPr lang="en-US" dirty="0" smtClean="0"/>
          </a:p>
          <a:p>
            <a:pPr lvl="1"/>
            <a:r>
              <a:rPr lang="en-US" b="1" i="1" dirty="0" smtClean="0"/>
              <a:t>instructions</a:t>
            </a:r>
            <a:r>
              <a:rPr lang="en-US" b="1" dirty="0" smtClean="0"/>
              <a:t> </a:t>
            </a:r>
          </a:p>
          <a:p>
            <a:r>
              <a:rPr lang="en-US" dirty="0" smtClean="0"/>
              <a:t>The </a:t>
            </a:r>
            <a:r>
              <a:rPr lang="en-US" dirty="0"/>
              <a:t>vocabulary </a:t>
            </a:r>
            <a:r>
              <a:rPr lang="en-US" dirty="0" smtClean="0"/>
              <a:t>of this language is </a:t>
            </a:r>
            <a:r>
              <a:rPr lang="en-US" dirty="0"/>
              <a:t>called an </a:t>
            </a:r>
            <a:endParaRPr lang="en-US" dirty="0" smtClean="0"/>
          </a:p>
          <a:p>
            <a:pPr lvl="1"/>
            <a:r>
              <a:rPr lang="en-US" b="1" dirty="0" smtClean="0"/>
              <a:t>Instruction set</a:t>
            </a:r>
          </a:p>
          <a:p>
            <a:r>
              <a:rPr lang="en-US" dirty="0" smtClean="0"/>
              <a:t>Once you learn one instruction set, then you will learn others easily</a:t>
            </a:r>
          </a:p>
          <a:p>
            <a:r>
              <a:rPr lang="en-US" dirty="0" smtClean="0"/>
              <a:t>We choose </a:t>
            </a:r>
          </a:p>
          <a:p>
            <a:pPr lvl="1"/>
            <a:r>
              <a:rPr lang="en-US" dirty="0" smtClean="0"/>
              <a:t>The instruction set developed by </a:t>
            </a:r>
            <a:r>
              <a:rPr lang="en-US" dirty="0"/>
              <a:t>MIPS </a:t>
            </a:r>
            <a:r>
              <a:rPr lang="en-US" dirty="0" smtClean="0"/>
              <a:t>Technologies, </a:t>
            </a:r>
            <a:r>
              <a:rPr lang="en-US" dirty="0"/>
              <a:t>designed since the 1980s</a:t>
            </a:r>
            <a:endParaRPr lang="en-US" dirty="0" smtClean="0"/>
          </a:p>
          <a:p>
            <a:r>
              <a:rPr lang="en-US" dirty="0" smtClean="0"/>
              <a:t>Other instructions sets are</a:t>
            </a:r>
          </a:p>
          <a:p>
            <a:pPr lvl="1"/>
            <a:r>
              <a:rPr lang="en-US" dirty="0"/>
              <a:t>ARMv7 </a:t>
            </a:r>
            <a:r>
              <a:rPr lang="en-US" dirty="0" smtClean="0"/>
              <a:t>: similar </a:t>
            </a:r>
            <a:r>
              <a:rPr lang="en-US" dirty="0"/>
              <a:t>to </a:t>
            </a:r>
            <a:r>
              <a:rPr lang="en-US" dirty="0" smtClean="0"/>
              <a:t>MIPS</a:t>
            </a:r>
          </a:p>
          <a:p>
            <a:pPr lvl="1"/>
            <a:r>
              <a:rPr lang="en-US" dirty="0"/>
              <a:t>Intel </a:t>
            </a:r>
            <a:r>
              <a:rPr lang="en-US" dirty="0" smtClean="0"/>
              <a:t>x86 : used in both </a:t>
            </a:r>
            <a:r>
              <a:rPr lang="en-US" dirty="0"/>
              <a:t>the PC and </a:t>
            </a:r>
            <a:r>
              <a:rPr lang="en-US" dirty="0" smtClean="0"/>
              <a:t>the cloud</a:t>
            </a:r>
          </a:p>
          <a:p>
            <a:pPr lvl="1"/>
            <a:r>
              <a:rPr lang="en-US" dirty="0" smtClean="0"/>
              <a:t>ARMv8 : extends </a:t>
            </a:r>
            <a:r>
              <a:rPr lang="en-US" dirty="0"/>
              <a:t>the address size of the </a:t>
            </a:r>
            <a:r>
              <a:rPr lang="en-US" dirty="0" smtClean="0"/>
              <a:t>ARMv7 from </a:t>
            </a:r>
            <a:r>
              <a:rPr lang="en-US" dirty="0"/>
              <a:t>32 bits to 64 </a:t>
            </a:r>
            <a:r>
              <a:rPr lang="en-US" dirty="0" smtClean="0"/>
              <a:t>bits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9518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8246"/>
          </a:xfrm>
        </p:spPr>
        <p:txBody>
          <a:bodyPr/>
          <a:lstStyle/>
          <a:p>
            <a:r>
              <a:rPr lang="en-US" dirty="0" smtClean="0"/>
              <a:t>Steps to get MIPS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3372"/>
            <a:ext cx="10515600" cy="478359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variables: </a:t>
            </a:r>
          </a:p>
          <a:p>
            <a:pPr lvl="1"/>
            <a:r>
              <a:rPr lang="en-US" dirty="0" smtClean="0"/>
              <a:t>The parameters or arguments: v and k put in registers </a:t>
            </a:r>
            <a:r>
              <a:rPr lang="en-US" dirty="0"/>
              <a:t>$a0 and $</a:t>
            </a:r>
            <a:r>
              <a:rPr lang="en-US" dirty="0" smtClean="0"/>
              <a:t>a1</a:t>
            </a:r>
          </a:p>
          <a:p>
            <a:pPr lvl="1"/>
            <a:r>
              <a:rPr lang="en-US" dirty="0" smtClean="0"/>
              <a:t>The local variable: </a:t>
            </a:r>
            <a:r>
              <a:rPr lang="en-US" i="1" dirty="0" smtClean="0"/>
              <a:t>temp</a:t>
            </a:r>
            <a:r>
              <a:rPr lang="en-US" dirty="0" smtClean="0"/>
              <a:t> is in $</a:t>
            </a:r>
            <a:r>
              <a:rPr lang="en-US" dirty="0"/>
              <a:t>t0</a:t>
            </a:r>
            <a:endParaRPr lang="en-US" dirty="0" smtClean="0"/>
          </a:p>
          <a:p>
            <a:r>
              <a:rPr lang="en-US" dirty="0" smtClean="0"/>
              <a:t>Body of the procedure</a:t>
            </a:r>
          </a:p>
          <a:p>
            <a:pPr lvl="1"/>
            <a:r>
              <a:rPr lang="fr-FR" dirty="0" err="1"/>
              <a:t>sll</a:t>
            </a:r>
            <a:r>
              <a:rPr lang="fr-FR" dirty="0"/>
              <a:t> $t1, $a1,2 </a:t>
            </a:r>
            <a:r>
              <a:rPr lang="fr-FR" dirty="0" smtClean="0"/>
              <a:t>		# </a:t>
            </a:r>
            <a:r>
              <a:rPr lang="fr-FR" dirty="0"/>
              <a:t>reg $t1 = k * </a:t>
            </a:r>
            <a:r>
              <a:rPr lang="fr-FR" dirty="0" smtClean="0"/>
              <a:t>4 </a:t>
            </a:r>
          </a:p>
          <a:p>
            <a:pPr lvl="1"/>
            <a:r>
              <a:rPr lang="en-US" dirty="0" smtClean="0"/>
              <a:t>add </a:t>
            </a:r>
            <a:r>
              <a:rPr lang="en-US" dirty="0"/>
              <a:t>$t1, $a0,$t1 </a:t>
            </a:r>
            <a:r>
              <a:rPr lang="en-US" dirty="0" smtClean="0"/>
              <a:t>		# </a:t>
            </a:r>
            <a:r>
              <a:rPr lang="en-US" dirty="0" err="1"/>
              <a:t>reg</a:t>
            </a:r>
            <a:r>
              <a:rPr lang="en-US" dirty="0"/>
              <a:t> $t1 = v + (k * 4)</a:t>
            </a:r>
          </a:p>
          <a:p>
            <a:pPr lvl="1"/>
            <a:r>
              <a:rPr lang="en-US" dirty="0" smtClean="0"/>
              <a:t>                                 		# </a:t>
            </a:r>
            <a:r>
              <a:rPr lang="en-US" dirty="0" err="1"/>
              <a:t>reg</a:t>
            </a:r>
            <a:r>
              <a:rPr lang="en-US" dirty="0"/>
              <a:t> $t1 has the address of v[k</a:t>
            </a:r>
            <a:r>
              <a:rPr lang="en-US" dirty="0" smtClean="0"/>
              <a:t>]</a:t>
            </a:r>
          </a:p>
          <a:p>
            <a:pPr lvl="2"/>
            <a:endParaRPr lang="en-US" dirty="0"/>
          </a:p>
          <a:p>
            <a:pPr lvl="1"/>
            <a:r>
              <a:rPr lang="en-US" dirty="0" err="1"/>
              <a:t>lw</a:t>
            </a:r>
            <a:r>
              <a:rPr lang="en-US" dirty="0"/>
              <a:t> $t0, 0($t1) </a:t>
            </a:r>
            <a:r>
              <a:rPr lang="en-US" dirty="0" smtClean="0"/>
              <a:t>		# </a:t>
            </a:r>
            <a:r>
              <a:rPr lang="en-US" dirty="0" err="1"/>
              <a:t>reg</a:t>
            </a:r>
            <a:r>
              <a:rPr lang="en-US" dirty="0"/>
              <a:t> $t0 (temp) = v[k]</a:t>
            </a:r>
          </a:p>
          <a:p>
            <a:pPr lvl="1"/>
            <a:r>
              <a:rPr lang="en-US" dirty="0" err="1"/>
              <a:t>lw</a:t>
            </a:r>
            <a:r>
              <a:rPr lang="en-US" dirty="0"/>
              <a:t> $t2, 4($t1) </a:t>
            </a:r>
            <a:r>
              <a:rPr lang="en-US" dirty="0" smtClean="0"/>
              <a:t>		# </a:t>
            </a:r>
            <a:r>
              <a:rPr lang="en-US" dirty="0" err="1"/>
              <a:t>reg</a:t>
            </a:r>
            <a:r>
              <a:rPr lang="en-US" dirty="0"/>
              <a:t> $t2 = v[k + 1]</a:t>
            </a:r>
          </a:p>
          <a:p>
            <a:pPr lvl="1"/>
            <a:r>
              <a:rPr lang="en-US" dirty="0" smtClean="0"/>
              <a:t> 				# </a:t>
            </a:r>
            <a:r>
              <a:rPr lang="en-US" dirty="0"/>
              <a:t>refers to next element of </a:t>
            </a:r>
            <a:r>
              <a:rPr lang="en-US" dirty="0" smtClean="0"/>
              <a:t>v</a:t>
            </a:r>
          </a:p>
          <a:p>
            <a:pPr lvl="2"/>
            <a:endParaRPr lang="en-US" dirty="0"/>
          </a:p>
          <a:p>
            <a:pPr lvl="1"/>
            <a:r>
              <a:rPr lang="de-DE" dirty="0"/>
              <a:t>sw $t2, 0($t1) </a:t>
            </a:r>
            <a:r>
              <a:rPr lang="de-DE" dirty="0" smtClean="0"/>
              <a:t>		# </a:t>
            </a:r>
            <a:r>
              <a:rPr lang="de-DE" dirty="0"/>
              <a:t>v[k] = reg $t2</a:t>
            </a:r>
          </a:p>
          <a:p>
            <a:pPr lvl="1"/>
            <a:r>
              <a:rPr lang="en-US" dirty="0" err="1"/>
              <a:t>sw</a:t>
            </a:r>
            <a:r>
              <a:rPr lang="en-US" dirty="0"/>
              <a:t> $t0, 4($t1) </a:t>
            </a:r>
            <a:r>
              <a:rPr lang="en-US" dirty="0" smtClean="0"/>
              <a:t>		# </a:t>
            </a:r>
            <a:r>
              <a:rPr lang="en-US" dirty="0"/>
              <a:t>v[k+1] = </a:t>
            </a:r>
            <a:r>
              <a:rPr lang="en-US" dirty="0" err="1"/>
              <a:t>reg</a:t>
            </a:r>
            <a:r>
              <a:rPr lang="en-US" dirty="0"/>
              <a:t> $t0 (temp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Return of caller</a:t>
            </a:r>
          </a:p>
          <a:p>
            <a:pPr lvl="1"/>
            <a:r>
              <a:rPr lang="en-US" dirty="0" err="1"/>
              <a:t>jr</a:t>
            </a:r>
            <a:r>
              <a:rPr lang="en-US" dirty="0"/>
              <a:t> $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smtClean="0"/>
              <a:t>			# </a:t>
            </a:r>
            <a:r>
              <a:rPr lang="en-US" dirty="0"/>
              <a:t>return to calling routine</a:t>
            </a:r>
          </a:p>
        </p:txBody>
      </p:sp>
    </p:spTree>
    <p:extLst>
      <p:ext uri="{BB962C8B-B14F-4D97-AF65-F5344CB8AC3E}">
        <p14:creationId xmlns:p14="http://schemas.microsoft.com/office/powerpoint/2010/main" val="42024346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927" y="284508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Fallacies and Pitfalls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253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Fallacies: wrong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437" y="1690688"/>
            <a:ext cx="5036127" cy="4351338"/>
          </a:xfrm>
        </p:spPr>
        <p:txBody>
          <a:bodyPr/>
          <a:lstStyle/>
          <a:p>
            <a:r>
              <a:rPr lang="en-US" i="1" dirty="0"/>
              <a:t>More powerful instructions mean higher performance</a:t>
            </a:r>
            <a:r>
              <a:rPr lang="en-US" i="1" dirty="0" smtClean="0"/>
              <a:t>.</a:t>
            </a:r>
          </a:p>
          <a:p>
            <a:r>
              <a:rPr lang="en-US" i="1" dirty="0"/>
              <a:t>Write in assembly language to obtain the highest performance</a:t>
            </a:r>
            <a:r>
              <a:rPr lang="en-US" i="1" dirty="0" smtClean="0"/>
              <a:t>.</a:t>
            </a:r>
          </a:p>
          <a:p>
            <a:r>
              <a:rPr lang="en-US" i="1" dirty="0" smtClean="0"/>
              <a:t>The </a:t>
            </a:r>
            <a:r>
              <a:rPr lang="en-US" i="1" dirty="0"/>
              <a:t>importance of commercial binary compatibility means </a:t>
            </a:r>
            <a:r>
              <a:rPr lang="en-US" i="1" dirty="0" smtClean="0"/>
              <a:t>successful instruction </a:t>
            </a:r>
            <a:r>
              <a:rPr lang="en-US" i="1" dirty="0"/>
              <a:t>sets don’t change</a:t>
            </a:r>
            <a:r>
              <a:rPr lang="en-US" i="1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7345" y="1690688"/>
            <a:ext cx="6221700" cy="466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1070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Pitfalls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Forgetting that sequential word addresses in machines with byte </a:t>
            </a:r>
            <a:r>
              <a:rPr lang="en-US" i="1" dirty="0" smtClean="0"/>
              <a:t>addressing do </a:t>
            </a:r>
            <a:r>
              <a:rPr lang="en-US" i="1" dirty="0"/>
              <a:t>not </a:t>
            </a:r>
            <a:r>
              <a:rPr lang="en-US" i="1" dirty="0" smtClean="0"/>
              <a:t>differ </a:t>
            </a:r>
            <a:r>
              <a:rPr lang="en-US" i="1" dirty="0"/>
              <a:t>by one</a:t>
            </a:r>
            <a:r>
              <a:rPr lang="en-US" i="1" dirty="0" smtClean="0"/>
              <a:t>.</a:t>
            </a:r>
          </a:p>
          <a:p>
            <a:r>
              <a:rPr lang="en-US" i="1" dirty="0"/>
              <a:t>Using a pointer to an automatic variable outside its </a:t>
            </a:r>
            <a:r>
              <a:rPr lang="en-US" i="1" dirty="0" smtClean="0"/>
              <a:t>defining </a:t>
            </a:r>
            <a:r>
              <a:rPr lang="en-US" i="1" dirty="0"/>
              <a:t>procedure</a:t>
            </a:r>
            <a:r>
              <a:rPr lang="en-US" i="1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2035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6114" y="2485520"/>
            <a:ext cx="6110516" cy="210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750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782" y="365125"/>
            <a:ext cx="11388436" cy="1325563"/>
          </a:xfrm>
        </p:spPr>
        <p:txBody>
          <a:bodyPr/>
          <a:lstStyle/>
          <a:p>
            <a:r>
              <a:rPr lang="en-US" dirty="0"/>
              <a:t>Classes of Parallelism and Parallel 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31785"/>
          </a:xfrm>
        </p:spPr>
        <p:txBody>
          <a:bodyPr>
            <a:normAutofit/>
          </a:bodyPr>
          <a:lstStyle/>
          <a:p>
            <a:r>
              <a:rPr lang="en-US" dirty="0" smtClean="0"/>
              <a:t>Four ways to exploit</a:t>
            </a:r>
          </a:p>
          <a:p>
            <a:pPr lvl="1"/>
            <a:r>
              <a:rPr lang="en-US" b="1" dirty="0"/>
              <a:t>Instruction-level </a:t>
            </a:r>
            <a:r>
              <a:rPr lang="en-US" b="1" dirty="0" smtClean="0"/>
              <a:t>parallelism: </a:t>
            </a:r>
          </a:p>
          <a:p>
            <a:pPr lvl="2"/>
            <a:r>
              <a:rPr lang="en-US" dirty="0" smtClean="0"/>
              <a:t>exploits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data-level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parallelism</a:t>
            </a:r>
            <a:r>
              <a:rPr lang="en-US" dirty="0" smtClean="0"/>
              <a:t>, using </a:t>
            </a:r>
            <a:r>
              <a:rPr lang="en-US" dirty="0"/>
              <a:t>ideas like pipelining and </a:t>
            </a:r>
            <a:r>
              <a:rPr lang="en-US" dirty="0" smtClean="0"/>
              <a:t>speculative execution</a:t>
            </a:r>
            <a:endParaRPr lang="en-US" dirty="0"/>
          </a:p>
          <a:p>
            <a:pPr lvl="1"/>
            <a:r>
              <a:rPr lang="en-US" b="1" dirty="0" smtClean="0"/>
              <a:t>Vector </a:t>
            </a:r>
            <a:r>
              <a:rPr lang="en-US" b="1" dirty="0"/>
              <a:t>architectures, graphic processor units (GPUs), and multimedia </a:t>
            </a:r>
            <a:r>
              <a:rPr lang="en-US" b="1" dirty="0" smtClean="0"/>
              <a:t>instruction sets:  </a:t>
            </a:r>
          </a:p>
          <a:p>
            <a:pPr lvl="2"/>
            <a:r>
              <a:rPr lang="en-US" dirty="0" smtClean="0"/>
              <a:t>exploit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data-level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parallelism</a:t>
            </a:r>
            <a:r>
              <a:rPr lang="en-US" dirty="0" smtClean="0"/>
              <a:t>, using ideas like applying </a:t>
            </a:r>
            <a:r>
              <a:rPr lang="en-US" dirty="0"/>
              <a:t>a single instruction to a </a:t>
            </a:r>
            <a:r>
              <a:rPr lang="en-US" dirty="0" smtClean="0"/>
              <a:t>collection of </a:t>
            </a:r>
            <a:r>
              <a:rPr lang="en-US" dirty="0"/>
              <a:t>data in </a:t>
            </a:r>
            <a:r>
              <a:rPr lang="en-US" dirty="0" smtClean="0"/>
              <a:t>parallel</a:t>
            </a:r>
            <a:endParaRPr lang="en-US" dirty="0"/>
          </a:p>
          <a:p>
            <a:pPr lvl="1"/>
            <a:r>
              <a:rPr lang="en-US" b="1" dirty="0" smtClean="0"/>
              <a:t>Thread-level parallelism: </a:t>
            </a:r>
          </a:p>
          <a:p>
            <a:pPr lvl="2"/>
            <a:r>
              <a:rPr lang="en-US" dirty="0" smtClean="0"/>
              <a:t>exploits </a:t>
            </a:r>
            <a:r>
              <a:rPr lang="en-US" dirty="0"/>
              <a:t>either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data-level parallelism</a:t>
            </a:r>
            <a:r>
              <a:rPr lang="en-US" dirty="0"/>
              <a:t> or </a:t>
            </a:r>
            <a:r>
              <a:rPr lang="en-US" dirty="0">
                <a:solidFill>
                  <a:srgbClr val="00B050"/>
                </a:solidFill>
              </a:rPr>
              <a:t>task-level </a:t>
            </a:r>
            <a:r>
              <a:rPr lang="en-US" dirty="0" smtClean="0">
                <a:solidFill>
                  <a:srgbClr val="00B050"/>
                </a:solidFill>
              </a:rPr>
              <a:t>parallelism</a:t>
            </a:r>
            <a:r>
              <a:rPr lang="en-US" dirty="0" smtClean="0"/>
              <a:t>, using ideas like interaction between parallel threads</a:t>
            </a:r>
            <a:endParaRPr lang="en-US" dirty="0"/>
          </a:p>
          <a:p>
            <a:pPr lvl="1"/>
            <a:r>
              <a:rPr lang="en-US" b="1" dirty="0" smtClean="0"/>
              <a:t>Request-level parallelism: </a:t>
            </a:r>
          </a:p>
          <a:p>
            <a:pPr lvl="2"/>
            <a:r>
              <a:rPr lang="en-US" dirty="0" smtClean="0"/>
              <a:t>exploits </a:t>
            </a:r>
            <a:r>
              <a:rPr lang="en-US" dirty="0"/>
              <a:t>parallelism among </a:t>
            </a:r>
            <a:r>
              <a:rPr lang="en-US" dirty="0">
                <a:solidFill>
                  <a:srgbClr val="7030A0"/>
                </a:solidFill>
              </a:rPr>
              <a:t>largely decoupled </a:t>
            </a:r>
            <a:r>
              <a:rPr lang="en-US" dirty="0" smtClean="0">
                <a:solidFill>
                  <a:srgbClr val="7030A0"/>
                </a:solidFill>
              </a:rPr>
              <a:t>tasks specified </a:t>
            </a:r>
            <a:r>
              <a:rPr lang="en-US" dirty="0">
                <a:solidFill>
                  <a:srgbClr val="7030A0"/>
                </a:solidFill>
              </a:rPr>
              <a:t>by the programmer </a:t>
            </a:r>
            <a:r>
              <a:rPr lang="en-US" dirty="0"/>
              <a:t>or the operating system.</a:t>
            </a:r>
          </a:p>
        </p:txBody>
      </p:sp>
    </p:spTree>
    <p:extLst>
      <p:ext uri="{BB962C8B-B14F-4D97-AF65-F5344CB8AC3E}">
        <p14:creationId xmlns:p14="http://schemas.microsoft.com/office/powerpoint/2010/main" val="251742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764" y="365126"/>
            <a:ext cx="11291454" cy="937202"/>
          </a:xfrm>
        </p:spPr>
        <p:txBody>
          <a:bodyPr/>
          <a:lstStyle/>
          <a:p>
            <a:r>
              <a:rPr lang="en-US" dirty="0"/>
              <a:t>Classes of Parallelism and Parallel 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782" y="1302328"/>
            <a:ext cx="11388435" cy="541712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Flynn (1966) studied the parallel computing efforts in the 1960s, </a:t>
            </a:r>
            <a:endParaRPr lang="en-US" dirty="0" smtClean="0"/>
          </a:p>
          <a:p>
            <a:pPr lvl="1"/>
            <a:r>
              <a:rPr lang="en-US" dirty="0" smtClean="0"/>
              <a:t>He found </a:t>
            </a:r>
            <a:r>
              <a:rPr lang="en-US" b="1" dirty="0"/>
              <a:t>a simple </a:t>
            </a:r>
            <a:r>
              <a:rPr lang="en-US" b="1" dirty="0" smtClean="0"/>
              <a:t>classification </a:t>
            </a:r>
            <a:r>
              <a:rPr lang="en-US" dirty="0" smtClean="0"/>
              <a:t>that we follow till date</a:t>
            </a:r>
          </a:p>
          <a:p>
            <a:r>
              <a:rPr lang="en-US" dirty="0" smtClean="0"/>
              <a:t>The </a:t>
            </a:r>
            <a:r>
              <a:rPr lang="en-US" dirty="0"/>
              <a:t>parallelism in </a:t>
            </a:r>
            <a:r>
              <a:rPr lang="en-US" dirty="0" smtClean="0"/>
              <a:t>the instruction </a:t>
            </a:r>
            <a:r>
              <a:rPr lang="en-US" dirty="0"/>
              <a:t>and data streams </a:t>
            </a:r>
            <a:r>
              <a:rPr lang="en-US" dirty="0" smtClean="0"/>
              <a:t>falls under one of four categories:</a:t>
            </a:r>
          </a:p>
          <a:p>
            <a:pPr lvl="1"/>
            <a:r>
              <a:rPr lang="en-US" dirty="0"/>
              <a:t>Single instruction stream, single data stream (</a:t>
            </a:r>
            <a:r>
              <a:rPr lang="en-US" b="1" dirty="0"/>
              <a:t>SISD</a:t>
            </a:r>
            <a:r>
              <a:rPr lang="en-US" dirty="0" smtClean="0"/>
              <a:t>)—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programmer thinks of it as the standard sequential computer, </a:t>
            </a:r>
            <a:r>
              <a:rPr lang="en-US" dirty="0" smtClean="0"/>
              <a:t>but it </a:t>
            </a:r>
            <a:r>
              <a:rPr lang="en-US" dirty="0"/>
              <a:t>can exploit </a:t>
            </a:r>
            <a:r>
              <a:rPr lang="en-US" dirty="0" smtClean="0"/>
              <a:t>ILP using </a:t>
            </a:r>
            <a:r>
              <a:rPr lang="en-US" b="1" dirty="0" smtClean="0"/>
              <a:t>superscalar </a:t>
            </a:r>
            <a:r>
              <a:rPr lang="en-US" b="1" dirty="0"/>
              <a:t>and speculative execution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Single instruction stream, multiple data streams (</a:t>
            </a:r>
            <a:r>
              <a:rPr lang="en-US" b="1" dirty="0"/>
              <a:t>SIMD</a:t>
            </a:r>
            <a:r>
              <a:rPr lang="en-US" dirty="0" smtClean="0"/>
              <a:t>)—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same </a:t>
            </a:r>
            <a:r>
              <a:rPr lang="en-US" dirty="0" smtClean="0"/>
              <a:t>instruction is </a:t>
            </a:r>
            <a:r>
              <a:rPr lang="en-US" dirty="0"/>
              <a:t>executed by multiple processors using different data </a:t>
            </a:r>
            <a:r>
              <a:rPr lang="en-US" dirty="0" smtClean="0"/>
              <a:t>streams, exploits </a:t>
            </a:r>
            <a:r>
              <a:rPr lang="en-US" dirty="0"/>
              <a:t>data-level parallelism </a:t>
            </a:r>
            <a:r>
              <a:rPr lang="en-US" dirty="0" smtClean="0"/>
              <a:t>using </a:t>
            </a:r>
            <a:r>
              <a:rPr lang="en-US" b="1" dirty="0"/>
              <a:t>vector architectures, </a:t>
            </a:r>
            <a:r>
              <a:rPr lang="en-US" b="1" dirty="0" smtClean="0"/>
              <a:t>multimedia extensions </a:t>
            </a:r>
            <a:r>
              <a:rPr lang="en-US" dirty="0"/>
              <a:t>to standard instruction sets, and GPUs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Multiple instruction streams, single data stream (</a:t>
            </a:r>
            <a:r>
              <a:rPr lang="en-US" b="1" dirty="0"/>
              <a:t>MISD</a:t>
            </a:r>
            <a:r>
              <a:rPr lang="en-US" dirty="0" smtClean="0"/>
              <a:t>)—</a:t>
            </a:r>
          </a:p>
          <a:p>
            <a:pPr lvl="2"/>
            <a:r>
              <a:rPr lang="en-US" b="1" dirty="0" smtClean="0"/>
              <a:t>No </a:t>
            </a:r>
            <a:r>
              <a:rPr lang="en-US" b="1" dirty="0"/>
              <a:t>commercial </a:t>
            </a:r>
            <a:r>
              <a:rPr lang="en-US" b="1" dirty="0" smtClean="0"/>
              <a:t>multiprocessor </a:t>
            </a:r>
            <a:r>
              <a:rPr lang="en-US" dirty="0" smtClean="0"/>
              <a:t>of </a:t>
            </a:r>
            <a:r>
              <a:rPr lang="en-US" dirty="0"/>
              <a:t>this type has been built to </a:t>
            </a:r>
            <a:r>
              <a:rPr lang="en-US" dirty="0" smtClean="0"/>
              <a:t>date</a:t>
            </a:r>
          </a:p>
          <a:p>
            <a:pPr lvl="1"/>
            <a:r>
              <a:rPr lang="en-US" dirty="0"/>
              <a:t>Multiple instruction streams, multiple data streams (</a:t>
            </a:r>
            <a:r>
              <a:rPr lang="en-US" b="1" dirty="0"/>
              <a:t>MIMD</a:t>
            </a:r>
            <a:r>
              <a:rPr lang="en-US" dirty="0" smtClean="0"/>
              <a:t>)—</a:t>
            </a:r>
          </a:p>
          <a:p>
            <a:pPr lvl="2"/>
            <a:r>
              <a:rPr lang="en-US" dirty="0" smtClean="0"/>
              <a:t>Each processor fetches </a:t>
            </a:r>
            <a:r>
              <a:rPr lang="en-US" dirty="0"/>
              <a:t>its own instructions and operates on its own data, and it targets </a:t>
            </a:r>
            <a:r>
              <a:rPr lang="en-US" b="1" dirty="0" smtClean="0"/>
              <a:t>task-level parallelism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2419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7581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Defining 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373473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011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Designing </a:t>
            </a:r>
            <a:r>
              <a:rPr lang="en-US" dirty="0"/>
              <a:t>a computer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927" y="1343892"/>
            <a:ext cx="11319164" cy="526472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Objective:</a:t>
            </a:r>
          </a:p>
          <a:p>
            <a:pPr lvl="1"/>
            <a:r>
              <a:rPr lang="en-US" dirty="0" smtClean="0"/>
              <a:t>Maximize </a:t>
            </a:r>
            <a:r>
              <a:rPr lang="en-US" b="1" dirty="0"/>
              <a:t>performance and energy </a:t>
            </a:r>
            <a:r>
              <a:rPr lang="en-US" dirty="0"/>
              <a:t>efficiency while staying within </a:t>
            </a:r>
            <a:r>
              <a:rPr lang="en-US" b="1" dirty="0"/>
              <a:t>cost, power, and </a:t>
            </a:r>
            <a:r>
              <a:rPr lang="en-US" b="1" dirty="0" smtClean="0"/>
              <a:t>availability</a:t>
            </a:r>
            <a:r>
              <a:rPr lang="en-US" dirty="0" smtClean="0"/>
              <a:t> constraints</a:t>
            </a:r>
          </a:p>
          <a:p>
            <a:r>
              <a:rPr lang="en-US" dirty="0" smtClean="0"/>
              <a:t>How to achieve the objective? </a:t>
            </a:r>
          </a:p>
          <a:p>
            <a:pPr lvl="1"/>
            <a:r>
              <a:rPr lang="en-US" dirty="0" smtClean="0"/>
              <a:t>Tasks include </a:t>
            </a:r>
          </a:p>
          <a:p>
            <a:pPr lvl="2"/>
            <a:r>
              <a:rPr lang="en-US" b="1" dirty="0" smtClean="0"/>
              <a:t>instruction </a:t>
            </a:r>
            <a:r>
              <a:rPr lang="en-US" b="1" dirty="0"/>
              <a:t>set design</a:t>
            </a:r>
            <a:r>
              <a:rPr lang="en-US" dirty="0"/>
              <a:t>, </a:t>
            </a:r>
            <a:r>
              <a:rPr lang="en-US" b="1" dirty="0" smtClean="0"/>
              <a:t>functional organization</a:t>
            </a:r>
            <a:r>
              <a:rPr lang="en-US" b="1" dirty="0"/>
              <a:t>, logic design</a:t>
            </a:r>
            <a:r>
              <a:rPr lang="en-US" dirty="0"/>
              <a:t>, </a:t>
            </a:r>
            <a:r>
              <a:rPr lang="en-US" b="1" dirty="0"/>
              <a:t>and implementation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implementation </a:t>
            </a:r>
            <a:r>
              <a:rPr lang="en-US" dirty="0" smtClean="0"/>
              <a:t>: encompass </a:t>
            </a:r>
            <a:r>
              <a:rPr lang="en-US" b="1" dirty="0"/>
              <a:t>integrated circuit design</a:t>
            </a:r>
            <a:r>
              <a:rPr lang="en-US" dirty="0"/>
              <a:t>, packaging, power, and cooling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Traditionally, </a:t>
            </a:r>
          </a:p>
          <a:p>
            <a:pPr lvl="1"/>
            <a:r>
              <a:rPr lang="en-US" dirty="0" smtClean="0"/>
              <a:t>Computer </a:t>
            </a:r>
            <a:r>
              <a:rPr lang="en-US" dirty="0"/>
              <a:t>architecture </a:t>
            </a:r>
            <a:r>
              <a:rPr lang="en-US" dirty="0" smtClean="0"/>
              <a:t>broadly indicates </a:t>
            </a:r>
            <a:r>
              <a:rPr lang="en-US" b="1" dirty="0" smtClean="0"/>
              <a:t>only instruction </a:t>
            </a:r>
            <a:r>
              <a:rPr lang="en-US" b="1" dirty="0"/>
              <a:t>set </a:t>
            </a:r>
            <a:r>
              <a:rPr lang="en-US" b="1" dirty="0" smtClean="0"/>
              <a:t>design</a:t>
            </a:r>
            <a:r>
              <a:rPr lang="en-US" dirty="0" smtClean="0"/>
              <a:t> </a:t>
            </a:r>
          </a:p>
          <a:p>
            <a:r>
              <a:rPr lang="en-US" dirty="0" smtClean="0"/>
              <a:t>But, </a:t>
            </a:r>
            <a:r>
              <a:rPr lang="en-US" b="1" dirty="0" smtClean="0"/>
              <a:t>other challenges</a:t>
            </a:r>
            <a:r>
              <a:rPr lang="en-US" dirty="0" smtClean="0"/>
              <a:t> are equally important, like</a:t>
            </a:r>
          </a:p>
          <a:p>
            <a:pPr lvl="1"/>
            <a:r>
              <a:rPr lang="en-US" dirty="0" smtClean="0"/>
              <a:t>Memory organization and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design </a:t>
            </a:r>
            <a:r>
              <a:rPr lang="en-US" dirty="0" smtClean="0"/>
              <a:t>of CPU (where </a:t>
            </a:r>
            <a:r>
              <a:rPr lang="en-US" dirty="0"/>
              <a:t>arithmetic, logic</a:t>
            </a:r>
            <a:r>
              <a:rPr lang="en-US" dirty="0" smtClean="0"/>
              <a:t>, branching</a:t>
            </a:r>
            <a:r>
              <a:rPr lang="en-US" dirty="0"/>
              <a:t>, and data transfer are implemented</a:t>
            </a:r>
            <a:r>
              <a:rPr lang="en-US" dirty="0" smtClean="0"/>
              <a:t>)</a:t>
            </a:r>
          </a:p>
          <a:p>
            <a:r>
              <a:rPr lang="en-US" dirty="0"/>
              <a:t>For example, two processors </a:t>
            </a:r>
            <a:r>
              <a:rPr lang="en-US" b="1" dirty="0"/>
              <a:t>AMD Opteron </a:t>
            </a:r>
            <a:r>
              <a:rPr lang="en-US" dirty="0"/>
              <a:t>and the </a:t>
            </a:r>
            <a:r>
              <a:rPr lang="en-US" b="1" dirty="0"/>
              <a:t>Intel Core i7 </a:t>
            </a:r>
            <a:r>
              <a:rPr lang="en-US" dirty="0" smtClean="0"/>
              <a:t>use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same </a:t>
            </a:r>
            <a:r>
              <a:rPr lang="en-US" dirty="0" smtClean="0"/>
              <a:t>instruction set architectures (</a:t>
            </a:r>
            <a:r>
              <a:rPr lang="en-US" b="1" dirty="0" smtClean="0"/>
              <a:t>80x86 instruction set, </a:t>
            </a:r>
            <a:r>
              <a:rPr lang="en-US" dirty="0">
                <a:hlinkClick r:id="rId2" tooltip="I386"/>
              </a:rPr>
              <a:t>i386</a:t>
            </a:r>
            <a:r>
              <a:rPr lang="en-US" dirty="0"/>
              <a:t>, </a:t>
            </a:r>
            <a:r>
              <a:rPr lang="en-US" dirty="0" smtClean="0">
                <a:hlinkClick r:id="rId3" tooltip="I486"/>
              </a:rPr>
              <a:t>i486</a:t>
            </a:r>
            <a:r>
              <a:rPr lang="en-US" dirty="0" smtClean="0"/>
              <a:t> and </a:t>
            </a:r>
            <a:r>
              <a:rPr lang="en-US" dirty="0" smtClean="0">
                <a:hlinkClick r:id="rId4" tooltip="I686"/>
              </a:rPr>
              <a:t>i686</a:t>
            </a:r>
            <a:r>
              <a:rPr lang="en-US" dirty="0" smtClean="0"/>
              <a:t> architectures are grouped into </a:t>
            </a:r>
            <a:r>
              <a:rPr lang="en-US" b="1" dirty="0" smtClean="0"/>
              <a:t>x86</a:t>
            </a:r>
            <a:r>
              <a:rPr lang="en-US" dirty="0" smtClean="0"/>
              <a:t>)  </a:t>
            </a:r>
          </a:p>
          <a:p>
            <a:pPr lvl="1"/>
            <a:r>
              <a:rPr lang="en-US" dirty="0" smtClean="0"/>
              <a:t>but </a:t>
            </a:r>
            <a:r>
              <a:rPr lang="en-US" b="1" dirty="0"/>
              <a:t>different </a:t>
            </a:r>
            <a:r>
              <a:rPr lang="en-US" b="1" dirty="0" smtClean="0"/>
              <a:t>organizations </a:t>
            </a:r>
            <a:r>
              <a:rPr lang="en-US" dirty="0" smtClean="0"/>
              <a:t>(in terms of </a:t>
            </a:r>
            <a:r>
              <a:rPr lang="en-US" b="1" dirty="0" smtClean="0"/>
              <a:t>pipeline and </a:t>
            </a:r>
            <a:r>
              <a:rPr lang="en-US" b="1" dirty="0"/>
              <a:t>cache </a:t>
            </a:r>
            <a:r>
              <a:rPr lang="en-US" b="1" dirty="0" smtClean="0"/>
              <a:t>organizations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14322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9708"/>
            <a:ext cx="10515600" cy="67396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Seven </a:t>
            </a:r>
            <a:r>
              <a:rPr lang="en-US" b="1" dirty="0"/>
              <a:t>dimensions </a:t>
            </a:r>
            <a:r>
              <a:rPr lang="en-US" dirty="0"/>
              <a:t>of an ISA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817" y="1177636"/>
            <a:ext cx="11817927" cy="547254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Class of </a:t>
            </a:r>
            <a:r>
              <a:rPr lang="en-US" dirty="0" smtClean="0"/>
              <a:t>ISA</a:t>
            </a:r>
          </a:p>
          <a:p>
            <a:pPr lvl="1"/>
            <a:r>
              <a:rPr lang="en-US" dirty="0" smtClean="0"/>
              <a:t>Nearly </a:t>
            </a:r>
            <a:r>
              <a:rPr lang="en-US" dirty="0"/>
              <a:t>all ISAs today are classified as </a:t>
            </a:r>
            <a:r>
              <a:rPr lang="en-US" b="1" dirty="0"/>
              <a:t>general-purpose </a:t>
            </a:r>
            <a:r>
              <a:rPr lang="en-US" b="1" dirty="0" smtClean="0"/>
              <a:t>register architectures</a:t>
            </a:r>
            <a:r>
              <a:rPr lang="en-US" dirty="0"/>
              <a:t>, where the operands are either registers or memory </a:t>
            </a:r>
            <a:r>
              <a:rPr lang="en-US" dirty="0" smtClean="0"/>
              <a:t>locations</a:t>
            </a:r>
          </a:p>
          <a:p>
            <a:r>
              <a:rPr lang="en-US" dirty="0"/>
              <a:t>Memory </a:t>
            </a:r>
            <a:r>
              <a:rPr lang="en-US" dirty="0" smtClean="0"/>
              <a:t>addressing</a:t>
            </a:r>
          </a:p>
          <a:p>
            <a:pPr lvl="1"/>
            <a:r>
              <a:rPr lang="en-US" dirty="0" smtClean="0"/>
              <a:t>Virtually </a:t>
            </a:r>
            <a:r>
              <a:rPr lang="en-US" dirty="0"/>
              <a:t>all desktop and server computers, including </a:t>
            </a:r>
            <a:r>
              <a:rPr lang="en-US" dirty="0" smtClean="0"/>
              <a:t>the 80x86</a:t>
            </a:r>
            <a:r>
              <a:rPr lang="en-US" dirty="0"/>
              <a:t>, ARMv8, and RISC-V, use </a:t>
            </a:r>
            <a:r>
              <a:rPr lang="en-US" b="1" dirty="0"/>
              <a:t>byte addressing to access memory </a:t>
            </a:r>
            <a:r>
              <a:rPr lang="en-US" b="1" dirty="0" smtClean="0"/>
              <a:t>operands</a:t>
            </a:r>
            <a:endParaRPr lang="en-US" dirty="0" smtClean="0"/>
          </a:p>
          <a:p>
            <a:r>
              <a:rPr lang="en-US" dirty="0" smtClean="0"/>
              <a:t>Addressing modes</a:t>
            </a:r>
          </a:p>
          <a:p>
            <a:pPr lvl="1"/>
            <a:r>
              <a:rPr lang="en-US" dirty="0"/>
              <a:t>specify the address of </a:t>
            </a:r>
            <a:r>
              <a:rPr lang="en-US" b="1" dirty="0"/>
              <a:t>a memory </a:t>
            </a:r>
            <a:r>
              <a:rPr lang="en-US" b="1" dirty="0" smtClean="0"/>
              <a:t>object</a:t>
            </a:r>
            <a:r>
              <a:rPr lang="en-US" dirty="0" smtClean="0"/>
              <a:t>, e.g., </a:t>
            </a:r>
            <a:r>
              <a:rPr lang="en-US" dirty="0"/>
              <a:t>Register, </a:t>
            </a:r>
            <a:r>
              <a:rPr lang="en-US" dirty="0" smtClean="0"/>
              <a:t>Immediate,  Displacement</a:t>
            </a:r>
          </a:p>
          <a:p>
            <a:r>
              <a:rPr lang="en-US" dirty="0"/>
              <a:t>Types and sizes of </a:t>
            </a:r>
            <a:r>
              <a:rPr lang="en-US" dirty="0" smtClean="0"/>
              <a:t>operands</a:t>
            </a:r>
          </a:p>
          <a:p>
            <a:pPr lvl="1"/>
            <a:r>
              <a:rPr lang="en-US" dirty="0" smtClean="0"/>
              <a:t>Supported operand </a:t>
            </a:r>
            <a:r>
              <a:rPr lang="en-US" dirty="0"/>
              <a:t>sizes </a:t>
            </a:r>
            <a:r>
              <a:rPr lang="en-US" dirty="0" smtClean="0"/>
              <a:t>are </a:t>
            </a:r>
            <a:r>
              <a:rPr lang="en-US" b="1" dirty="0" smtClean="0"/>
              <a:t>8-bit, 16-bit, 32-bit (</a:t>
            </a:r>
            <a:r>
              <a:rPr lang="en-US" b="1" dirty="0" err="1" smtClean="0"/>
              <a:t>int</a:t>
            </a:r>
            <a:r>
              <a:rPr lang="en-US" b="1" dirty="0" smtClean="0"/>
              <a:t> or float), </a:t>
            </a:r>
            <a:r>
              <a:rPr lang="en-US" b="1" dirty="0"/>
              <a:t>64-bit </a:t>
            </a:r>
            <a:r>
              <a:rPr lang="en-US" b="1" dirty="0" smtClean="0"/>
              <a:t>(</a:t>
            </a:r>
            <a:r>
              <a:rPr lang="en-US" b="1" dirty="0" err="1" smtClean="0"/>
              <a:t>int</a:t>
            </a:r>
            <a:r>
              <a:rPr lang="en-US" b="1" dirty="0" smtClean="0"/>
              <a:t> or double), 80-bit (extended double)</a:t>
            </a:r>
          </a:p>
          <a:p>
            <a:r>
              <a:rPr lang="en-US" dirty="0" smtClean="0"/>
              <a:t>Operations</a:t>
            </a:r>
          </a:p>
          <a:p>
            <a:pPr lvl="1"/>
            <a:r>
              <a:rPr lang="en-US" dirty="0" smtClean="0"/>
              <a:t>data </a:t>
            </a:r>
            <a:r>
              <a:rPr lang="en-US" dirty="0"/>
              <a:t>transfer, </a:t>
            </a:r>
            <a:r>
              <a:rPr lang="en-US" dirty="0" smtClean="0"/>
              <a:t>arithmetic logical</a:t>
            </a:r>
            <a:r>
              <a:rPr lang="en-US" dirty="0"/>
              <a:t>, </a:t>
            </a:r>
            <a:r>
              <a:rPr lang="en-US" dirty="0" smtClean="0"/>
              <a:t>control, </a:t>
            </a:r>
            <a:r>
              <a:rPr lang="en-US" dirty="0"/>
              <a:t>and floating </a:t>
            </a:r>
            <a:r>
              <a:rPr lang="en-US" dirty="0" smtClean="0"/>
              <a:t>point</a:t>
            </a:r>
          </a:p>
          <a:p>
            <a:r>
              <a:rPr lang="en-US" dirty="0"/>
              <a:t>Control flow </a:t>
            </a:r>
            <a:r>
              <a:rPr lang="en-US" dirty="0" smtClean="0"/>
              <a:t>instructions</a:t>
            </a:r>
          </a:p>
          <a:p>
            <a:pPr lvl="1"/>
            <a:r>
              <a:rPr lang="en-US" dirty="0" smtClean="0"/>
              <a:t>support for </a:t>
            </a:r>
            <a:r>
              <a:rPr lang="en-US" b="1" dirty="0" smtClean="0"/>
              <a:t>conditional </a:t>
            </a:r>
            <a:r>
              <a:rPr lang="en-US" b="1" dirty="0"/>
              <a:t>branches, unconditional jumps, procedure calls, and </a:t>
            </a:r>
            <a:r>
              <a:rPr lang="en-US" b="1" dirty="0" smtClean="0"/>
              <a:t>returns</a:t>
            </a:r>
            <a:endParaRPr lang="en-US" dirty="0" smtClean="0"/>
          </a:p>
          <a:p>
            <a:r>
              <a:rPr lang="en-US" dirty="0"/>
              <a:t>Encoding an </a:t>
            </a:r>
            <a:r>
              <a:rPr lang="en-US" dirty="0" smtClean="0"/>
              <a:t>ISA</a:t>
            </a:r>
          </a:p>
          <a:p>
            <a:pPr lvl="1"/>
            <a:r>
              <a:rPr lang="en-US" dirty="0" smtClean="0"/>
              <a:t>Two </a:t>
            </a:r>
            <a:r>
              <a:rPr lang="en-US" dirty="0"/>
              <a:t>basic choices </a:t>
            </a:r>
            <a:r>
              <a:rPr lang="en-US" dirty="0" smtClean="0"/>
              <a:t>of </a:t>
            </a:r>
            <a:r>
              <a:rPr lang="en-US" dirty="0"/>
              <a:t>encoding: </a:t>
            </a:r>
            <a:r>
              <a:rPr lang="en-US" b="1" dirty="0"/>
              <a:t>fixed length </a:t>
            </a:r>
            <a:r>
              <a:rPr lang="en-US" b="1" dirty="0" smtClean="0"/>
              <a:t>and variable </a:t>
            </a:r>
            <a:r>
              <a:rPr lang="en-US" b="1" dirty="0"/>
              <a:t>length</a:t>
            </a:r>
          </a:p>
        </p:txBody>
      </p:sp>
    </p:spTree>
    <p:extLst>
      <p:ext uri="{BB962C8B-B14F-4D97-AF65-F5344CB8AC3E}">
        <p14:creationId xmlns:p14="http://schemas.microsoft.com/office/powerpoint/2010/main" val="437515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491" y="2609562"/>
            <a:ext cx="11083635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MIPS: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i="1" dirty="0" smtClean="0"/>
              <a:t>Microprocessor </a:t>
            </a:r>
            <a:r>
              <a:rPr lang="en-US" b="1" i="1" dirty="0"/>
              <a:t>without Interlocked Pipeline Stages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542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10312</TotalTime>
  <Words>2730</Words>
  <Application>Microsoft Office PowerPoint</Application>
  <PresentationFormat>Widescreen</PresentationFormat>
  <Paragraphs>485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Calibri Light</vt:lpstr>
      <vt:lpstr>MinionPro-Bold</vt:lpstr>
      <vt:lpstr>MinionPro-Regular</vt:lpstr>
      <vt:lpstr>Wingdings</vt:lpstr>
      <vt:lpstr>Office Theme</vt:lpstr>
      <vt:lpstr>ISA</vt:lpstr>
      <vt:lpstr>Teaching Policy and Logistics</vt:lpstr>
      <vt:lpstr>Language of the Computer</vt:lpstr>
      <vt:lpstr>Classes of Parallelism and Parallel Architectures</vt:lpstr>
      <vt:lpstr>Classes of Parallelism and Parallel Architectures</vt:lpstr>
      <vt:lpstr>Defining Computer Architecture</vt:lpstr>
      <vt:lpstr>Designing a computer</vt:lpstr>
      <vt:lpstr>Seven dimensions of an ISA</vt:lpstr>
      <vt:lpstr>MIPS:  Microprocessor without Interlocked Pipeline Stages </vt:lpstr>
      <vt:lpstr>MIPS Computer Systems Inc.</vt:lpstr>
      <vt:lpstr>Operations of the Computer Hardware</vt:lpstr>
      <vt:lpstr>MIPS assembly language: sample instructions</vt:lpstr>
      <vt:lpstr>Compiling a Complex C Assignment into MIPS</vt:lpstr>
      <vt:lpstr>Compiling a Complex C Assignment into MIPS</vt:lpstr>
      <vt:lpstr>Compiling a Complex C Assignment into MIPS</vt:lpstr>
      <vt:lpstr>Compiling a Complex C Assignment into MIPS</vt:lpstr>
      <vt:lpstr>Memory access or pointers</vt:lpstr>
      <vt:lpstr>Binary to Decimal Conversion</vt:lpstr>
      <vt:lpstr>Sign Extension</vt:lpstr>
      <vt:lpstr>Representing Instructions in MIPS 32 bits</vt:lpstr>
      <vt:lpstr>Instructions for Making Decisions</vt:lpstr>
      <vt:lpstr>Instructions for Making Decisions</vt:lpstr>
      <vt:lpstr>Supporting Procedures in Computer Hardware</vt:lpstr>
      <vt:lpstr>MIPS Addressing for 32-bit Immediates and Addresses</vt:lpstr>
      <vt:lpstr>PowerPoint Presentation</vt:lpstr>
      <vt:lpstr>Parallelism and Instructions: Synchronization</vt:lpstr>
      <vt:lpstr>Example of Atomic Swap using ll and sc</vt:lpstr>
      <vt:lpstr>A C Sort Example to Put It All Together</vt:lpstr>
      <vt:lpstr>A C Sort Example to Put It All Together</vt:lpstr>
      <vt:lpstr>Steps to get MIPS code</vt:lpstr>
      <vt:lpstr>Fallacies and Pitfalls</vt:lpstr>
      <vt:lpstr>Fallacies: wrong concepts</vt:lpstr>
      <vt:lpstr>Pitfalls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Abstractions and Technology</dc:title>
  <dc:creator>Windows User</dc:creator>
  <cp:lastModifiedBy>Windows User</cp:lastModifiedBy>
  <cp:revision>187</cp:revision>
  <dcterms:created xsi:type="dcterms:W3CDTF">2023-06-08T08:42:36Z</dcterms:created>
  <dcterms:modified xsi:type="dcterms:W3CDTF">2023-09-25T08:28:26Z</dcterms:modified>
</cp:coreProperties>
</file>