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11" r:id="rId3"/>
    <p:sldId id="352" r:id="rId4"/>
    <p:sldId id="313" r:id="rId5"/>
    <p:sldId id="318" r:id="rId6"/>
    <p:sldId id="319" r:id="rId7"/>
    <p:sldId id="350" r:id="rId8"/>
    <p:sldId id="321" r:id="rId9"/>
    <p:sldId id="324" r:id="rId10"/>
    <p:sldId id="326" r:id="rId11"/>
    <p:sldId id="327" r:id="rId12"/>
    <p:sldId id="328" r:id="rId13"/>
    <p:sldId id="333" r:id="rId14"/>
    <p:sldId id="332" r:id="rId15"/>
    <p:sldId id="334" r:id="rId16"/>
    <p:sldId id="337" r:id="rId17"/>
    <p:sldId id="339" r:id="rId18"/>
    <p:sldId id="345" r:id="rId19"/>
    <p:sldId id="346" r:id="rId20"/>
    <p:sldId id="310" r:id="rId21"/>
    <p:sldId id="322" r:id="rId22"/>
    <p:sldId id="347" r:id="rId23"/>
    <p:sldId id="348" r:id="rId24"/>
    <p:sldId id="323" r:id="rId25"/>
    <p:sldId id="349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364" autoAdjust="0"/>
  </p:normalViewPr>
  <p:slideViewPr>
    <p:cSldViewPr snapToGrid="0" showGuides="1">
      <p:cViewPr varScale="1">
        <p:scale>
          <a:sx n="69" d="100"/>
          <a:sy n="69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915CB-B51C-47CE-983F-B4FCA548531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33A90-054C-49A3-A5DB-FC2ECBBA8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33A90-054C-49A3-A5DB-FC2ECBBA8E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9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4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Arithmetic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Rajib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Maiti</a:t>
            </a:r>
            <a:endParaRPr lang="en-US" dirty="0" smtClean="0"/>
          </a:p>
          <a:p>
            <a:r>
              <a:rPr lang="en-US" dirty="0" smtClean="0"/>
              <a:t>CSIS, BITS-</a:t>
            </a:r>
            <a:r>
              <a:rPr lang="en-US" dirty="0" err="1" smtClean="0"/>
              <a:t>Pilani</a:t>
            </a:r>
            <a:r>
              <a:rPr lang="en-US" dirty="0" smtClean="0"/>
              <a:t>, Hyderabad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6363" y="5223020"/>
            <a:ext cx="11720945" cy="48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70C0"/>
                </a:solidFill>
              </a:rPr>
              <a:t>Disclaimer: To </a:t>
            </a:r>
            <a:r>
              <a:rPr lang="en-US" b="1" dirty="0" smtClean="0">
                <a:solidFill>
                  <a:srgbClr val="0070C0"/>
                </a:solidFill>
              </a:rPr>
              <a:t>know </a:t>
            </a:r>
            <a:r>
              <a:rPr lang="en-US" b="1" dirty="0" smtClean="0">
                <a:solidFill>
                  <a:srgbClr val="0070C0"/>
                </a:solidFill>
              </a:rPr>
              <a:t>the complete syllabus, handout and the text book should be consulted </a:t>
            </a:r>
          </a:p>
        </p:txBody>
      </p:sp>
    </p:spTree>
    <p:extLst>
      <p:ext uri="{BB962C8B-B14F-4D97-AF65-F5344CB8AC3E}">
        <p14:creationId xmlns:p14="http://schemas.microsoft.com/office/powerpoint/2010/main" val="32680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Floating-Point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7" y="1825625"/>
            <a:ext cx="11513127" cy="4810702"/>
          </a:xfrm>
        </p:spPr>
        <p:txBody>
          <a:bodyPr>
            <a:normAutofit/>
          </a:bodyPr>
          <a:lstStyle/>
          <a:p>
            <a:r>
              <a:rPr lang="en-US" dirty="0"/>
              <a:t>9.999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10</a:t>
            </a:r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1.610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Assume </a:t>
            </a:r>
            <a:r>
              <a:rPr lang="en-US" dirty="0"/>
              <a:t>that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store only </a:t>
            </a:r>
            <a:r>
              <a:rPr lang="en-US" dirty="0"/>
              <a:t>four decimal digits of the </a:t>
            </a:r>
            <a:r>
              <a:rPr lang="en-US" dirty="0" smtClean="0"/>
              <a:t>significand </a:t>
            </a:r>
            <a:r>
              <a:rPr lang="en-US" dirty="0"/>
              <a:t>and two decimal digits of the exponent</a:t>
            </a:r>
            <a:r>
              <a:rPr lang="en-US" dirty="0" smtClean="0"/>
              <a:t>.</a:t>
            </a:r>
          </a:p>
          <a:p>
            <a:r>
              <a:rPr lang="en-US" dirty="0"/>
              <a:t>Step 1.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be able to add these numbers properly, we must </a:t>
            </a:r>
            <a:r>
              <a:rPr lang="en-US" b="1" dirty="0"/>
              <a:t>align the </a:t>
            </a:r>
            <a:r>
              <a:rPr lang="en-US" b="1" dirty="0" smtClean="0"/>
              <a:t>decimal point </a:t>
            </a:r>
            <a:r>
              <a:rPr lang="en-US" b="1" dirty="0"/>
              <a:t>of the number that has the smaller exponent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1.610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-1</a:t>
            </a:r>
            <a:r>
              <a:rPr lang="en-US" dirty="0" smtClean="0"/>
              <a:t> = </a:t>
            </a:r>
            <a:r>
              <a:rPr lang="en-US" dirty="0"/>
              <a:t>0.1610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0.01610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10</a:t>
            </a:r>
            <a:r>
              <a:rPr lang="en-US" baseline="30000" dirty="0"/>
              <a:t>1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on the right is the version we desire, since its </a:t>
            </a:r>
            <a:r>
              <a:rPr lang="en-US" dirty="0" smtClean="0"/>
              <a:t>exponent matches </a:t>
            </a:r>
            <a:r>
              <a:rPr lang="en-US" dirty="0"/>
              <a:t>the exponent of the larger number, 9.999ten </a:t>
            </a:r>
            <a:r>
              <a:rPr lang="en-US" dirty="0" smtClean="0"/>
              <a:t>x </a:t>
            </a:r>
            <a:r>
              <a:rPr lang="en-US" dirty="0"/>
              <a:t>10</a:t>
            </a:r>
            <a:r>
              <a:rPr lang="en-US" baseline="30000" dirty="0"/>
              <a:t>1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we </a:t>
            </a:r>
            <a:r>
              <a:rPr lang="en-US" dirty="0" smtClean="0"/>
              <a:t>can represent </a:t>
            </a:r>
            <a:r>
              <a:rPr lang="en-US" dirty="0"/>
              <a:t>only four decimal digits so, </a:t>
            </a:r>
            <a:r>
              <a:rPr lang="en-US" dirty="0" smtClean="0"/>
              <a:t>after shifting</a:t>
            </a:r>
            <a:r>
              <a:rPr lang="en-US" dirty="0"/>
              <a:t>, the number </a:t>
            </a:r>
            <a:r>
              <a:rPr lang="en-US" dirty="0" smtClean="0"/>
              <a:t>is really 0.016 x </a:t>
            </a:r>
            <a:r>
              <a:rPr lang="en-US" dirty="0"/>
              <a:t>10</a:t>
            </a:r>
            <a:r>
              <a:rPr lang="en-US" baseline="30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640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Floating-Point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47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2. </a:t>
            </a:r>
            <a:endParaRPr lang="en-US" dirty="0" smtClean="0"/>
          </a:p>
          <a:p>
            <a:pPr lvl="1"/>
            <a:r>
              <a:rPr lang="en-US" dirty="0" smtClean="0"/>
              <a:t>Next </a:t>
            </a:r>
            <a:r>
              <a:rPr lang="en-US" dirty="0"/>
              <a:t>comes the addition of the </a:t>
            </a:r>
            <a:r>
              <a:rPr lang="en-US" dirty="0" smtClean="0"/>
              <a:t>significands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            9.999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u="sng" dirty="0" smtClean="0"/>
              <a:t>+ 0.016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10.015</a:t>
            </a:r>
            <a:r>
              <a:rPr lang="en-US" baseline="-25000" dirty="0" smtClean="0"/>
              <a:t>ten</a:t>
            </a:r>
          </a:p>
          <a:p>
            <a:pPr lvl="1"/>
            <a:r>
              <a:rPr lang="en-US" dirty="0" smtClean="0"/>
              <a:t>So, sum = </a:t>
            </a:r>
            <a:r>
              <a:rPr lang="en-US" dirty="0"/>
              <a:t>10.015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Step 3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sum is not in normalized </a:t>
            </a:r>
            <a:r>
              <a:rPr lang="en-US" dirty="0" smtClean="0"/>
              <a:t>scientific </a:t>
            </a:r>
            <a:r>
              <a:rPr lang="en-US" dirty="0"/>
              <a:t>notation, </a:t>
            </a:r>
            <a:endParaRPr lang="en-US" dirty="0" smtClean="0"/>
          </a:p>
          <a:p>
            <a:pPr lvl="1"/>
            <a:r>
              <a:rPr lang="en-US" dirty="0" smtClean="0"/>
              <a:t>So adjust </a:t>
            </a:r>
            <a:r>
              <a:rPr lang="en-US" dirty="0"/>
              <a:t>it:</a:t>
            </a:r>
          </a:p>
          <a:p>
            <a:pPr lvl="1"/>
            <a:r>
              <a:rPr lang="en-US" dirty="0"/>
              <a:t>10.015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10</a:t>
            </a:r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1.0015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6740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Floating-Point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47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2. </a:t>
            </a:r>
            <a:endParaRPr lang="en-US" dirty="0" smtClean="0"/>
          </a:p>
          <a:p>
            <a:pPr lvl="1"/>
            <a:r>
              <a:rPr lang="en-US" dirty="0" smtClean="0"/>
              <a:t>Next </a:t>
            </a:r>
            <a:r>
              <a:rPr lang="en-US" dirty="0"/>
              <a:t>comes the addition of the </a:t>
            </a:r>
            <a:r>
              <a:rPr lang="en-US" dirty="0" smtClean="0"/>
              <a:t>significands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            9.999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u="sng" dirty="0" smtClean="0"/>
              <a:t>+ 0.016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10.015</a:t>
            </a:r>
            <a:r>
              <a:rPr lang="en-US" baseline="-25000" dirty="0" smtClean="0"/>
              <a:t>ten</a:t>
            </a:r>
          </a:p>
          <a:p>
            <a:pPr lvl="1"/>
            <a:r>
              <a:rPr lang="en-US" dirty="0" smtClean="0"/>
              <a:t>So, sum = </a:t>
            </a:r>
            <a:r>
              <a:rPr lang="en-US" dirty="0"/>
              <a:t>10.015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Step 3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sum is not in normalized </a:t>
            </a:r>
            <a:r>
              <a:rPr lang="en-US" dirty="0" smtClean="0"/>
              <a:t>scientific </a:t>
            </a:r>
            <a:r>
              <a:rPr lang="en-US" dirty="0"/>
              <a:t>notation, </a:t>
            </a:r>
            <a:endParaRPr lang="en-US" dirty="0" smtClean="0"/>
          </a:p>
          <a:p>
            <a:pPr lvl="1"/>
            <a:r>
              <a:rPr lang="en-US" dirty="0" smtClean="0"/>
              <a:t>So adjust </a:t>
            </a:r>
            <a:r>
              <a:rPr lang="en-US" dirty="0"/>
              <a:t>it:</a:t>
            </a:r>
          </a:p>
          <a:p>
            <a:pPr lvl="1"/>
            <a:r>
              <a:rPr lang="en-US" dirty="0"/>
              <a:t>10.015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10</a:t>
            </a:r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1.0015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92982" y="1690688"/>
            <a:ext cx="5354782" cy="3809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Step 4. </a:t>
            </a:r>
          </a:p>
          <a:p>
            <a:pPr lvl="1"/>
            <a:r>
              <a:rPr lang="en-US" dirty="0" smtClean="0"/>
              <a:t>Since we assumed that the significand can be only four digits long (excluding the sign), we must round the number. </a:t>
            </a:r>
          </a:p>
          <a:p>
            <a:pPr lvl="1"/>
            <a:r>
              <a:rPr lang="en-US" dirty="0" smtClean="0"/>
              <a:t>In our grammar school algorithm, the rules truncate the number if the digit to the right of the desired point is between 0 and 4 and add 1 to the digit if the number to the right is between 5 and 9. </a:t>
            </a:r>
          </a:p>
          <a:p>
            <a:pPr lvl="1"/>
            <a:r>
              <a:rPr lang="en-US" dirty="0" smtClean="0"/>
              <a:t>The number 1.0015</a:t>
            </a:r>
            <a:r>
              <a:rPr lang="en-US" baseline="-25000" dirty="0" smtClean="0"/>
              <a:t>ten</a:t>
            </a:r>
            <a:r>
              <a:rPr lang="en-US" dirty="0" smtClean="0"/>
              <a:t> x 10</a:t>
            </a:r>
            <a:r>
              <a:rPr lang="en-US" baseline="30000" dirty="0" smtClean="0"/>
              <a:t>2</a:t>
            </a:r>
            <a:r>
              <a:rPr lang="en-US" dirty="0" smtClean="0"/>
              <a:t> is rounded to 1.002</a:t>
            </a:r>
            <a:r>
              <a:rPr lang="en-US" baseline="-25000" dirty="0" smtClean="0"/>
              <a:t>ten</a:t>
            </a:r>
            <a:r>
              <a:rPr lang="en-US" dirty="0" smtClean="0"/>
              <a:t> x 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Notice that the sum may no longer be normalized (e.g., all 9s) and we would need to perform step 3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3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33" y="83130"/>
            <a:ext cx="6600845" cy="6611793"/>
          </a:xfrm>
        </p:spPr>
      </p:pic>
    </p:spTree>
    <p:extLst>
      <p:ext uri="{BB962C8B-B14F-4D97-AF65-F5344CB8AC3E}">
        <p14:creationId xmlns:p14="http://schemas.microsoft.com/office/powerpoint/2010/main" val="328440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Floating-Point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52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start by multiplying decimal numbers in </a:t>
            </a:r>
            <a:r>
              <a:rPr lang="en-US" dirty="0" smtClean="0"/>
              <a:t>scientific </a:t>
            </a:r>
            <a:r>
              <a:rPr lang="en-US" dirty="0"/>
              <a:t>notation </a:t>
            </a:r>
            <a:r>
              <a:rPr lang="en-US" dirty="0" smtClean="0"/>
              <a:t>by hand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   1.110</a:t>
            </a:r>
            <a:r>
              <a:rPr lang="en-US" baseline="-25000" dirty="0" smtClean="0"/>
              <a:t>ten</a:t>
            </a:r>
            <a:r>
              <a:rPr lang="en-US" dirty="0" smtClean="0"/>
              <a:t> x </a:t>
            </a:r>
            <a:r>
              <a:rPr lang="en-US" dirty="0"/>
              <a:t>10</a:t>
            </a:r>
            <a:r>
              <a:rPr lang="en-US" baseline="30000" dirty="0"/>
              <a:t>10</a:t>
            </a: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9.200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-5</a:t>
            </a:r>
            <a:endParaRPr lang="en-US" baseline="30000" dirty="0"/>
          </a:p>
          <a:p>
            <a:pPr lvl="1"/>
            <a:r>
              <a:rPr lang="en-US" dirty="0" smtClean="0"/>
              <a:t>--------------------------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/>
              <a:t>that we can store only four </a:t>
            </a:r>
            <a:r>
              <a:rPr lang="en-US" dirty="0" smtClean="0"/>
              <a:t>digits of </a:t>
            </a:r>
            <a:r>
              <a:rPr lang="en-US" dirty="0"/>
              <a:t>the </a:t>
            </a:r>
            <a:r>
              <a:rPr lang="en-US" dirty="0" smtClean="0"/>
              <a:t>significand </a:t>
            </a:r>
            <a:r>
              <a:rPr lang="en-US" dirty="0"/>
              <a:t>and two digits of the exponent</a:t>
            </a:r>
            <a:r>
              <a:rPr lang="en-US" dirty="0" smtClean="0"/>
              <a:t>.</a:t>
            </a:r>
          </a:p>
          <a:p>
            <a:r>
              <a:rPr lang="en-US" dirty="0"/>
              <a:t>Step 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Unlike addition, we calculate the exponent of the product by </a:t>
            </a:r>
            <a:r>
              <a:rPr lang="en-US" dirty="0" smtClean="0"/>
              <a:t>simply adding </a:t>
            </a:r>
            <a:r>
              <a:rPr lang="en-US" dirty="0"/>
              <a:t>the exponents of the operands together:</a:t>
            </a:r>
          </a:p>
          <a:p>
            <a:pPr lvl="1"/>
            <a:r>
              <a:rPr lang="en-US" dirty="0"/>
              <a:t>New exponent  10 </a:t>
            </a:r>
            <a:r>
              <a:rPr lang="en-US" dirty="0" smtClean="0"/>
              <a:t>+ (-5</a:t>
            </a:r>
            <a:r>
              <a:rPr lang="en-US" dirty="0"/>
              <a:t>) </a:t>
            </a:r>
            <a:r>
              <a:rPr lang="en-US" dirty="0" smtClean="0"/>
              <a:t>= 5 </a:t>
            </a:r>
            <a:endParaRPr lang="en-US" dirty="0"/>
          </a:p>
          <a:p>
            <a:pPr lvl="1"/>
            <a:r>
              <a:rPr lang="en-US" dirty="0"/>
              <a:t>Let’s do this with the biased exponents as well to make sure we </a:t>
            </a:r>
            <a:r>
              <a:rPr lang="en-US" dirty="0" smtClean="0"/>
              <a:t>obtain the </a:t>
            </a:r>
            <a:r>
              <a:rPr lang="en-US" dirty="0"/>
              <a:t>same result: </a:t>
            </a:r>
            <a:endParaRPr lang="en-US" dirty="0" smtClean="0"/>
          </a:p>
          <a:p>
            <a:pPr lvl="1"/>
            <a:r>
              <a:rPr lang="en-US" dirty="0" smtClean="0"/>
              <a:t>10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10 </a:t>
            </a:r>
            <a:r>
              <a:rPr lang="en-US" dirty="0"/>
              <a:t>+ 127 = 137, and </a:t>
            </a:r>
            <a:r>
              <a:rPr lang="en-US" dirty="0" smtClean="0"/>
              <a:t>5 </a:t>
            </a:r>
            <a:r>
              <a:rPr lang="en-US" dirty="0" smtClean="0">
                <a:sym typeface="Wingdings" panose="05000000000000000000" pitchFamily="2" charset="2"/>
              </a:rPr>
              <a:t> -</a:t>
            </a:r>
            <a:r>
              <a:rPr lang="en-US" dirty="0" smtClean="0"/>
              <a:t>5 </a:t>
            </a:r>
            <a:r>
              <a:rPr lang="en-US" dirty="0"/>
              <a:t>+ 127 = 122, so</a:t>
            </a:r>
          </a:p>
          <a:p>
            <a:pPr lvl="1"/>
            <a:r>
              <a:rPr lang="en-US" dirty="0"/>
              <a:t>New exponent  137 </a:t>
            </a:r>
            <a:r>
              <a:rPr lang="en-US" dirty="0" smtClean="0"/>
              <a:t>+ </a:t>
            </a:r>
            <a:r>
              <a:rPr lang="en-US" dirty="0"/>
              <a:t>122 </a:t>
            </a:r>
            <a:r>
              <a:rPr lang="en-US" dirty="0" smtClean="0"/>
              <a:t>= 259, This </a:t>
            </a:r>
            <a:r>
              <a:rPr lang="en-US" dirty="0"/>
              <a:t>result is too large for the 8-bit exponent </a:t>
            </a:r>
            <a:r>
              <a:rPr lang="en-US" dirty="0" smtClean="0"/>
              <a:t>field</a:t>
            </a:r>
            <a:r>
              <a:rPr lang="en-US" dirty="0"/>
              <a:t>, so something </a:t>
            </a:r>
            <a:r>
              <a:rPr lang="en-US" dirty="0" smtClean="0"/>
              <a:t>is amiss</a:t>
            </a:r>
            <a:r>
              <a:rPr lang="en-US" dirty="0"/>
              <a:t>! </a:t>
            </a:r>
            <a:r>
              <a:rPr lang="en-US" dirty="0" smtClean="0"/>
              <a:t>New </a:t>
            </a:r>
            <a:r>
              <a:rPr lang="en-US" dirty="0"/>
              <a:t>exponent  </a:t>
            </a:r>
            <a:r>
              <a:rPr lang="en-US" dirty="0" smtClean="0"/>
              <a:t>calculation : (10 + </a:t>
            </a:r>
            <a:r>
              <a:rPr lang="en-US" dirty="0"/>
              <a:t>127) </a:t>
            </a:r>
            <a:r>
              <a:rPr lang="en-US" dirty="0" smtClean="0"/>
              <a:t>+ (-5 + </a:t>
            </a:r>
            <a:r>
              <a:rPr lang="en-US" dirty="0"/>
              <a:t>127) </a:t>
            </a:r>
            <a:r>
              <a:rPr lang="en-US" dirty="0" smtClean="0"/>
              <a:t>= </a:t>
            </a:r>
            <a:r>
              <a:rPr lang="en-US" dirty="0"/>
              <a:t>(5 </a:t>
            </a:r>
            <a:r>
              <a:rPr lang="en-US" dirty="0" smtClean="0"/>
              <a:t>+ </a:t>
            </a:r>
            <a:r>
              <a:rPr lang="en-US" dirty="0"/>
              <a:t>2 </a:t>
            </a:r>
            <a:r>
              <a:rPr lang="en-US" dirty="0" smtClean="0"/>
              <a:t>x </a:t>
            </a:r>
            <a:r>
              <a:rPr lang="en-US" dirty="0"/>
              <a:t>127) </a:t>
            </a:r>
            <a:r>
              <a:rPr lang="en-US" dirty="0" smtClean="0"/>
              <a:t>= 259</a:t>
            </a:r>
          </a:p>
          <a:p>
            <a:pPr lvl="1"/>
            <a:r>
              <a:rPr lang="en-US" dirty="0" smtClean="0"/>
              <a:t>Remedy: </a:t>
            </a:r>
            <a:r>
              <a:rPr lang="en-US" dirty="0"/>
              <a:t>New exponent </a:t>
            </a:r>
            <a:r>
              <a:rPr lang="en-US" dirty="0" smtClean="0"/>
              <a:t>:  137 + </a:t>
            </a:r>
            <a:r>
              <a:rPr lang="en-US" dirty="0"/>
              <a:t>122 </a:t>
            </a:r>
            <a:r>
              <a:rPr lang="en-US" dirty="0" smtClean="0"/>
              <a:t>- </a:t>
            </a:r>
            <a:r>
              <a:rPr lang="en-US" dirty="0"/>
              <a:t>127 </a:t>
            </a:r>
            <a:r>
              <a:rPr lang="en-US" dirty="0" smtClean="0"/>
              <a:t>= </a:t>
            </a:r>
            <a:r>
              <a:rPr lang="en-US" dirty="0"/>
              <a:t>259 </a:t>
            </a:r>
            <a:r>
              <a:rPr lang="en-US" dirty="0" smtClean="0"/>
              <a:t>- </a:t>
            </a:r>
            <a:r>
              <a:rPr lang="en-US" dirty="0"/>
              <a:t>127 </a:t>
            </a:r>
            <a:r>
              <a:rPr lang="en-US" dirty="0" smtClean="0"/>
              <a:t>= </a:t>
            </a:r>
            <a:r>
              <a:rPr lang="en-US" dirty="0"/>
              <a:t>132  </a:t>
            </a:r>
            <a:r>
              <a:rPr lang="en-US" dirty="0" smtClean="0"/>
              <a:t>(</a:t>
            </a:r>
            <a:r>
              <a:rPr lang="en-US" dirty="0" err="1" smtClean="0"/>
              <a:t>i.e</a:t>
            </a:r>
            <a:r>
              <a:rPr lang="en-US" dirty="0" smtClean="0"/>
              <a:t>, 5 + </a:t>
            </a:r>
            <a:r>
              <a:rPr lang="en-US" dirty="0"/>
              <a:t>127)</a:t>
            </a:r>
          </a:p>
        </p:txBody>
      </p:sp>
    </p:spTree>
    <p:extLst>
      <p:ext uri="{BB962C8B-B14F-4D97-AF65-F5344CB8AC3E}">
        <p14:creationId xmlns:p14="http://schemas.microsoft.com/office/powerpoint/2010/main" val="304321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Floating-Point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5410200" cy="49215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2. </a:t>
            </a:r>
            <a:endParaRPr lang="en-US" dirty="0" smtClean="0"/>
          </a:p>
          <a:p>
            <a:pPr lvl="1"/>
            <a:r>
              <a:rPr lang="en-US" dirty="0" smtClean="0"/>
              <a:t>Next </a:t>
            </a:r>
            <a:r>
              <a:rPr lang="en-US" dirty="0"/>
              <a:t>comes the multiplication of the </a:t>
            </a:r>
            <a:r>
              <a:rPr lang="en-US" dirty="0" smtClean="0"/>
              <a:t>significands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                1.110</a:t>
            </a:r>
            <a:r>
              <a:rPr lang="en-US" baseline="-25000" dirty="0" smtClean="0"/>
              <a:t>ten</a:t>
            </a:r>
            <a:endParaRPr lang="en-US" baseline="-25000" dirty="0"/>
          </a:p>
          <a:p>
            <a:pPr lvl="1"/>
            <a:r>
              <a:rPr lang="en-US" dirty="0" smtClean="0"/>
              <a:t>             × 9.200</a:t>
            </a:r>
            <a:r>
              <a:rPr lang="en-US" baseline="-25000" dirty="0" smtClean="0"/>
              <a:t>ten</a:t>
            </a:r>
          </a:p>
          <a:p>
            <a:pPr lvl="1"/>
            <a:r>
              <a:rPr lang="en-US" dirty="0" smtClean="0"/>
              <a:t>-----------------------</a:t>
            </a:r>
            <a:endParaRPr lang="en-US" dirty="0"/>
          </a:p>
          <a:p>
            <a:pPr lvl="1"/>
            <a:r>
              <a:rPr lang="en-US" dirty="0" smtClean="0"/>
              <a:t>                 0000</a:t>
            </a:r>
            <a:endParaRPr lang="en-US" dirty="0"/>
          </a:p>
          <a:p>
            <a:pPr lvl="1"/>
            <a:r>
              <a:rPr lang="en-US" dirty="0" smtClean="0"/>
              <a:t>               0000</a:t>
            </a:r>
            <a:endParaRPr lang="en-US" dirty="0"/>
          </a:p>
          <a:p>
            <a:pPr lvl="1"/>
            <a:r>
              <a:rPr lang="en-US" dirty="0" smtClean="0"/>
              <a:t>             2220</a:t>
            </a:r>
            <a:endParaRPr lang="en-US" dirty="0"/>
          </a:p>
          <a:p>
            <a:pPr lvl="1"/>
            <a:r>
              <a:rPr lang="en-US" dirty="0" smtClean="0"/>
              <a:t>           9990</a:t>
            </a:r>
            <a:endParaRPr lang="en-US" dirty="0"/>
          </a:p>
          <a:p>
            <a:pPr lvl="1"/>
            <a:r>
              <a:rPr lang="en-US" dirty="0" smtClean="0"/>
              <a:t>------------------------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10.212000</a:t>
            </a:r>
            <a:r>
              <a:rPr lang="en-US" baseline="-25000" dirty="0" smtClean="0"/>
              <a:t>ten</a:t>
            </a:r>
          </a:p>
          <a:p>
            <a:r>
              <a:rPr lang="en-US" dirty="0"/>
              <a:t>Step 3. </a:t>
            </a:r>
            <a:r>
              <a:rPr lang="en-US" dirty="0" smtClean="0"/>
              <a:t>This </a:t>
            </a:r>
            <a:r>
              <a:rPr lang="en-US" dirty="0"/>
              <a:t>product is </a:t>
            </a:r>
            <a:r>
              <a:rPr lang="en-US" dirty="0" err="1"/>
              <a:t>unnormalized</a:t>
            </a:r>
            <a:r>
              <a:rPr lang="en-US" dirty="0"/>
              <a:t>, so we need to normalize it:</a:t>
            </a:r>
          </a:p>
          <a:p>
            <a:pPr lvl="1"/>
            <a:r>
              <a:rPr lang="en-US" dirty="0"/>
              <a:t>10.212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10</a:t>
            </a:r>
            <a:r>
              <a:rPr lang="en-US" baseline="30000" dirty="0"/>
              <a:t>5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1.0212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6</a:t>
            </a:r>
          </a:p>
          <a:p>
            <a:pPr lvl="1"/>
            <a:endParaRPr lang="en-US" baseline="-25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35092" y="1690687"/>
            <a:ext cx="4218708" cy="4834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Step 4. We assumed that the significand is only four digits long (excluding the sign), so we must round the number. </a:t>
            </a:r>
          </a:p>
          <a:p>
            <a:pPr lvl="1"/>
            <a:r>
              <a:rPr lang="en-US" smtClean="0"/>
              <a:t>1.0212</a:t>
            </a:r>
            <a:r>
              <a:rPr lang="en-US" baseline="-25000" smtClean="0"/>
              <a:t>ten</a:t>
            </a:r>
            <a:r>
              <a:rPr lang="en-US" smtClean="0"/>
              <a:t> x 10</a:t>
            </a:r>
            <a:r>
              <a:rPr lang="en-US" baseline="30000" smtClean="0"/>
              <a:t>6</a:t>
            </a:r>
            <a:r>
              <a:rPr lang="en-US" smtClean="0"/>
              <a:t> to 1.021</a:t>
            </a:r>
            <a:r>
              <a:rPr lang="en-US" baseline="-25000" smtClean="0"/>
              <a:t>ten</a:t>
            </a:r>
            <a:r>
              <a:rPr lang="en-US" smtClean="0"/>
              <a:t> x 10</a:t>
            </a:r>
            <a:r>
              <a:rPr lang="en-US" baseline="30000" smtClean="0"/>
              <a:t>6</a:t>
            </a:r>
          </a:p>
          <a:p>
            <a:r>
              <a:rPr lang="en-US" smtClean="0"/>
              <a:t>Step 5. The sign of the product depends on the signs of the original operands.</a:t>
            </a:r>
          </a:p>
          <a:p>
            <a:pPr lvl="1"/>
            <a:r>
              <a:rPr lang="en-US" smtClean="0"/>
              <a:t>If they are both the same, the sign is positive; otherwise, it’s negative.</a:t>
            </a:r>
          </a:p>
          <a:p>
            <a:pPr lvl="1"/>
            <a:r>
              <a:rPr lang="en-US" smtClean="0"/>
              <a:t>Hence, the product is +1.021</a:t>
            </a:r>
            <a:r>
              <a:rPr lang="en-US" baseline="-25000" smtClean="0"/>
              <a:t>ten</a:t>
            </a:r>
            <a:r>
              <a:rPr lang="en-US" smtClean="0"/>
              <a:t> x 10</a:t>
            </a:r>
            <a:r>
              <a:rPr lang="en-US" baseline="30000" smtClean="0"/>
              <a:t>6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6403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Floating-Point Instructions in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4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MIPS supports the IEEE 754 single precision and double precision formats </a:t>
            </a:r>
            <a:r>
              <a:rPr lang="en-US" dirty="0" smtClean="0"/>
              <a:t>with these </a:t>
            </a:r>
            <a:r>
              <a:rPr lang="en-US" dirty="0"/>
              <a:t>instructions: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Floating-point </a:t>
            </a:r>
            <a:r>
              <a:rPr lang="en-US" i="1" dirty="0">
                <a:solidFill>
                  <a:srgbClr val="0070C0"/>
                </a:solidFill>
              </a:rPr>
              <a:t>addition, single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add.s</a:t>
            </a:r>
            <a:r>
              <a:rPr lang="en-US" dirty="0">
                <a:solidFill>
                  <a:srgbClr val="0070C0"/>
                </a:solidFill>
              </a:rPr>
              <a:t>) and </a:t>
            </a:r>
            <a:r>
              <a:rPr lang="en-US" i="1" dirty="0">
                <a:solidFill>
                  <a:srgbClr val="0070C0"/>
                </a:solidFill>
              </a:rPr>
              <a:t>addition, double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add.d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Floating-point </a:t>
            </a:r>
            <a:r>
              <a:rPr lang="en-US" i="1" dirty="0">
                <a:solidFill>
                  <a:srgbClr val="0070C0"/>
                </a:solidFill>
              </a:rPr>
              <a:t>subtraction, single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sub.s</a:t>
            </a:r>
            <a:r>
              <a:rPr lang="en-US" dirty="0">
                <a:solidFill>
                  <a:srgbClr val="0070C0"/>
                </a:solidFill>
              </a:rPr>
              <a:t>) and </a:t>
            </a:r>
            <a:r>
              <a:rPr lang="en-US" i="1" dirty="0">
                <a:solidFill>
                  <a:srgbClr val="0070C0"/>
                </a:solidFill>
              </a:rPr>
              <a:t>subtraction, double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sub.d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Floating-point </a:t>
            </a:r>
            <a:r>
              <a:rPr lang="en-US" i="1" dirty="0">
                <a:solidFill>
                  <a:srgbClr val="0070C0"/>
                </a:solidFill>
              </a:rPr>
              <a:t>multiplication, single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mul.s</a:t>
            </a:r>
            <a:r>
              <a:rPr lang="en-US" dirty="0">
                <a:solidFill>
                  <a:srgbClr val="0070C0"/>
                </a:solidFill>
              </a:rPr>
              <a:t>) and </a:t>
            </a:r>
            <a:r>
              <a:rPr lang="en-US" i="1" dirty="0">
                <a:solidFill>
                  <a:srgbClr val="0070C0"/>
                </a:solidFill>
              </a:rPr>
              <a:t>multiplication, double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mul.d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Floating-point </a:t>
            </a:r>
            <a:r>
              <a:rPr lang="en-US" i="1" dirty="0">
                <a:solidFill>
                  <a:srgbClr val="0070C0"/>
                </a:solidFill>
              </a:rPr>
              <a:t>division, single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div.s</a:t>
            </a:r>
            <a:r>
              <a:rPr lang="en-US" dirty="0">
                <a:solidFill>
                  <a:srgbClr val="0070C0"/>
                </a:solidFill>
              </a:rPr>
              <a:t>) and </a:t>
            </a:r>
            <a:r>
              <a:rPr lang="en-US" i="1" dirty="0">
                <a:solidFill>
                  <a:srgbClr val="0070C0"/>
                </a:solidFill>
              </a:rPr>
              <a:t>division, double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div.d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C000"/>
                </a:solidFill>
              </a:rPr>
              <a:t>Floating-point </a:t>
            </a:r>
            <a:r>
              <a:rPr lang="en-US" i="1" dirty="0">
                <a:solidFill>
                  <a:srgbClr val="FFC000"/>
                </a:solidFill>
              </a:rPr>
              <a:t>comparison, single 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c.x.s</a:t>
            </a:r>
            <a:r>
              <a:rPr lang="en-US" dirty="0">
                <a:solidFill>
                  <a:srgbClr val="FFC000"/>
                </a:solidFill>
              </a:rPr>
              <a:t>) and </a:t>
            </a:r>
            <a:r>
              <a:rPr lang="en-US" i="1" dirty="0">
                <a:solidFill>
                  <a:srgbClr val="FFC000"/>
                </a:solidFill>
              </a:rPr>
              <a:t>comparison, double 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c.x.d</a:t>
            </a:r>
            <a:r>
              <a:rPr lang="en-US" dirty="0" smtClean="0">
                <a:solidFill>
                  <a:srgbClr val="FFC000"/>
                </a:solidFill>
              </a:rPr>
              <a:t>), where </a:t>
            </a:r>
            <a:r>
              <a:rPr lang="en-US" dirty="0">
                <a:solidFill>
                  <a:srgbClr val="FFC000"/>
                </a:solidFill>
              </a:rPr>
              <a:t>x may be </a:t>
            </a:r>
            <a:r>
              <a:rPr lang="en-US" i="1" dirty="0">
                <a:solidFill>
                  <a:srgbClr val="FFC000"/>
                </a:solidFill>
              </a:rPr>
              <a:t>equal 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eq</a:t>
            </a:r>
            <a:r>
              <a:rPr lang="en-US" dirty="0">
                <a:solidFill>
                  <a:srgbClr val="FFC000"/>
                </a:solidFill>
              </a:rPr>
              <a:t>), </a:t>
            </a:r>
            <a:r>
              <a:rPr lang="en-US" i="1" dirty="0">
                <a:solidFill>
                  <a:srgbClr val="FFC000"/>
                </a:solidFill>
              </a:rPr>
              <a:t>not equal 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neq</a:t>
            </a:r>
            <a:r>
              <a:rPr lang="en-US" dirty="0">
                <a:solidFill>
                  <a:srgbClr val="FFC000"/>
                </a:solidFill>
              </a:rPr>
              <a:t>), </a:t>
            </a:r>
            <a:r>
              <a:rPr lang="en-US" i="1" dirty="0">
                <a:solidFill>
                  <a:srgbClr val="FFC000"/>
                </a:solidFill>
              </a:rPr>
              <a:t>less than 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lt</a:t>
            </a:r>
            <a:r>
              <a:rPr lang="en-US" dirty="0">
                <a:solidFill>
                  <a:srgbClr val="FFC000"/>
                </a:solidFill>
              </a:rPr>
              <a:t>), </a:t>
            </a:r>
            <a:r>
              <a:rPr lang="en-US" i="1" dirty="0">
                <a:solidFill>
                  <a:srgbClr val="FFC000"/>
                </a:solidFill>
              </a:rPr>
              <a:t>less than or </a:t>
            </a:r>
            <a:r>
              <a:rPr lang="en-US" i="1" dirty="0" smtClean="0">
                <a:solidFill>
                  <a:srgbClr val="FFC000"/>
                </a:solidFill>
              </a:rPr>
              <a:t>equal 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le), </a:t>
            </a:r>
            <a:r>
              <a:rPr lang="en-US" i="1" dirty="0">
                <a:solidFill>
                  <a:srgbClr val="FFC000"/>
                </a:solidFill>
              </a:rPr>
              <a:t>greater than 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gt</a:t>
            </a:r>
            <a:r>
              <a:rPr lang="en-US" dirty="0">
                <a:solidFill>
                  <a:srgbClr val="FFC000"/>
                </a:solidFill>
              </a:rPr>
              <a:t>), or </a:t>
            </a:r>
            <a:r>
              <a:rPr lang="en-US" i="1" dirty="0">
                <a:solidFill>
                  <a:srgbClr val="FFC000"/>
                </a:solidFill>
              </a:rPr>
              <a:t>greater than or equal 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ge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C000"/>
                </a:solidFill>
              </a:rPr>
              <a:t>Floating-point </a:t>
            </a:r>
            <a:r>
              <a:rPr lang="en-US" i="1" dirty="0">
                <a:solidFill>
                  <a:srgbClr val="FFC000"/>
                </a:solidFill>
              </a:rPr>
              <a:t>branch, true </a:t>
            </a:r>
            <a:r>
              <a:rPr lang="en-US" dirty="0">
                <a:solidFill>
                  <a:srgbClr val="FFC000"/>
                </a:solidFill>
              </a:rPr>
              <a:t>(bc1t) and </a:t>
            </a:r>
            <a:r>
              <a:rPr lang="en-US" i="1" dirty="0">
                <a:solidFill>
                  <a:srgbClr val="FFC000"/>
                </a:solidFill>
              </a:rPr>
              <a:t>branch, false </a:t>
            </a:r>
            <a:r>
              <a:rPr lang="en-US" dirty="0">
                <a:solidFill>
                  <a:srgbClr val="FFC000"/>
                </a:solidFill>
              </a:rPr>
              <a:t>(bc1f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</a:p>
          <a:p>
            <a:r>
              <a:rPr lang="en-US" dirty="0"/>
              <a:t>Floating-point comparison sets a bit to true or </a:t>
            </a:r>
            <a:r>
              <a:rPr lang="en-US" dirty="0" smtClean="0"/>
              <a:t>false (depending </a:t>
            </a:r>
            <a:r>
              <a:rPr lang="en-US" dirty="0"/>
              <a:t>on the </a:t>
            </a:r>
            <a:r>
              <a:rPr lang="en-US" dirty="0" smtClean="0"/>
              <a:t>comparison condition), then</a:t>
            </a:r>
          </a:p>
          <a:p>
            <a:pPr lvl="1"/>
            <a:r>
              <a:rPr lang="en-US" dirty="0" smtClean="0"/>
              <a:t>a floating-point </a:t>
            </a:r>
            <a:r>
              <a:rPr lang="en-US" dirty="0"/>
              <a:t>branch </a:t>
            </a:r>
            <a:r>
              <a:rPr lang="en-US" dirty="0" smtClean="0"/>
              <a:t>decides </a:t>
            </a:r>
            <a:r>
              <a:rPr lang="en-US" dirty="0"/>
              <a:t>whether or not to </a:t>
            </a:r>
            <a:r>
              <a:rPr lang="en-US" dirty="0" smtClean="0"/>
              <a:t>branch (depending </a:t>
            </a:r>
            <a:r>
              <a:rPr lang="en-US" dirty="0"/>
              <a:t>on the </a:t>
            </a:r>
            <a:r>
              <a:rPr lang="en-US" dirty="0" smtClean="0"/>
              <a:t>condition)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1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9" y="309707"/>
            <a:ext cx="11679381" cy="757094"/>
          </a:xfrm>
        </p:spPr>
        <p:txBody>
          <a:bodyPr>
            <a:normAutofit/>
          </a:bodyPr>
          <a:lstStyle/>
          <a:p>
            <a:r>
              <a:rPr lang="en-US" b="1" dirty="0"/>
              <a:t>Compiling a Floating-Point C Program into </a:t>
            </a:r>
            <a:r>
              <a:rPr lang="en-US" b="1" dirty="0" smtClean="0"/>
              <a:t>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066800"/>
            <a:ext cx="11333018" cy="5680363"/>
          </a:xfrm>
        </p:spPr>
        <p:txBody>
          <a:bodyPr>
            <a:normAutofit/>
          </a:bodyPr>
          <a:lstStyle/>
          <a:p>
            <a:r>
              <a:rPr lang="en-US" dirty="0" smtClean="0"/>
              <a:t>C code</a:t>
            </a:r>
          </a:p>
          <a:p>
            <a:pPr lvl="1"/>
            <a:r>
              <a:rPr lang="en-US" dirty="0" smtClean="0"/>
              <a:t>float </a:t>
            </a:r>
            <a:r>
              <a:rPr lang="en-US" dirty="0"/>
              <a:t>f2c (float </a:t>
            </a:r>
            <a:r>
              <a:rPr lang="en-US" dirty="0" err="1"/>
              <a:t>fahr</a:t>
            </a:r>
            <a:r>
              <a:rPr lang="en-US" dirty="0" smtClean="0"/>
              <a:t>){</a:t>
            </a:r>
            <a:endParaRPr lang="en-US" dirty="0"/>
          </a:p>
          <a:p>
            <a:pPr lvl="2"/>
            <a:r>
              <a:rPr lang="en-US" dirty="0"/>
              <a:t>return ((5.0/9.0) *(</a:t>
            </a:r>
            <a:r>
              <a:rPr lang="en-US" dirty="0" err="1"/>
              <a:t>fahr</a:t>
            </a:r>
            <a:r>
              <a:rPr lang="en-US" dirty="0"/>
              <a:t> – 32.0));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/>
              <a:t>Assume that the </a:t>
            </a:r>
            <a:r>
              <a:rPr lang="en-US" dirty="0" err="1"/>
              <a:t>fl</a:t>
            </a:r>
            <a:r>
              <a:rPr lang="en-US" dirty="0"/>
              <a:t> </a:t>
            </a:r>
            <a:r>
              <a:rPr lang="en-US" dirty="0" err="1"/>
              <a:t>oating</a:t>
            </a:r>
            <a:r>
              <a:rPr lang="en-US" dirty="0"/>
              <a:t>-point argument </a:t>
            </a:r>
            <a:r>
              <a:rPr lang="en-US" dirty="0" err="1"/>
              <a:t>fahr</a:t>
            </a:r>
            <a:r>
              <a:rPr lang="en-US" dirty="0"/>
              <a:t> is passed in $f12 and </a:t>
            </a:r>
            <a:r>
              <a:rPr lang="en-US" dirty="0" smtClean="0"/>
              <a:t>the result </a:t>
            </a:r>
            <a:r>
              <a:rPr lang="en-US" dirty="0"/>
              <a:t>should go in $f0. (Unlike integer registers, </a:t>
            </a:r>
            <a:r>
              <a:rPr lang="en-US" dirty="0" smtClean="0"/>
              <a:t>floating-point </a:t>
            </a:r>
            <a:r>
              <a:rPr lang="en-US" dirty="0"/>
              <a:t>register 0 </a:t>
            </a:r>
            <a:r>
              <a:rPr lang="en-US" dirty="0" smtClean="0"/>
              <a:t>can contain </a:t>
            </a:r>
            <a:r>
              <a:rPr lang="en-US" dirty="0"/>
              <a:t>a number.) What is the MIPS assembly code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3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Rounding with Guard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4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Compute 2.56</a:t>
            </a:r>
            <a:r>
              <a:rPr lang="en-US" baseline="-25000" dirty="0" smtClean="0"/>
              <a:t>ten</a:t>
            </a:r>
            <a:r>
              <a:rPr lang="en-US" dirty="0" smtClean="0"/>
              <a:t> x </a:t>
            </a:r>
            <a:r>
              <a:rPr lang="en-US" dirty="0"/>
              <a:t>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2.34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first with guard and round digits, and then without them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Assuming </a:t>
            </a:r>
            <a:r>
              <a:rPr lang="en-US" dirty="0"/>
              <a:t>that we have three </a:t>
            </a:r>
            <a:r>
              <a:rPr lang="en-US" dirty="0" smtClean="0"/>
              <a:t>significant decimal </a:t>
            </a:r>
            <a:r>
              <a:rPr lang="en-US" dirty="0"/>
              <a:t>digits.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Round </a:t>
            </a:r>
            <a:r>
              <a:rPr lang="en-US" dirty="0"/>
              <a:t>to the nearest decimal number with three </a:t>
            </a:r>
            <a:r>
              <a:rPr lang="en-US" dirty="0" smtClean="0"/>
              <a:t>significant decimal digits</a:t>
            </a:r>
          </a:p>
          <a:p>
            <a:r>
              <a:rPr lang="en-US" dirty="0" smtClean="0"/>
              <a:t>Ans.</a:t>
            </a:r>
          </a:p>
          <a:p>
            <a:pPr lvl="1"/>
            <a:r>
              <a:rPr lang="en-US" b="1" dirty="0" smtClean="0"/>
              <a:t>First, </a:t>
            </a:r>
            <a:r>
              <a:rPr lang="en-US" dirty="0" smtClean="0"/>
              <a:t>align </a:t>
            </a:r>
            <a:r>
              <a:rPr lang="en-US" dirty="0"/>
              <a:t>the exponents, so 2.56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10</a:t>
            </a:r>
            <a:r>
              <a:rPr lang="en-US" baseline="30000" dirty="0"/>
              <a:t>0</a:t>
            </a:r>
            <a:r>
              <a:rPr lang="en-US" dirty="0"/>
              <a:t> becomes 0.0256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10</a:t>
            </a:r>
            <a:r>
              <a:rPr lang="en-US" baseline="30000" dirty="0"/>
              <a:t>2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we have guard and round </a:t>
            </a:r>
            <a:r>
              <a:rPr lang="en-US" dirty="0" smtClean="0"/>
              <a:t>digits, we </a:t>
            </a:r>
            <a:r>
              <a:rPr lang="en-US" dirty="0"/>
              <a:t>are able to represent the two least </a:t>
            </a:r>
            <a:r>
              <a:rPr lang="en-US" dirty="0" smtClean="0"/>
              <a:t>significant </a:t>
            </a:r>
            <a:r>
              <a:rPr lang="en-US" dirty="0"/>
              <a:t>digits when we align exponents.</a:t>
            </a:r>
          </a:p>
          <a:p>
            <a:pPr lvl="2"/>
            <a:r>
              <a:rPr lang="en-US" dirty="0" smtClean="0"/>
              <a:t>The </a:t>
            </a:r>
            <a:r>
              <a:rPr lang="en-US" b="1" dirty="0"/>
              <a:t>guard digit holds 5 and the round digit holds 6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          2.3400</a:t>
            </a:r>
            <a:r>
              <a:rPr lang="en-US" baseline="-25000" dirty="0" smtClean="0"/>
              <a:t>ten</a:t>
            </a:r>
            <a:endParaRPr lang="en-US" baseline="-25000" dirty="0"/>
          </a:p>
          <a:p>
            <a:pPr lvl="1"/>
            <a:r>
              <a:rPr lang="en-US" dirty="0" smtClean="0"/>
              <a:t>       </a:t>
            </a:r>
            <a:r>
              <a:rPr lang="en-US" u="sng" dirty="0" smtClean="0"/>
              <a:t>+ </a:t>
            </a:r>
            <a:r>
              <a:rPr lang="en-US" u="sng" dirty="0"/>
              <a:t>0.0256</a:t>
            </a:r>
            <a:r>
              <a:rPr lang="en-US" baseline="-25000" dirty="0"/>
              <a:t>ten</a:t>
            </a:r>
          </a:p>
          <a:p>
            <a:pPr lvl="1"/>
            <a:r>
              <a:rPr lang="en-US" dirty="0" smtClean="0"/>
              <a:t>          2.3656</a:t>
            </a:r>
            <a:r>
              <a:rPr lang="en-US" baseline="-25000" dirty="0" smtClean="0"/>
              <a:t>ten</a:t>
            </a:r>
            <a:endParaRPr lang="en-US" baseline="-25000" dirty="0"/>
          </a:p>
          <a:p>
            <a:pPr lvl="1"/>
            <a:r>
              <a:rPr lang="en-US" dirty="0" smtClean="0"/>
              <a:t>Thus, </a:t>
            </a:r>
            <a:r>
              <a:rPr lang="en-US" dirty="0"/>
              <a:t>the sum is 2.3656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Rounding </a:t>
            </a:r>
            <a:r>
              <a:rPr lang="en-US" dirty="0"/>
              <a:t>the sum up with three </a:t>
            </a:r>
            <a:r>
              <a:rPr lang="en-US" dirty="0" smtClean="0"/>
              <a:t>significant </a:t>
            </a:r>
            <a:r>
              <a:rPr lang="en-US" dirty="0"/>
              <a:t>digits yields 2.37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0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Rounding with Guard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4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Compute 2.56</a:t>
            </a:r>
            <a:r>
              <a:rPr lang="en-US" baseline="-25000" dirty="0" smtClean="0"/>
              <a:t>ten</a:t>
            </a:r>
            <a:r>
              <a:rPr lang="en-US" dirty="0" smtClean="0"/>
              <a:t> x </a:t>
            </a:r>
            <a:r>
              <a:rPr lang="en-US" dirty="0"/>
              <a:t>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2.34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first with guard and round digits, and then without them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Assuming </a:t>
            </a:r>
            <a:r>
              <a:rPr lang="en-US" dirty="0"/>
              <a:t>that we have three </a:t>
            </a:r>
            <a:r>
              <a:rPr lang="en-US" dirty="0" smtClean="0"/>
              <a:t>significant decimal </a:t>
            </a:r>
            <a:r>
              <a:rPr lang="en-US" dirty="0"/>
              <a:t>digits.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Round </a:t>
            </a:r>
            <a:r>
              <a:rPr lang="en-US" dirty="0"/>
              <a:t>to the nearest decimal number with three </a:t>
            </a:r>
            <a:r>
              <a:rPr lang="en-US" dirty="0" smtClean="0"/>
              <a:t>significant decimal digits</a:t>
            </a:r>
          </a:p>
          <a:p>
            <a:r>
              <a:rPr lang="en-US" dirty="0" smtClean="0"/>
              <a:t>Ans.</a:t>
            </a:r>
          </a:p>
          <a:p>
            <a:pPr lvl="1"/>
            <a:r>
              <a:rPr lang="en-US" b="1" dirty="0" smtClean="0"/>
              <a:t>Second,</a:t>
            </a:r>
            <a:r>
              <a:rPr lang="en-US" dirty="0" smtClean="0"/>
              <a:t> </a:t>
            </a:r>
            <a:r>
              <a:rPr lang="en-US" dirty="0"/>
              <a:t>Doing this </a:t>
            </a:r>
            <a:r>
              <a:rPr lang="en-US" i="1" dirty="0"/>
              <a:t>without </a:t>
            </a:r>
            <a:r>
              <a:rPr lang="en-US" dirty="0"/>
              <a:t>guard and round digits drops two digits from </a:t>
            </a:r>
            <a:r>
              <a:rPr lang="en-US" dirty="0" smtClean="0"/>
              <a:t>the calculation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new sum is then</a:t>
            </a:r>
          </a:p>
          <a:p>
            <a:pPr lvl="1"/>
            <a:r>
              <a:rPr lang="en-US" dirty="0" smtClean="0"/>
              <a:t>       </a:t>
            </a:r>
            <a:r>
              <a:rPr lang="en-US" dirty="0"/>
              <a:t>2.34</a:t>
            </a:r>
            <a:r>
              <a:rPr lang="en-US" baseline="-25000" dirty="0"/>
              <a:t>ten</a:t>
            </a:r>
          </a:p>
          <a:p>
            <a:pPr lvl="1"/>
            <a:r>
              <a:rPr lang="en-US" dirty="0"/>
              <a:t>    </a:t>
            </a:r>
            <a:r>
              <a:rPr lang="en-US" u="sng" dirty="0"/>
              <a:t>+ 0.02</a:t>
            </a:r>
            <a:r>
              <a:rPr lang="en-US" baseline="-25000" dirty="0"/>
              <a:t>ten</a:t>
            </a:r>
          </a:p>
          <a:p>
            <a:pPr lvl="1"/>
            <a:r>
              <a:rPr lang="en-US" dirty="0"/>
              <a:t>       2.36</a:t>
            </a:r>
            <a:r>
              <a:rPr lang="en-US" baseline="-25000" dirty="0"/>
              <a:t>ten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answer is 2.36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365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b="1" dirty="0"/>
              <a:t>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8" y="1246910"/>
            <a:ext cx="5472546" cy="3422072"/>
          </a:xfrm>
        </p:spPr>
        <p:txBody>
          <a:bodyPr>
            <a:normAutofit/>
          </a:bodyPr>
          <a:lstStyle/>
          <a:p>
            <a:r>
              <a:rPr lang="en-US" dirty="0" smtClean="0"/>
              <a:t>Overflow </a:t>
            </a:r>
          </a:p>
          <a:p>
            <a:pPr lvl="1"/>
            <a:r>
              <a:rPr lang="en-US" dirty="0" smtClean="0"/>
              <a:t>occurs </a:t>
            </a:r>
            <a:r>
              <a:rPr lang="en-US" dirty="0"/>
              <a:t>when the result from an operation cannot </a:t>
            </a:r>
            <a:r>
              <a:rPr lang="en-US" dirty="0" smtClean="0"/>
              <a:t>be represented </a:t>
            </a:r>
            <a:r>
              <a:rPr lang="en-US" dirty="0"/>
              <a:t>with the available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case, </a:t>
            </a:r>
            <a:r>
              <a:rPr lang="en-US" dirty="0"/>
              <a:t>a 32-bit </a:t>
            </a:r>
            <a:r>
              <a:rPr lang="en-US" dirty="0" smtClean="0"/>
              <a:t>word</a:t>
            </a:r>
          </a:p>
          <a:p>
            <a:r>
              <a:rPr lang="en-US" dirty="0" smtClean="0"/>
              <a:t>Basic idea</a:t>
            </a:r>
          </a:p>
          <a:p>
            <a:pPr lvl="1"/>
            <a:r>
              <a:rPr lang="en-US" i="1" dirty="0"/>
              <a:t>c -</a:t>
            </a:r>
            <a:r>
              <a:rPr lang="en-US" dirty="0" smtClean="0"/>
              <a:t> </a:t>
            </a:r>
            <a:r>
              <a:rPr lang="en-US" i="1" dirty="0"/>
              <a:t>a </a:t>
            </a:r>
            <a:r>
              <a:rPr lang="en-US" i="1" dirty="0" smtClean="0"/>
              <a:t>=</a:t>
            </a:r>
            <a:r>
              <a:rPr lang="en-US" dirty="0" smtClean="0"/>
              <a:t> </a:t>
            </a:r>
            <a:r>
              <a:rPr lang="en-US" i="1" dirty="0"/>
              <a:t>c </a:t>
            </a:r>
            <a:r>
              <a:rPr lang="en-US" i="1" dirty="0" smtClean="0"/>
              <a:t>+</a:t>
            </a:r>
            <a:r>
              <a:rPr lang="en-US" dirty="0" smtClean="0"/>
              <a:t> (-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19133"/>
              </p:ext>
            </p:extLst>
          </p:nvPr>
        </p:nvGraphicFramePr>
        <p:xfrm>
          <a:off x="838200" y="4668981"/>
          <a:ext cx="10342418" cy="189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08">
                  <a:extLst>
                    <a:ext uri="{9D8B030D-6E8A-4147-A177-3AD203B41FA5}">
                      <a16:colId xmlns:a16="http://schemas.microsoft.com/office/drawing/2014/main" val="3865450922"/>
                    </a:ext>
                  </a:extLst>
                </a:gridCol>
                <a:gridCol w="1210283">
                  <a:extLst>
                    <a:ext uri="{9D8B030D-6E8A-4147-A177-3AD203B41FA5}">
                      <a16:colId xmlns:a16="http://schemas.microsoft.com/office/drawing/2014/main" val="2665134256"/>
                    </a:ext>
                  </a:extLst>
                </a:gridCol>
                <a:gridCol w="1454785">
                  <a:extLst>
                    <a:ext uri="{9D8B030D-6E8A-4147-A177-3AD203B41FA5}">
                      <a16:colId xmlns:a16="http://schemas.microsoft.com/office/drawing/2014/main" val="2605953697"/>
                    </a:ext>
                  </a:extLst>
                </a:gridCol>
                <a:gridCol w="3170371">
                  <a:extLst>
                    <a:ext uri="{9D8B030D-6E8A-4147-A177-3AD203B41FA5}">
                      <a16:colId xmlns:a16="http://schemas.microsoft.com/office/drawing/2014/main" val="3710087574"/>
                    </a:ext>
                  </a:extLst>
                </a:gridCol>
                <a:gridCol w="3170371">
                  <a:extLst>
                    <a:ext uri="{9D8B030D-6E8A-4147-A177-3AD203B41FA5}">
                      <a16:colId xmlns:a16="http://schemas.microsoft.com/office/drawing/2014/main" val="1613190167"/>
                    </a:ext>
                  </a:extLst>
                </a:gridCol>
              </a:tblGrid>
              <a:tr h="378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Operand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Operand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Result indicating overflow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(4 bit signed)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69704"/>
                  </a:ext>
                </a:extLst>
              </a:tr>
              <a:tr h="378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+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≥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≥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0111 + 0111 = 1110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5359"/>
                  </a:ext>
                </a:extLst>
              </a:tr>
              <a:tr h="378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+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≥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1010 + 1010 = 0100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749944"/>
                  </a:ext>
                </a:extLst>
              </a:tr>
              <a:tr h="378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-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≥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99026"/>
                  </a:ext>
                </a:extLst>
              </a:tr>
              <a:tr h="378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≥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≥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6864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472545" y="1246911"/>
            <a:ext cx="6594763" cy="3422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MIPS detects </a:t>
            </a:r>
            <a:endParaRPr lang="en-US" dirty="0" smtClean="0"/>
          </a:p>
          <a:p>
            <a:pPr lvl="1"/>
            <a:r>
              <a:rPr lang="en-US" dirty="0" smtClean="0"/>
              <a:t>overflow </a:t>
            </a:r>
            <a:r>
              <a:rPr lang="en-US" dirty="0"/>
              <a:t>with an </a:t>
            </a:r>
            <a:r>
              <a:rPr lang="en-US" b="1" dirty="0"/>
              <a:t>exception</a:t>
            </a:r>
            <a:r>
              <a:rPr lang="en-US" dirty="0"/>
              <a:t>, also called an </a:t>
            </a:r>
            <a:r>
              <a:rPr lang="en-US" b="1" dirty="0"/>
              <a:t>interrupt </a:t>
            </a:r>
            <a:r>
              <a:rPr lang="en-US" dirty="0"/>
              <a:t>on </a:t>
            </a:r>
            <a:r>
              <a:rPr lang="en-US" dirty="0" smtClean="0"/>
              <a:t>many computers</a:t>
            </a:r>
          </a:p>
          <a:p>
            <a:r>
              <a:rPr lang="en-US" dirty="0" smtClean="0"/>
              <a:t>MIPS includes </a:t>
            </a:r>
          </a:p>
          <a:p>
            <a:pPr lvl="1"/>
            <a:r>
              <a:rPr lang="en-US" dirty="0" smtClean="0"/>
              <a:t>a register called the </a:t>
            </a:r>
            <a:r>
              <a:rPr lang="en-US" b="1" i="1" dirty="0" smtClean="0"/>
              <a:t>exception program counter </a:t>
            </a:r>
            <a:r>
              <a:rPr lang="en-US" dirty="0" smtClean="0"/>
              <a:t>(</a:t>
            </a:r>
            <a:r>
              <a:rPr lang="en-US" b="1" dirty="0" smtClean="0"/>
              <a:t>EPC</a:t>
            </a:r>
            <a:r>
              <a:rPr lang="en-US" dirty="0" smtClean="0"/>
              <a:t>) to contain the address of the instruction that caused the exception </a:t>
            </a:r>
          </a:p>
          <a:p>
            <a:pPr lvl="1"/>
            <a:r>
              <a:rPr lang="en-US" dirty="0" smtClean="0"/>
              <a:t>The instruction </a:t>
            </a:r>
            <a:r>
              <a:rPr lang="en-US" b="1" i="1" dirty="0" smtClean="0"/>
              <a:t>move from coprocessor 0 </a:t>
            </a:r>
            <a:r>
              <a:rPr lang="en-US" dirty="0" smtClean="0"/>
              <a:t>(mfc0) is used to copy </a:t>
            </a:r>
            <a:r>
              <a:rPr lang="en-US" b="1" dirty="0" smtClean="0"/>
              <a:t>EPC</a:t>
            </a:r>
            <a:r>
              <a:rPr lang="en-US" dirty="0" smtClean="0"/>
              <a:t> into a general-purpose register so that MIPS software has the option of returning to the offending instruction via a jump register instruction, e.g., </a:t>
            </a:r>
            <a:r>
              <a:rPr lang="en-US" b="1" dirty="0" smtClean="0"/>
              <a:t>mfc0 $t0, $14 </a:t>
            </a:r>
            <a:r>
              <a:rPr lang="en-US" dirty="0" smtClean="0"/>
              <a:t>#register 14 in c0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21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28450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Fallacies and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Fallacies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825625"/>
            <a:ext cx="11125199" cy="4351338"/>
          </a:xfrm>
        </p:spPr>
        <p:txBody>
          <a:bodyPr>
            <a:normAutofit/>
          </a:bodyPr>
          <a:lstStyle/>
          <a:p>
            <a:r>
              <a:rPr lang="en-US" i="1" dirty="0"/>
              <a:t>Just as a left shift instruction can replace an integer multiply by </a:t>
            </a:r>
            <a:r>
              <a:rPr lang="en-US" i="1" dirty="0" smtClean="0"/>
              <a:t>a power </a:t>
            </a:r>
            <a:r>
              <a:rPr lang="en-US" i="1" dirty="0"/>
              <a:t>of 2, a right shift is the same as an integer division by a power of 2</a:t>
            </a:r>
            <a:r>
              <a:rPr lang="en-US" i="1" dirty="0" smtClean="0"/>
              <a:t>.</a:t>
            </a:r>
          </a:p>
          <a:p>
            <a:pPr lvl="1"/>
            <a:r>
              <a:rPr lang="en-US" dirty="0"/>
              <a:t>For example, suppose we want to divide </a:t>
            </a:r>
            <a:r>
              <a:rPr lang="en-US" dirty="0" smtClean="0"/>
              <a:t>-5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  <a:r>
              <a:rPr lang="en-US" dirty="0"/>
              <a:t>by 4</a:t>
            </a:r>
            <a:r>
              <a:rPr lang="en-US" baseline="-25000" dirty="0"/>
              <a:t>ten</a:t>
            </a:r>
            <a:r>
              <a:rPr lang="en-US" dirty="0"/>
              <a:t>; the quotient should be </a:t>
            </a:r>
            <a:r>
              <a:rPr lang="en-US" dirty="0" smtClean="0"/>
              <a:t>-1</a:t>
            </a:r>
            <a:r>
              <a:rPr lang="en-US" baseline="-25000" dirty="0" smtClean="0"/>
              <a:t>ten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In two’s complement, -5</a:t>
            </a:r>
            <a:r>
              <a:rPr lang="en-US" baseline="-25000" dirty="0" smtClean="0"/>
              <a:t>ten</a:t>
            </a:r>
            <a:r>
              <a:rPr lang="en-US" dirty="0" smtClean="0"/>
              <a:t> = </a:t>
            </a:r>
            <a:r>
              <a:rPr lang="en-US" dirty="0"/>
              <a:t>1111 1111 1111 1111 1111 1111 1111 1011</a:t>
            </a:r>
            <a:r>
              <a:rPr lang="en-US" baseline="-25000" dirty="0"/>
              <a:t>two</a:t>
            </a:r>
          </a:p>
          <a:p>
            <a:pPr lvl="1"/>
            <a:r>
              <a:rPr lang="en-US" dirty="0" smtClean="0"/>
              <a:t>Shifting </a:t>
            </a:r>
            <a:r>
              <a:rPr lang="en-US" dirty="0"/>
              <a:t>right by </a:t>
            </a:r>
            <a:r>
              <a:rPr lang="en-US" dirty="0" smtClean="0"/>
              <a:t>two:</a:t>
            </a:r>
            <a:endParaRPr lang="en-US" dirty="0"/>
          </a:p>
          <a:p>
            <a:pPr lvl="1"/>
            <a:r>
              <a:rPr lang="en-US" dirty="0"/>
              <a:t>0011 1111 1111 1111 1111 1111 1111 </a:t>
            </a:r>
            <a:r>
              <a:rPr lang="en-US" dirty="0" smtClean="0"/>
              <a:t>1110</a:t>
            </a:r>
            <a:r>
              <a:rPr lang="en-US" baseline="-25000" dirty="0" smtClean="0"/>
              <a:t>two </a:t>
            </a:r>
            <a:r>
              <a:rPr lang="en-US" dirty="0" smtClean="0"/>
              <a:t>; </a:t>
            </a:r>
            <a:r>
              <a:rPr lang="en-US" b="1" dirty="0" smtClean="0"/>
              <a:t>Is this correct?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239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Fallacies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825625"/>
            <a:ext cx="11194473" cy="4351338"/>
          </a:xfrm>
        </p:spPr>
        <p:txBody>
          <a:bodyPr>
            <a:normAutofit/>
          </a:bodyPr>
          <a:lstStyle/>
          <a:p>
            <a:r>
              <a:rPr lang="en-US" i="1" dirty="0" smtClean="0"/>
              <a:t>Parallel </a:t>
            </a:r>
            <a:r>
              <a:rPr lang="en-US" i="1" dirty="0"/>
              <a:t>execution strategies that work for integer data types also </a:t>
            </a:r>
            <a:r>
              <a:rPr lang="en-US" i="1" dirty="0" smtClean="0"/>
              <a:t>work for floating-point </a:t>
            </a:r>
            <a:r>
              <a:rPr lang="en-US" i="1" dirty="0"/>
              <a:t>data types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Discussion start point: </a:t>
            </a:r>
          </a:p>
          <a:p>
            <a:pPr lvl="1"/>
            <a:r>
              <a:rPr lang="en-US" dirty="0" smtClean="0"/>
              <a:t>Programs </a:t>
            </a:r>
            <a:r>
              <a:rPr lang="en-US" dirty="0"/>
              <a:t>have typically been written </a:t>
            </a:r>
            <a:r>
              <a:rPr lang="en-US" dirty="0" smtClean="0"/>
              <a:t>first </a:t>
            </a:r>
            <a:r>
              <a:rPr lang="en-US" dirty="0"/>
              <a:t>to run sequentially before being </a:t>
            </a:r>
            <a:r>
              <a:rPr lang="en-US" dirty="0" smtClean="0"/>
              <a:t>rewritten to </a:t>
            </a:r>
            <a:r>
              <a:rPr lang="en-US" dirty="0"/>
              <a:t>run concurrently, so a natural question is, “Do the two versions get the </a:t>
            </a:r>
            <a:r>
              <a:rPr lang="en-US" dirty="0" smtClean="0"/>
              <a:t>same answer</a:t>
            </a:r>
            <a:r>
              <a:rPr lang="en-US" dirty="0"/>
              <a:t>?” If the answer is no, you presume there is a bug in the parallel version </a:t>
            </a:r>
            <a:r>
              <a:rPr lang="en-US" dirty="0" smtClean="0"/>
              <a:t>that you </a:t>
            </a:r>
            <a:r>
              <a:rPr lang="en-US" dirty="0"/>
              <a:t>need to track down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Hint: </a:t>
            </a:r>
            <a:r>
              <a:rPr lang="en-US" dirty="0"/>
              <a:t>since </a:t>
            </a:r>
            <a:r>
              <a:rPr lang="en-US" dirty="0" smtClean="0"/>
              <a:t>floating-point </a:t>
            </a:r>
            <a:r>
              <a:rPr lang="en-US" dirty="0"/>
              <a:t>addition is not associative, </a:t>
            </a:r>
            <a:r>
              <a:rPr lang="en-US" dirty="0" smtClean="0"/>
              <a:t>the assumption </a:t>
            </a:r>
            <a:r>
              <a:rPr lang="en-US" dirty="0"/>
              <a:t>does not hold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02222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Fallacies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5" y="1825625"/>
            <a:ext cx="11457708" cy="4741430"/>
          </a:xfrm>
        </p:spPr>
        <p:txBody>
          <a:bodyPr>
            <a:normAutofit/>
          </a:bodyPr>
          <a:lstStyle/>
          <a:p>
            <a:r>
              <a:rPr lang="en-US" i="1" dirty="0" smtClean="0"/>
              <a:t>Only </a:t>
            </a:r>
            <a:r>
              <a:rPr lang="en-US" i="1" dirty="0"/>
              <a:t>theoretical mathematicians care about </a:t>
            </a:r>
            <a:r>
              <a:rPr lang="en-US" i="1" dirty="0" smtClean="0"/>
              <a:t>floating-point </a:t>
            </a:r>
            <a:r>
              <a:rPr lang="en-US" i="1" dirty="0"/>
              <a:t>accuracy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A story involving a </a:t>
            </a:r>
            <a:r>
              <a:rPr lang="en-US" dirty="0"/>
              <a:t>math professor at Lynchburg College in Virginia, </a:t>
            </a:r>
            <a:r>
              <a:rPr lang="en-US" dirty="0" smtClean="0"/>
              <a:t>Thomas </a:t>
            </a:r>
            <a:r>
              <a:rPr lang="en-US" dirty="0"/>
              <a:t>Nicely, discovered </a:t>
            </a:r>
            <a:r>
              <a:rPr lang="en-US" dirty="0" smtClean="0"/>
              <a:t>a bug in floating point division algorithm discovered by Intel in September </a:t>
            </a:r>
            <a:r>
              <a:rPr lang="en-US" dirty="0"/>
              <a:t>1994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Intel claimed that the bug will affect only the average spreadsheet user once in 27000 years. </a:t>
            </a:r>
          </a:p>
          <a:p>
            <a:pPr lvl="1"/>
            <a:r>
              <a:rPr lang="en-US" dirty="0" smtClean="0"/>
              <a:t>But, soon IBM Research claimed that the bug will affect such a user every 24 days.</a:t>
            </a:r>
          </a:p>
          <a:p>
            <a:pPr lvl="1"/>
            <a:r>
              <a:rPr lang="en-US" dirty="0" smtClean="0"/>
              <a:t>Intel was then forced to offer a free exchange of their existing processer with an updated processor that corrects the flaw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4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Floating-point addition is not associative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Problems </a:t>
            </a:r>
            <a:r>
              <a:rPr lang="en-US" dirty="0"/>
              <a:t>occur when adding two large numbers </a:t>
            </a:r>
            <a:r>
              <a:rPr lang="en-US" dirty="0" smtClean="0"/>
              <a:t>of opposite </a:t>
            </a:r>
            <a:r>
              <a:rPr lang="en-US" dirty="0"/>
              <a:t>signs plus a small number.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let’s see if </a:t>
            </a:r>
            <a:r>
              <a:rPr lang="en-US" i="1" dirty="0"/>
              <a:t>c </a:t>
            </a:r>
            <a:r>
              <a:rPr lang="en-US" i="1" dirty="0" smtClean="0"/>
              <a:t>+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a </a:t>
            </a:r>
            <a:r>
              <a:rPr lang="en-US" i="1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i="1" dirty="0"/>
              <a:t>c </a:t>
            </a:r>
            <a:r>
              <a:rPr lang="en-US" i="1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a</a:t>
            </a:r>
            <a:r>
              <a:rPr lang="en-US" dirty="0" smtClean="0"/>
              <a:t>) + </a:t>
            </a:r>
            <a:r>
              <a:rPr lang="en-US" i="1" dirty="0"/>
              <a:t>b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Assume </a:t>
            </a:r>
            <a:r>
              <a:rPr lang="en-US" dirty="0" smtClean="0"/>
              <a:t>a, b and c are single precision numbers and c = -1.5</a:t>
            </a:r>
            <a:r>
              <a:rPr lang="en-US" baseline="-25000" dirty="0" smtClean="0"/>
              <a:t>ten</a:t>
            </a:r>
            <a:r>
              <a:rPr lang="en-US" dirty="0" smtClean="0"/>
              <a:t> x </a:t>
            </a:r>
            <a:r>
              <a:rPr lang="en-US" dirty="0"/>
              <a:t>10</a:t>
            </a:r>
            <a:r>
              <a:rPr lang="en-US" baseline="30000" dirty="0"/>
              <a:t>38</a:t>
            </a:r>
            <a:r>
              <a:rPr lang="en-US" dirty="0"/>
              <a:t>, a </a:t>
            </a:r>
            <a:r>
              <a:rPr lang="en-US" dirty="0" smtClean="0"/>
              <a:t>= </a:t>
            </a:r>
            <a:r>
              <a:rPr lang="en-US" dirty="0"/>
              <a:t>1.5</a:t>
            </a:r>
            <a:r>
              <a:rPr lang="en-US" baseline="-25000" dirty="0"/>
              <a:t>ten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10</a:t>
            </a:r>
            <a:r>
              <a:rPr lang="en-US" baseline="30000" dirty="0"/>
              <a:t>38</a:t>
            </a:r>
            <a:r>
              <a:rPr lang="en-US" dirty="0"/>
              <a:t>, and b </a:t>
            </a:r>
            <a:r>
              <a:rPr lang="en-US" dirty="0" smtClean="0"/>
              <a:t>= 1.0</a:t>
            </a:r>
          </a:p>
          <a:p>
            <a:pPr lvl="1"/>
            <a:r>
              <a:rPr lang="en-US" dirty="0" smtClean="0"/>
              <a:t>c + </a:t>
            </a:r>
            <a:r>
              <a:rPr lang="en-US" b="1" dirty="0" smtClean="0"/>
              <a:t>(a + b)</a:t>
            </a:r>
            <a:r>
              <a:rPr lang="en-US" dirty="0" smtClean="0"/>
              <a:t> = </a:t>
            </a:r>
            <a:r>
              <a:rPr lang="en-US" dirty="0"/>
              <a:t>-1.5</a:t>
            </a:r>
            <a:r>
              <a:rPr lang="en-US" baseline="-25000" dirty="0"/>
              <a:t>ten</a:t>
            </a:r>
            <a:r>
              <a:rPr lang="en-US" dirty="0"/>
              <a:t> x 10</a:t>
            </a:r>
            <a:r>
              <a:rPr lang="en-US" baseline="30000" dirty="0"/>
              <a:t>38</a:t>
            </a:r>
            <a:r>
              <a:rPr lang="en-US" dirty="0" smtClean="0"/>
              <a:t> + </a:t>
            </a:r>
            <a:r>
              <a:rPr lang="en-US" b="1" dirty="0" smtClean="0"/>
              <a:t>(</a:t>
            </a:r>
            <a:r>
              <a:rPr lang="en-US" b="1" dirty="0"/>
              <a:t>1.5</a:t>
            </a:r>
            <a:r>
              <a:rPr lang="en-US" b="1" baseline="-25000" dirty="0"/>
              <a:t>ten</a:t>
            </a:r>
            <a:r>
              <a:rPr lang="en-US" b="1" dirty="0"/>
              <a:t> x </a:t>
            </a:r>
            <a:r>
              <a:rPr lang="en-US" b="1" dirty="0" smtClean="0"/>
              <a:t>10</a:t>
            </a:r>
            <a:r>
              <a:rPr lang="en-US" b="1" baseline="30000" dirty="0" smtClean="0"/>
              <a:t>38 </a:t>
            </a:r>
            <a:r>
              <a:rPr lang="en-US" b="1" dirty="0" smtClean="0"/>
              <a:t>+ 1.0) </a:t>
            </a:r>
            <a:r>
              <a:rPr lang="en-US" dirty="0" smtClean="0"/>
              <a:t>=</a:t>
            </a:r>
            <a:r>
              <a:rPr lang="en-US" b="1" dirty="0" smtClean="0"/>
              <a:t> </a:t>
            </a:r>
            <a:r>
              <a:rPr lang="en-US" dirty="0"/>
              <a:t>-1.5</a:t>
            </a:r>
            <a:r>
              <a:rPr lang="en-US" baseline="-25000" dirty="0"/>
              <a:t>ten</a:t>
            </a:r>
            <a:r>
              <a:rPr lang="en-US" dirty="0"/>
              <a:t> x </a:t>
            </a:r>
            <a:r>
              <a:rPr lang="en-US" dirty="0" smtClean="0"/>
              <a:t>10</a:t>
            </a:r>
            <a:r>
              <a:rPr lang="en-US" baseline="30000" dirty="0" smtClean="0"/>
              <a:t>38 </a:t>
            </a:r>
            <a:r>
              <a:rPr lang="en-US" dirty="0" smtClean="0"/>
              <a:t>+ 1.5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10</a:t>
            </a:r>
            <a:r>
              <a:rPr lang="en-US" baseline="30000" dirty="0" smtClean="0"/>
              <a:t>38 </a:t>
            </a:r>
            <a:r>
              <a:rPr lang="en-US" dirty="0" smtClean="0"/>
              <a:t>= 0</a:t>
            </a:r>
          </a:p>
          <a:p>
            <a:pPr lvl="1"/>
            <a:r>
              <a:rPr lang="en-US" b="1" dirty="0" smtClean="0"/>
              <a:t>(c + a)</a:t>
            </a:r>
            <a:r>
              <a:rPr lang="en-US" dirty="0" smtClean="0"/>
              <a:t> + b = </a:t>
            </a:r>
            <a:r>
              <a:rPr lang="en-US" b="1" dirty="0" smtClean="0"/>
              <a:t>(-</a:t>
            </a:r>
            <a:r>
              <a:rPr lang="en-US" b="1" dirty="0"/>
              <a:t>1.5</a:t>
            </a:r>
            <a:r>
              <a:rPr lang="en-US" b="1" baseline="-25000" dirty="0"/>
              <a:t>ten</a:t>
            </a:r>
            <a:r>
              <a:rPr lang="en-US" b="1" dirty="0"/>
              <a:t> x 10</a:t>
            </a:r>
            <a:r>
              <a:rPr lang="en-US" b="1" baseline="30000" dirty="0"/>
              <a:t>38</a:t>
            </a:r>
            <a:r>
              <a:rPr lang="en-US" b="1" dirty="0"/>
              <a:t> + </a:t>
            </a:r>
            <a:r>
              <a:rPr lang="en-US" b="1" dirty="0" smtClean="0"/>
              <a:t>1.5</a:t>
            </a:r>
            <a:r>
              <a:rPr lang="en-US" b="1" baseline="-25000" dirty="0" smtClean="0"/>
              <a:t>ten</a:t>
            </a:r>
            <a:r>
              <a:rPr lang="en-US" b="1" dirty="0" smtClean="0"/>
              <a:t> </a:t>
            </a:r>
            <a:r>
              <a:rPr lang="en-US" b="1" dirty="0"/>
              <a:t>x 10</a:t>
            </a:r>
            <a:r>
              <a:rPr lang="en-US" b="1" baseline="30000" dirty="0"/>
              <a:t>38</a:t>
            </a:r>
            <a:r>
              <a:rPr lang="en-US" b="1" dirty="0"/>
              <a:t> </a:t>
            </a:r>
            <a:r>
              <a:rPr lang="en-US" b="1" dirty="0" smtClean="0"/>
              <a:t>) </a:t>
            </a:r>
            <a:r>
              <a:rPr lang="en-US" dirty="0" smtClean="0"/>
              <a:t>+ 1.0</a:t>
            </a:r>
            <a:r>
              <a:rPr lang="en-US" b="1" dirty="0" smtClean="0"/>
              <a:t> </a:t>
            </a:r>
            <a:r>
              <a:rPr lang="en-US" dirty="0" smtClean="0"/>
              <a:t>= 0.0 + 1.0 = 1.0</a:t>
            </a:r>
            <a:r>
              <a:rPr lang="en-US" b="1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12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The </a:t>
            </a:r>
            <a:r>
              <a:rPr lang="en-US" i="1" dirty="0"/>
              <a:t>MIPS instruction add immediate unsigned </a:t>
            </a:r>
            <a:r>
              <a:rPr lang="en-US" dirty="0"/>
              <a:t>(</a:t>
            </a:r>
            <a:r>
              <a:rPr lang="en-US" dirty="0" err="1"/>
              <a:t>addiu</a:t>
            </a:r>
            <a:r>
              <a:rPr lang="en-US" dirty="0"/>
              <a:t>) </a:t>
            </a:r>
            <a:r>
              <a:rPr lang="en-US" i="1" dirty="0" smtClean="0"/>
              <a:t>sign-extends its </a:t>
            </a:r>
            <a:r>
              <a:rPr lang="en-US" i="1" dirty="0"/>
              <a:t>16-bit immediate </a:t>
            </a:r>
            <a:r>
              <a:rPr lang="en-US" i="1" dirty="0" smtClean="0"/>
              <a:t>field.</a:t>
            </a:r>
          </a:p>
          <a:p>
            <a:pPr lvl="1"/>
            <a:r>
              <a:rPr lang="en-US" dirty="0"/>
              <a:t>MIPS has no subtract </a:t>
            </a:r>
            <a:r>
              <a:rPr lang="en-US" dirty="0" smtClean="0"/>
              <a:t>immediate instruction</a:t>
            </a:r>
            <a:r>
              <a:rPr lang="en-US" dirty="0"/>
              <a:t>, and negative numbers need sign extension, so the MIPS </a:t>
            </a:r>
            <a:r>
              <a:rPr lang="en-US" dirty="0" smtClean="0"/>
              <a:t>architects decided </a:t>
            </a:r>
            <a:r>
              <a:rPr lang="en-US" dirty="0"/>
              <a:t>to sign-extend the immediate </a:t>
            </a:r>
            <a:r>
              <a:rPr lang="en-US" dirty="0" smtClean="0"/>
              <a:t>field</a:t>
            </a:r>
            <a:r>
              <a:rPr lang="en-US" dirty="0"/>
              <a:t>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80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114" y="2485520"/>
            <a:ext cx="6110516" cy="210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Registers in c0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3" y="1025236"/>
            <a:ext cx="11402291" cy="56803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exception mechanism </a:t>
            </a:r>
            <a:r>
              <a:rPr lang="en-US" dirty="0" smtClean="0"/>
              <a:t>in MIPS is </a:t>
            </a:r>
            <a:r>
              <a:rPr lang="en-US" dirty="0"/>
              <a:t>implemented by the coprocessor 0 which is always </a:t>
            </a:r>
            <a:r>
              <a:rPr lang="en-US" dirty="0" smtClean="0"/>
              <a:t>present</a:t>
            </a:r>
          </a:p>
          <a:p>
            <a:pPr lvl="1"/>
            <a:r>
              <a:rPr lang="en-US" dirty="0" smtClean="0"/>
              <a:t>Coprocessor 1 implements floating operations and need not be present always</a:t>
            </a:r>
          </a:p>
          <a:p>
            <a:r>
              <a:rPr lang="en-US" dirty="0"/>
              <a:t>User programs run in </a:t>
            </a:r>
            <a:r>
              <a:rPr lang="en-US" b="1" dirty="0"/>
              <a:t>user</a:t>
            </a:r>
            <a:r>
              <a:rPr lang="en-US" dirty="0"/>
              <a:t> mode.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CPU enters the </a:t>
            </a:r>
            <a:r>
              <a:rPr lang="en-US" b="1" dirty="0"/>
              <a:t>kernel</a:t>
            </a:r>
            <a:r>
              <a:rPr lang="en-US" dirty="0"/>
              <a:t> mode when an exception happens. </a:t>
            </a:r>
            <a:endParaRPr lang="en-US" dirty="0" smtClean="0"/>
          </a:p>
          <a:p>
            <a:pPr lvl="1"/>
            <a:r>
              <a:rPr lang="en-US" dirty="0" smtClean="0"/>
              <a:t>Thus, Coprocessor </a:t>
            </a:r>
            <a:r>
              <a:rPr lang="en-US" dirty="0"/>
              <a:t>0 can only be used in </a:t>
            </a:r>
            <a:r>
              <a:rPr lang="en-US" b="1" dirty="0"/>
              <a:t>kernel</a:t>
            </a:r>
            <a:r>
              <a:rPr lang="en-US" dirty="0"/>
              <a:t> mode</a:t>
            </a:r>
            <a:r>
              <a:rPr lang="en-US" dirty="0" smtClean="0"/>
              <a:t>.</a:t>
            </a:r>
          </a:p>
          <a:p>
            <a:r>
              <a:rPr lang="en-US" dirty="0"/>
              <a:t>The whole upper half of the memory space is reserved for the kernel mode: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not be accessed in user </a:t>
            </a:r>
            <a:r>
              <a:rPr lang="en-US" dirty="0" smtClean="0"/>
              <a:t>mode</a:t>
            </a:r>
          </a:p>
          <a:p>
            <a:r>
              <a:rPr lang="en-US" dirty="0"/>
              <a:t>Instructions which access the registers of coprocessor </a:t>
            </a:r>
            <a:r>
              <a:rPr lang="en-US" dirty="0" smtClean="0"/>
              <a:t>0</a:t>
            </a:r>
          </a:p>
          <a:p>
            <a:pPr lvl="1"/>
            <a:r>
              <a:rPr lang="en-US" dirty="0"/>
              <a:t>mfc0 </a:t>
            </a:r>
            <a:r>
              <a:rPr lang="en-US" dirty="0" err="1"/>
              <a:t>Rdest</a:t>
            </a:r>
            <a:r>
              <a:rPr lang="en-US" dirty="0"/>
              <a:t>, C0src </a:t>
            </a:r>
            <a:r>
              <a:rPr lang="en-US" dirty="0" smtClean="0"/>
              <a:t>	#Move </a:t>
            </a:r>
            <a:r>
              <a:rPr lang="en-US" dirty="0"/>
              <a:t>the content of coprocessor’s register C0src to </a:t>
            </a:r>
            <a:r>
              <a:rPr lang="en-US" dirty="0" err="1"/>
              <a:t>Rdest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mtc0 </a:t>
            </a:r>
            <a:r>
              <a:rPr lang="en-US" dirty="0" err="1"/>
              <a:t>Rsrc</a:t>
            </a:r>
            <a:r>
              <a:rPr lang="en-US" dirty="0"/>
              <a:t>, C0dest </a:t>
            </a:r>
            <a:r>
              <a:rPr lang="en-US" dirty="0" smtClean="0"/>
              <a:t>	#Integer </a:t>
            </a:r>
            <a:r>
              <a:rPr lang="en-US" dirty="0"/>
              <a:t>register </a:t>
            </a:r>
            <a:r>
              <a:rPr lang="en-US" dirty="0" err="1"/>
              <a:t>Rsrc</a:t>
            </a:r>
            <a:r>
              <a:rPr lang="en-US" dirty="0"/>
              <a:t> is moved to coprocessor’s register </a:t>
            </a:r>
            <a:r>
              <a:rPr lang="en-US" dirty="0" smtClean="0"/>
              <a:t>C0dest</a:t>
            </a:r>
          </a:p>
          <a:p>
            <a:pPr lvl="1"/>
            <a:r>
              <a:rPr lang="en-US" dirty="0" smtClean="0"/>
              <a:t>lwc0 </a:t>
            </a:r>
            <a:r>
              <a:rPr lang="en-US" dirty="0"/>
              <a:t>C0dest, address </a:t>
            </a:r>
            <a:r>
              <a:rPr lang="en-US" dirty="0" smtClean="0"/>
              <a:t>	#Load </a:t>
            </a:r>
            <a:r>
              <a:rPr lang="en-US" dirty="0"/>
              <a:t>word from address in register C0dest </a:t>
            </a:r>
            <a:endParaRPr lang="en-US" dirty="0" smtClean="0"/>
          </a:p>
          <a:p>
            <a:pPr lvl="1"/>
            <a:r>
              <a:rPr lang="en-US" dirty="0" smtClean="0"/>
              <a:t>swc0 </a:t>
            </a:r>
            <a:r>
              <a:rPr lang="en-US" dirty="0"/>
              <a:t>C0src, address </a:t>
            </a:r>
            <a:r>
              <a:rPr lang="en-US" dirty="0" smtClean="0"/>
              <a:t>	#Store </a:t>
            </a:r>
            <a:r>
              <a:rPr lang="en-US" dirty="0"/>
              <a:t>the content of register </a:t>
            </a:r>
            <a:r>
              <a:rPr lang="en-US" dirty="0" smtClean="0"/>
              <a:t>C0src </a:t>
            </a:r>
            <a:r>
              <a:rPr lang="en-US" dirty="0"/>
              <a:t>at address in </a:t>
            </a:r>
            <a:r>
              <a:rPr lang="en-US" dirty="0" smtClean="0"/>
              <a:t>memory</a:t>
            </a:r>
          </a:p>
          <a:p>
            <a:r>
              <a:rPr lang="en-US" dirty="0"/>
              <a:t>Exception handling registers in coprocessor </a:t>
            </a:r>
            <a:r>
              <a:rPr lang="en-US" dirty="0" smtClean="0"/>
              <a:t>0</a:t>
            </a:r>
          </a:p>
          <a:p>
            <a:pPr lvl="1"/>
            <a:r>
              <a:rPr lang="en-US" dirty="0"/>
              <a:t>8 </a:t>
            </a:r>
            <a:r>
              <a:rPr lang="en-US" dirty="0" smtClean="0"/>
              <a:t>		</a:t>
            </a:r>
            <a:r>
              <a:rPr lang="en-US" dirty="0" err="1" smtClean="0"/>
              <a:t>BadVAddr</a:t>
            </a:r>
            <a:r>
              <a:rPr lang="en-US" dirty="0" smtClean="0"/>
              <a:t> 	Memory </a:t>
            </a:r>
            <a:r>
              <a:rPr lang="en-US" dirty="0"/>
              <a:t>address where exception occurred </a:t>
            </a:r>
            <a:endParaRPr lang="en-US" dirty="0" smtClean="0"/>
          </a:p>
          <a:p>
            <a:pPr lvl="1"/>
            <a:r>
              <a:rPr lang="en-US" dirty="0" smtClean="0"/>
              <a:t>12 	Status 		Interrupt </a:t>
            </a:r>
            <a:r>
              <a:rPr lang="en-US" dirty="0"/>
              <a:t>mask, enable bits, and status when exception occurred </a:t>
            </a:r>
            <a:endParaRPr lang="en-US" dirty="0" smtClean="0"/>
          </a:p>
          <a:p>
            <a:pPr lvl="1"/>
            <a:r>
              <a:rPr lang="en-US" dirty="0" smtClean="0"/>
              <a:t>13 	Cause 		Type </a:t>
            </a:r>
            <a:r>
              <a:rPr lang="en-US" dirty="0"/>
              <a:t>of exception and pending interrupt bits </a:t>
            </a:r>
            <a:endParaRPr lang="en-US" dirty="0" smtClean="0"/>
          </a:p>
          <a:p>
            <a:pPr lvl="1"/>
            <a:r>
              <a:rPr lang="en-US" dirty="0" smtClean="0"/>
              <a:t>14 	EPC 		Address </a:t>
            </a:r>
            <a:r>
              <a:rPr lang="en-US" dirty="0"/>
              <a:t>of instruction that caused exception </a:t>
            </a:r>
          </a:p>
        </p:txBody>
      </p:sp>
    </p:spTree>
    <p:extLst>
      <p:ext uri="{BB962C8B-B14F-4D97-AF65-F5344CB8AC3E}">
        <p14:creationId xmlns:p14="http://schemas.microsoft.com/office/powerpoint/2010/main" val="354921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463" y="323562"/>
            <a:ext cx="5534891" cy="923348"/>
          </a:xfrm>
        </p:spPr>
        <p:txBody>
          <a:bodyPr/>
          <a:lstStyle/>
          <a:p>
            <a:r>
              <a:rPr lang="en-US" b="1" dirty="0" smtClean="0"/>
              <a:t>Multiplication in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246911"/>
            <a:ext cx="4932219" cy="4807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MIPS </a:t>
            </a:r>
            <a:r>
              <a:rPr lang="en-US" dirty="0"/>
              <a:t>provides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separate pair of 32-bit registers to </a:t>
            </a:r>
            <a:r>
              <a:rPr lang="en-US" dirty="0" smtClean="0"/>
              <a:t>hold 64-bit product: </a:t>
            </a:r>
            <a:r>
              <a:rPr lang="en-US" i="1" dirty="0" smtClean="0"/>
              <a:t>Hi </a:t>
            </a:r>
            <a:r>
              <a:rPr lang="en-US" dirty="0"/>
              <a:t>and </a:t>
            </a:r>
            <a:r>
              <a:rPr lang="en-US" i="1" dirty="0"/>
              <a:t>Lo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produce a properly signed or unsigned product, MIPS has </a:t>
            </a:r>
            <a:r>
              <a:rPr lang="en-US" dirty="0" smtClean="0"/>
              <a:t>two instructions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multiply </a:t>
            </a:r>
            <a:r>
              <a:rPr lang="en-US" dirty="0"/>
              <a:t>(</a:t>
            </a:r>
            <a:r>
              <a:rPr lang="en-US" dirty="0" err="1"/>
              <a:t>mult</a:t>
            </a:r>
            <a:r>
              <a:rPr lang="en-US" dirty="0"/>
              <a:t>) and multiply unsigned (</a:t>
            </a:r>
            <a:r>
              <a:rPr lang="en-US" dirty="0" err="1"/>
              <a:t>multu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smtClean="0"/>
              <a:t>t2, </a:t>
            </a:r>
            <a:r>
              <a:rPr lang="en-US" dirty="0"/>
              <a:t>$</a:t>
            </a:r>
            <a:r>
              <a:rPr lang="en-US" dirty="0" smtClean="0"/>
              <a:t>t3 </a:t>
            </a:r>
            <a:r>
              <a:rPr lang="en-US" dirty="0"/>
              <a:t>	#[hi</a:t>
            </a:r>
            <a:r>
              <a:rPr lang="en-US" dirty="0" smtClean="0"/>
              <a:t>, lo</a:t>
            </a:r>
            <a:r>
              <a:rPr lang="en-US" dirty="0"/>
              <a:t>] &lt;- </a:t>
            </a:r>
            <a:r>
              <a:rPr lang="en-US" dirty="0" smtClean="0"/>
              <a:t>$t2 * $t3</a:t>
            </a:r>
          </a:p>
          <a:p>
            <a:r>
              <a:rPr lang="en-US" dirty="0" smtClean="0"/>
              <a:t>To </a:t>
            </a:r>
            <a:r>
              <a:rPr lang="en-US" dirty="0"/>
              <a:t>fetch the </a:t>
            </a:r>
            <a:r>
              <a:rPr lang="en-US" dirty="0" smtClean="0"/>
              <a:t>integer 32-bit </a:t>
            </a:r>
            <a:r>
              <a:rPr lang="en-US" dirty="0"/>
              <a:t>product, the programmer uses </a:t>
            </a:r>
            <a:r>
              <a:rPr lang="en-US" dirty="0" smtClean="0"/>
              <a:t>two </a:t>
            </a:r>
            <a:r>
              <a:rPr lang="en-US" dirty="0" err="1" smtClean="0"/>
              <a:t>pseudoinstructions</a:t>
            </a:r>
            <a:r>
              <a:rPr lang="en-US" dirty="0" smtClean="0"/>
              <a:t> </a:t>
            </a:r>
            <a:r>
              <a:rPr lang="en-US" dirty="0"/>
              <a:t>to place the product into registers</a:t>
            </a:r>
            <a:endParaRPr lang="en-US" dirty="0" smtClean="0"/>
          </a:p>
          <a:p>
            <a:pPr lvl="1"/>
            <a:r>
              <a:rPr lang="en-US" i="1" dirty="0" smtClean="0"/>
              <a:t>move </a:t>
            </a:r>
            <a:r>
              <a:rPr lang="en-US" i="1" dirty="0"/>
              <a:t>from lo </a:t>
            </a:r>
            <a:r>
              <a:rPr lang="en-US" dirty="0"/>
              <a:t>(</a:t>
            </a:r>
            <a:r>
              <a:rPr lang="en-US" dirty="0" err="1"/>
              <a:t>mflo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move from hi</a:t>
            </a:r>
            <a:r>
              <a:rPr lang="en-US" dirty="0" smtClean="0"/>
              <a:t> (</a:t>
            </a:r>
            <a:r>
              <a:rPr lang="en-US" dirty="0" err="1" smtClean="0"/>
              <a:t>mfhi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mflo</a:t>
            </a:r>
            <a:r>
              <a:rPr lang="en-US" dirty="0"/>
              <a:t> </a:t>
            </a:r>
            <a:r>
              <a:rPr lang="en-US" dirty="0" smtClean="0"/>
              <a:t>$t1</a:t>
            </a:r>
          </a:p>
          <a:p>
            <a:pPr lvl="1"/>
            <a:r>
              <a:rPr lang="en-US" dirty="0" err="1" smtClean="0"/>
              <a:t>mfhi</a:t>
            </a:r>
            <a:r>
              <a:rPr lang="en-US" dirty="0" smtClean="0"/>
              <a:t> $t0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988" y="1634837"/>
            <a:ext cx="6828757" cy="45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944543"/>
            <a:ext cx="3402258" cy="2738293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Improved Multiplication Circuit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03" y="1430482"/>
            <a:ext cx="8457236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240434"/>
            <a:ext cx="2708564" cy="743239"/>
          </a:xfrm>
        </p:spPr>
        <p:txBody>
          <a:bodyPr/>
          <a:lstStyle/>
          <a:p>
            <a:r>
              <a:rPr lang="en-US" b="1" dirty="0" smtClean="0"/>
              <a:t>Division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4691" y="1108362"/>
            <a:ext cx="5611091" cy="563880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one complication of signed division is that we must also set the </a:t>
            </a:r>
            <a:r>
              <a:rPr lang="en-US" dirty="0" smtClean="0"/>
              <a:t>sign of </a:t>
            </a:r>
            <a:r>
              <a:rPr lang="en-US" dirty="0"/>
              <a:t>the remainder. Remember that the following equation must always hold:</a:t>
            </a:r>
          </a:p>
          <a:p>
            <a:pPr lvl="2"/>
            <a:r>
              <a:rPr lang="en-US" dirty="0"/>
              <a:t>Dividend  </a:t>
            </a:r>
            <a:r>
              <a:rPr lang="en-US" dirty="0" smtClean="0"/>
              <a:t>= Quotient X </a:t>
            </a:r>
            <a:r>
              <a:rPr lang="en-US" dirty="0"/>
              <a:t>Divisor </a:t>
            </a:r>
            <a:r>
              <a:rPr lang="en-US" dirty="0" smtClean="0"/>
              <a:t>+ </a:t>
            </a:r>
            <a:r>
              <a:rPr lang="en-US" dirty="0"/>
              <a:t>Remainder</a:t>
            </a:r>
          </a:p>
          <a:p>
            <a:pPr lvl="1"/>
            <a:r>
              <a:rPr lang="en-US" dirty="0" smtClean="0"/>
              <a:t>Lets consider the cases of dividing all </a:t>
            </a:r>
            <a:r>
              <a:rPr lang="en-US" dirty="0"/>
              <a:t>the combinations of </a:t>
            </a:r>
            <a:r>
              <a:rPr lang="en-US" dirty="0" smtClean="0"/>
              <a:t>±7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±2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first case:</a:t>
            </a:r>
            <a:endParaRPr lang="en-US" dirty="0"/>
          </a:p>
          <a:p>
            <a:pPr lvl="2"/>
            <a:r>
              <a:rPr lang="fr-FR" dirty="0" smtClean="0"/>
              <a:t>+7  ÷  +2 </a:t>
            </a:r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 </a:t>
            </a:r>
            <a:r>
              <a:rPr lang="fr-FR" dirty="0"/>
              <a:t>Quotient </a:t>
            </a:r>
            <a:r>
              <a:rPr lang="fr-FR" dirty="0" smtClean="0"/>
              <a:t>= +3</a:t>
            </a:r>
            <a:r>
              <a:rPr lang="fr-FR" dirty="0"/>
              <a:t>,  </a:t>
            </a:r>
            <a:r>
              <a:rPr lang="fr-FR" dirty="0" err="1" smtClean="0"/>
              <a:t>Remainder</a:t>
            </a:r>
            <a:r>
              <a:rPr lang="fr-FR" dirty="0" smtClean="0"/>
              <a:t>  = +1</a:t>
            </a:r>
            <a:endParaRPr lang="fr-FR" dirty="0"/>
          </a:p>
          <a:p>
            <a:pPr lvl="2"/>
            <a:r>
              <a:rPr lang="en-US" dirty="0"/>
              <a:t>Checking the results:</a:t>
            </a:r>
          </a:p>
          <a:p>
            <a:pPr lvl="3"/>
            <a:r>
              <a:rPr lang="en-US" dirty="0" smtClean="0"/>
              <a:t>+7 </a:t>
            </a:r>
            <a:r>
              <a:rPr lang="fr-FR" dirty="0" smtClean="0"/>
              <a:t>=</a:t>
            </a:r>
            <a:r>
              <a:rPr lang="en-US" dirty="0" smtClean="0"/>
              <a:t> 3 x 2 + (+1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US" dirty="0"/>
              <a:t>6 </a:t>
            </a:r>
            <a:r>
              <a:rPr lang="en-US" dirty="0" smtClean="0"/>
              <a:t>+ </a:t>
            </a:r>
            <a:r>
              <a:rPr lang="en-US" dirty="0"/>
              <a:t>1</a:t>
            </a:r>
          </a:p>
          <a:p>
            <a:pPr lvl="1"/>
            <a:r>
              <a:rPr lang="en-US" dirty="0" smtClean="0"/>
              <a:t>The second case:</a:t>
            </a:r>
            <a:endParaRPr lang="en-US" dirty="0"/>
          </a:p>
          <a:p>
            <a:pPr lvl="2"/>
            <a:r>
              <a:rPr lang="en-US" dirty="0" smtClean="0"/>
              <a:t>-7 </a:t>
            </a:r>
            <a:r>
              <a:rPr lang="fr-FR" dirty="0"/>
              <a:t>÷</a:t>
            </a:r>
            <a:r>
              <a:rPr lang="en-US" dirty="0" smtClean="0"/>
              <a:t> +2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Quotient = -3</a:t>
            </a:r>
          </a:p>
          <a:p>
            <a:pPr lvl="2"/>
            <a:r>
              <a:rPr lang="en-US" dirty="0" smtClean="0"/>
              <a:t>Checking the result:</a:t>
            </a:r>
            <a:endParaRPr lang="en-US" dirty="0"/>
          </a:p>
          <a:p>
            <a:pPr lvl="3"/>
            <a:r>
              <a:rPr lang="fr-FR" dirty="0" err="1"/>
              <a:t>Remainder</a:t>
            </a:r>
            <a:r>
              <a:rPr lang="fr-FR" dirty="0"/>
              <a:t> </a:t>
            </a:r>
            <a:r>
              <a:rPr lang="fr-FR" dirty="0" smtClean="0"/>
              <a:t>= </a:t>
            </a:r>
            <a:r>
              <a:rPr lang="fr-FR" dirty="0"/>
              <a:t>(</a:t>
            </a:r>
            <a:r>
              <a:rPr lang="fr-FR" dirty="0" err="1"/>
              <a:t>Dividend</a:t>
            </a:r>
            <a:r>
              <a:rPr lang="fr-FR" dirty="0"/>
              <a:t> </a:t>
            </a:r>
            <a:r>
              <a:rPr lang="fr-FR" dirty="0" smtClean="0"/>
              <a:t>X </a:t>
            </a:r>
            <a:r>
              <a:rPr lang="fr-FR" dirty="0"/>
              <a:t>Quotient </a:t>
            </a:r>
            <a:r>
              <a:rPr lang="fr-FR" dirty="0" smtClean="0"/>
              <a:t>- </a:t>
            </a:r>
            <a:r>
              <a:rPr lang="fr-FR" dirty="0" err="1"/>
              <a:t>Divisor</a:t>
            </a:r>
            <a:r>
              <a:rPr lang="fr-FR" dirty="0"/>
              <a:t>) </a:t>
            </a:r>
            <a:endParaRPr lang="fr-FR" dirty="0" smtClean="0"/>
          </a:p>
          <a:p>
            <a:pPr lvl="3"/>
            <a:r>
              <a:rPr lang="fr-FR" dirty="0" smtClean="0"/>
              <a:t>                    = -7 -  (-3 </a:t>
            </a:r>
            <a:r>
              <a:rPr lang="fr-FR" i="1" dirty="0" smtClean="0"/>
              <a:t>x +</a:t>
            </a:r>
            <a:r>
              <a:rPr lang="fr-FR" dirty="0" smtClean="0"/>
              <a:t>2) </a:t>
            </a:r>
          </a:p>
          <a:p>
            <a:pPr lvl="3"/>
            <a:r>
              <a:rPr lang="fr-FR" dirty="0"/>
              <a:t> </a:t>
            </a:r>
            <a:r>
              <a:rPr lang="fr-FR" dirty="0" smtClean="0"/>
              <a:t>                   =</a:t>
            </a:r>
            <a:r>
              <a:rPr lang="en-US" dirty="0" smtClean="0"/>
              <a:t> -7 - (-6</a:t>
            </a:r>
            <a:r>
              <a:rPr lang="en-US" dirty="0"/>
              <a:t>) </a:t>
            </a:r>
            <a:r>
              <a:rPr lang="en-US" dirty="0" smtClean="0"/>
              <a:t>= -1</a:t>
            </a:r>
            <a:endParaRPr lang="en-US" dirty="0"/>
          </a:p>
          <a:p>
            <a:pPr lvl="1"/>
            <a:r>
              <a:rPr lang="en-US" dirty="0"/>
              <a:t>So</a:t>
            </a:r>
            <a:r>
              <a:rPr lang="en-US" dirty="0" smtClean="0"/>
              <a:t>, -</a:t>
            </a:r>
            <a:r>
              <a:rPr lang="fr-FR" dirty="0" smtClean="0"/>
              <a:t>7 </a:t>
            </a:r>
            <a:r>
              <a:rPr lang="fr-FR" dirty="0"/>
              <a:t>÷</a:t>
            </a:r>
            <a:r>
              <a:rPr lang="fr-FR" dirty="0" smtClean="0"/>
              <a:t> +2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 Quotient = -3</a:t>
            </a:r>
            <a:r>
              <a:rPr lang="fr-FR" dirty="0"/>
              <a:t>, </a:t>
            </a:r>
            <a:r>
              <a:rPr lang="fr-FR" dirty="0" err="1"/>
              <a:t>Remainder</a:t>
            </a:r>
            <a:r>
              <a:rPr lang="fr-FR" dirty="0"/>
              <a:t> </a:t>
            </a:r>
            <a:r>
              <a:rPr lang="fr-FR" dirty="0" smtClean="0"/>
              <a:t>= -1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73091" y="1108363"/>
            <a:ext cx="5334000" cy="2092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Checking the results again:</a:t>
            </a:r>
          </a:p>
          <a:p>
            <a:pPr lvl="3"/>
            <a:r>
              <a:rPr lang="en-US" dirty="0" smtClean="0"/>
              <a:t>-7 = -3 x 2 + (-1) = -6 -1</a:t>
            </a:r>
          </a:p>
          <a:p>
            <a:pPr lvl="1"/>
            <a:r>
              <a:rPr lang="en-US" dirty="0" smtClean="0"/>
              <a:t>We calculate the other combinations by following the same rule:</a:t>
            </a:r>
          </a:p>
          <a:p>
            <a:pPr lvl="2"/>
            <a:r>
              <a:rPr lang="fr-FR" dirty="0"/>
              <a:t>-</a:t>
            </a:r>
            <a:r>
              <a:rPr lang="fr-FR" dirty="0" smtClean="0"/>
              <a:t>7 </a:t>
            </a:r>
            <a:r>
              <a:rPr lang="fr-FR" dirty="0"/>
              <a:t>÷</a:t>
            </a:r>
            <a:r>
              <a:rPr lang="fr-FR" dirty="0" smtClean="0"/>
              <a:t> -2 </a:t>
            </a:r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 Quotient = 3, </a:t>
            </a:r>
            <a:r>
              <a:rPr lang="fr-FR" dirty="0" err="1" smtClean="0"/>
              <a:t>Remainder</a:t>
            </a:r>
            <a:r>
              <a:rPr lang="fr-FR" dirty="0" smtClean="0"/>
              <a:t> = -1</a:t>
            </a:r>
          </a:p>
          <a:p>
            <a:pPr lvl="2"/>
            <a:r>
              <a:rPr lang="fr-FR" dirty="0" smtClean="0"/>
              <a:t>+7 </a:t>
            </a:r>
            <a:r>
              <a:rPr lang="fr-FR" dirty="0"/>
              <a:t>÷</a:t>
            </a:r>
            <a:r>
              <a:rPr lang="fr-FR" dirty="0" smtClean="0"/>
              <a:t> -2 </a:t>
            </a:r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 Quotient = -3, </a:t>
            </a:r>
            <a:r>
              <a:rPr lang="fr-FR" dirty="0" err="1" smtClean="0"/>
              <a:t>Remainder</a:t>
            </a:r>
            <a:r>
              <a:rPr lang="fr-FR" dirty="0" smtClean="0"/>
              <a:t> 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5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94207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Floating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r>
              <a:rPr lang="en-US" b="1" dirty="0"/>
              <a:t>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2328"/>
            <a:ext cx="10661073" cy="5430981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IEEE 754 </a:t>
            </a:r>
            <a:r>
              <a:rPr lang="en-US" i="1" dirty="0" smtClean="0"/>
              <a:t>floating-point standard</a:t>
            </a:r>
            <a:endParaRPr lang="en-US" i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floating-point </a:t>
            </a:r>
            <a:r>
              <a:rPr lang="en-US" dirty="0"/>
              <a:t>numbers are of the form</a:t>
            </a:r>
          </a:p>
          <a:p>
            <a:pPr lvl="1"/>
            <a:r>
              <a:rPr lang="en-US" dirty="0" smtClean="0"/>
              <a:t>(-1)</a:t>
            </a:r>
            <a:r>
              <a:rPr lang="en-US" baseline="30000" dirty="0" smtClean="0"/>
              <a:t>s</a:t>
            </a:r>
            <a:r>
              <a:rPr lang="en-US" dirty="0" smtClean="0"/>
              <a:t> x F x 2</a:t>
            </a:r>
            <a:r>
              <a:rPr lang="en-US" baseline="30000" dirty="0" smtClean="0"/>
              <a:t>E   </a:t>
            </a:r>
          </a:p>
          <a:p>
            <a:r>
              <a:rPr lang="en-US" dirty="0"/>
              <a:t>IEEE 754 uses a bias of </a:t>
            </a:r>
            <a:r>
              <a:rPr lang="en-US" dirty="0" smtClean="0"/>
              <a:t>+127 </a:t>
            </a:r>
            <a:r>
              <a:rPr lang="en-US" dirty="0"/>
              <a:t>for single precision, 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/>
              <a:t>an exponent of </a:t>
            </a:r>
            <a:r>
              <a:rPr lang="en-US" dirty="0" smtClean="0"/>
              <a:t>-1 is represented </a:t>
            </a:r>
            <a:r>
              <a:rPr lang="en-US" dirty="0"/>
              <a:t>by the bit pattern of the value </a:t>
            </a:r>
            <a:r>
              <a:rPr lang="en-US" dirty="0" smtClean="0"/>
              <a:t>-1 + </a:t>
            </a:r>
            <a:r>
              <a:rPr lang="en-US" dirty="0"/>
              <a:t>127</a:t>
            </a:r>
            <a:r>
              <a:rPr lang="en-US" baseline="-25000" dirty="0"/>
              <a:t>ten</a:t>
            </a:r>
            <a:r>
              <a:rPr lang="en-US" dirty="0"/>
              <a:t>, </a:t>
            </a:r>
            <a:r>
              <a:rPr lang="en-US" dirty="0" smtClean="0"/>
              <a:t>= </a:t>
            </a:r>
            <a:r>
              <a:rPr lang="en-US" dirty="0"/>
              <a:t>126</a:t>
            </a:r>
            <a:r>
              <a:rPr lang="en-US" baseline="-25000" dirty="0"/>
              <a:t>ten</a:t>
            </a:r>
            <a:r>
              <a:rPr lang="en-US" dirty="0"/>
              <a:t>  </a:t>
            </a:r>
            <a:r>
              <a:rPr lang="en-US" dirty="0" smtClean="0"/>
              <a:t>= 0111 </a:t>
            </a:r>
            <a:r>
              <a:rPr lang="en-US" dirty="0"/>
              <a:t>1110</a:t>
            </a:r>
            <a:r>
              <a:rPr lang="en-US" baseline="-25000" dirty="0"/>
              <a:t>two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and 1 is represented by 1 </a:t>
            </a:r>
            <a:r>
              <a:rPr lang="en-US" dirty="0" smtClean="0"/>
              <a:t>+ 127 = 128</a:t>
            </a:r>
            <a:r>
              <a:rPr lang="en-US" baseline="-25000" dirty="0" smtClean="0"/>
              <a:t>ten</a:t>
            </a:r>
            <a:r>
              <a:rPr lang="en-US" dirty="0" smtClean="0"/>
              <a:t> = </a:t>
            </a:r>
            <a:r>
              <a:rPr lang="en-US" dirty="0"/>
              <a:t>1000 </a:t>
            </a:r>
            <a:r>
              <a:rPr lang="en-US" dirty="0" smtClean="0"/>
              <a:t>0000</a:t>
            </a:r>
            <a:r>
              <a:rPr lang="en-US" baseline="-25000" dirty="0" smtClean="0"/>
              <a:t>two</a:t>
            </a:r>
            <a:r>
              <a:rPr lang="en-US" dirty="0" smtClean="0"/>
              <a:t> .</a:t>
            </a:r>
          </a:p>
          <a:p>
            <a:r>
              <a:rPr lang="en-US" dirty="0"/>
              <a:t>Biased exponent means that the value represented by </a:t>
            </a:r>
            <a:r>
              <a:rPr lang="en-US" dirty="0" smtClean="0"/>
              <a:t>a floating-point </a:t>
            </a:r>
            <a:r>
              <a:rPr lang="en-US" dirty="0"/>
              <a:t>number is </a:t>
            </a:r>
            <a:r>
              <a:rPr lang="en-US" dirty="0" smtClean="0"/>
              <a:t>really</a:t>
            </a:r>
          </a:p>
          <a:p>
            <a:pPr lvl="1"/>
            <a:r>
              <a:rPr lang="en-US" dirty="0"/>
              <a:t>(1)</a:t>
            </a:r>
            <a:r>
              <a:rPr lang="en-US" baseline="30000" dirty="0"/>
              <a:t>S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(1 </a:t>
            </a:r>
            <a:r>
              <a:rPr lang="en-US" dirty="0" smtClean="0"/>
              <a:t>+ </a:t>
            </a:r>
            <a:r>
              <a:rPr lang="en-US" dirty="0"/>
              <a:t>Fraction) </a:t>
            </a:r>
            <a:r>
              <a:rPr lang="en-US" dirty="0" smtClean="0"/>
              <a:t>x </a:t>
            </a:r>
            <a:r>
              <a:rPr lang="en-US" dirty="0"/>
              <a:t>2</a:t>
            </a:r>
            <a:r>
              <a:rPr lang="en-US" baseline="30000" dirty="0"/>
              <a:t>(Exponent </a:t>
            </a:r>
            <a:r>
              <a:rPr lang="en-US" baseline="30000" dirty="0" smtClean="0"/>
              <a:t>- </a:t>
            </a:r>
            <a:r>
              <a:rPr lang="en-US" baseline="30000" dirty="0"/>
              <a:t>Bias</a:t>
            </a:r>
            <a:r>
              <a:rPr lang="en-US" baseline="30000" dirty="0" smtClean="0"/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Smallest value</a:t>
            </a:r>
          </a:p>
          <a:p>
            <a:pPr lvl="1"/>
            <a:r>
              <a:rPr lang="en-US" dirty="0" smtClean="0"/>
              <a:t>±1.0000 0000 0000 0000 0000 000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-126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Largest value</a:t>
            </a:r>
          </a:p>
          <a:p>
            <a:pPr lvl="1"/>
            <a:r>
              <a:rPr lang="en-US" dirty="0" smtClean="0"/>
              <a:t>±1.1111 1111 1111 1111 1111 111</a:t>
            </a:r>
            <a:r>
              <a:rPr lang="en-US" baseline="-25000" dirty="0" smtClean="0"/>
              <a:t>two</a:t>
            </a:r>
            <a:r>
              <a:rPr lang="en-US" dirty="0" smtClean="0"/>
              <a:t> x </a:t>
            </a:r>
            <a:r>
              <a:rPr lang="en-US" dirty="0"/>
              <a:t>2</a:t>
            </a:r>
            <a:r>
              <a:rPr lang="en-US" baseline="30000" dirty="0"/>
              <a:t>127</a:t>
            </a:r>
            <a:endParaRPr lang="en-US" baseline="30000" dirty="0" smtClean="0"/>
          </a:p>
          <a:p>
            <a:r>
              <a:rPr lang="en-US" dirty="0"/>
              <a:t>all 0 bits in the exponent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reserved and indicates floating-point representation of </a:t>
            </a:r>
            <a:r>
              <a:rPr lang="en-US" b="1" dirty="0" smtClean="0"/>
              <a:t>zero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04941"/>
              </p:ext>
            </p:extLst>
          </p:nvPr>
        </p:nvGraphicFramePr>
        <p:xfrm>
          <a:off x="595745" y="1804729"/>
          <a:ext cx="111390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">
                  <a:extLst>
                    <a:ext uri="{9D8B030D-6E8A-4147-A177-3AD203B41FA5}">
                      <a16:colId xmlns:a16="http://schemas.microsoft.com/office/drawing/2014/main" val="339492598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895471862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364851789"/>
                    </a:ext>
                  </a:extLst>
                </a:gridCol>
                <a:gridCol w="360219">
                  <a:extLst>
                    <a:ext uri="{9D8B030D-6E8A-4147-A177-3AD203B41FA5}">
                      <a16:colId xmlns:a16="http://schemas.microsoft.com/office/drawing/2014/main" val="4066164019"/>
                    </a:ext>
                  </a:extLst>
                </a:gridCol>
                <a:gridCol w="346363">
                  <a:extLst>
                    <a:ext uri="{9D8B030D-6E8A-4147-A177-3AD203B41FA5}">
                      <a16:colId xmlns:a16="http://schemas.microsoft.com/office/drawing/2014/main" val="1341092606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2081289415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2465290908"/>
                    </a:ext>
                  </a:extLst>
                </a:gridCol>
                <a:gridCol w="346853">
                  <a:extLst>
                    <a:ext uri="{9D8B030D-6E8A-4147-A177-3AD203B41FA5}">
                      <a16:colId xmlns:a16="http://schemas.microsoft.com/office/drawing/2014/main" val="2115845761"/>
                    </a:ext>
                  </a:extLst>
                </a:gridCol>
                <a:gridCol w="373583">
                  <a:extLst>
                    <a:ext uri="{9D8B030D-6E8A-4147-A177-3AD203B41FA5}">
                      <a16:colId xmlns:a16="http://schemas.microsoft.com/office/drawing/2014/main" val="1512852269"/>
                    </a:ext>
                  </a:extLst>
                </a:gridCol>
                <a:gridCol w="429491">
                  <a:extLst>
                    <a:ext uri="{9D8B030D-6E8A-4147-A177-3AD203B41FA5}">
                      <a16:colId xmlns:a16="http://schemas.microsoft.com/office/drawing/2014/main" val="2009257493"/>
                    </a:ext>
                  </a:extLst>
                </a:gridCol>
                <a:gridCol w="346363">
                  <a:extLst>
                    <a:ext uri="{9D8B030D-6E8A-4147-A177-3AD203B41FA5}">
                      <a16:colId xmlns:a16="http://schemas.microsoft.com/office/drawing/2014/main" val="3127318565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372250666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3955662445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val="1031836720"/>
                    </a:ext>
                  </a:extLst>
                </a:gridCol>
                <a:gridCol w="387927">
                  <a:extLst>
                    <a:ext uri="{9D8B030D-6E8A-4147-A177-3AD203B41FA5}">
                      <a16:colId xmlns:a16="http://schemas.microsoft.com/office/drawing/2014/main" val="2872845026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val="4133197789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988704308"/>
                    </a:ext>
                  </a:extLst>
                </a:gridCol>
                <a:gridCol w="346363">
                  <a:extLst>
                    <a:ext uri="{9D8B030D-6E8A-4147-A177-3AD203B41FA5}">
                      <a16:colId xmlns:a16="http://schemas.microsoft.com/office/drawing/2014/main" val="1676632230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591945641"/>
                    </a:ext>
                  </a:extLst>
                </a:gridCol>
                <a:gridCol w="346363">
                  <a:extLst>
                    <a:ext uri="{9D8B030D-6E8A-4147-A177-3AD203B41FA5}">
                      <a16:colId xmlns:a16="http://schemas.microsoft.com/office/drawing/2014/main" val="2663222646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3842170289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val="1570094015"/>
                    </a:ext>
                  </a:extLst>
                </a:gridCol>
                <a:gridCol w="318654">
                  <a:extLst>
                    <a:ext uri="{9D8B030D-6E8A-4147-A177-3AD203B41FA5}">
                      <a16:colId xmlns:a16="http://schemas.microsoft.com/office/drawing/2014/main" val="209726770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75759438"/>
                    </a:ext>
                  </a:extLst>
                </a:gridCol>
                <a:gridCol w="360219">
                  <a:extLst>
                    <a:ext uri="{9D8B030D-6E8A-4147-A177-3AD203B41FA5}">
                      <a16:colId xmlns:a16="http://schemas.microsoft.com/office/drawing/2014/main" val="1775922004"/>
                    </a:ext>
                  </a:extLst>
                </a:gridCol>
                <a:gridCol w="346363">
                  <a:extLst>
                    <a:ext uri="{9D8B030D-6E8A-4147-A177-3AD203B41FA5}">
                      <a16:colId xmlns:a16="http://schemas.microsoft.com/office/drawing/2014/main" val="541897600"/>
                    </a:ext>
                  </a:extLst>
                </a:gridCol>
                <a:gridCol w="318655">
                  <a:extLst>
                    <a:ext uri="{9D8B030D-6E8A-4147-A177-3AD203B41FA5}">
                      <a16:colId xmlns:a16="http://schemas.microsoft.com/office/drawing/2014/main" val="1629851423"/>
                    </a:ext>
                  </a:extLst>
                </a:gridCol>
                <a:gridCol w="290945">
                  <a:extLst>
                    <a:ext uri="{9D8B030D-6E8A-4147-A177-3AD203B41FA5}">
                      <a16:colId xmlns:a16="http://schemas.microsoft.com/office/drawing/2014/main" val="36948156"/>
                    </a:ext>
                  </a:extLst>
                </a:gridCol>
                <a:gridCol w="290946">
                  <a:extLst>
                    <a:ext uri="{9D8B030D-6E8A-4147-A177-3AD203B41FA5}">
                      <a16:colId xmlns:a16="http://schemas.microsoft.com/office/drawing/2014/main" val="351487810"/>
                    </a:ext>
                  </a:extLst>
                </a:gridCol>
                <a:gridCol w="221672">
                  <a:extLst>
                    <a:ext uri="{9D8B030D-6E8A-4147-A177-3AD203B41FA5}">
                      <a16:colId xmlns:a16="http://schemas.microsoft.com/office/drawing/2014/main" val="1771077696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1043475731"/>
                    </a:ext>
                  </a:extLst>
                </a:gridCol>
                <a:gridCol w="277093">
                  <a:extLst>
                    <a:ext uri="{9D8B030D-6E8A-4147-A177-3AD203B41FA5}">
                      <a16:colId xmlns:a16="http://schemas.microsoft.com/office/drawing/2014/main" val="2698023189"/>
                    </a:ext>
                  </a:extLst>
                </a:gridCol>
              </a:tblGrid>
              <a:tr h="255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35502"/>
                  </a:ext>
                </a:extLst>
              </a:tr>
              <a:tr h="255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Exponent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Fraction / Significand / Mantissa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31588"/>
                  </a:ext>
                </a:extLst>
              </a:tr>
              <a:tr h="255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4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5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73" y="318655"/>
            <a:ext cx="2542309" cy="923349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1019" y="318654"/>
            <a:ext cx="9005454" cy="536171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the </a:t>
            </a:r>
            <a:r>
              <a:rPr lang="en-US" dirty="0"/>
              <a:t>IEEE </a:t>
            </a:r>
            <a:r>
              <a:rPr lang="en-US" dirty="0" smtClean="0"/>
              <a:t>754 single and double precision,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</a:t>
            </a:r>
            <a:r>
              <a:rPr lang="en-US" dirty="0" smtClean="0"/>
              <a:t>-0.75</a:t>
            </a:r>
            <a:r>
              <a:rPr lang="en-US" baseline="-25000" dirty="0" smtClean="0"/>
              <a:t>ten</a:t>
            </a:r>
          </a:p>
          <a:p>
            <a:r>
              <a:rPr lang="en-US" b="1" dirty="0" smtClean="0"/>
              <a:t>Single precision:</a:t>
            </a:r>
          </a:p>
          <a:p>
            <a:pPr lvl="1"/>
            <a:r>
              <a:rPr lang="en-US" dirty="0" smtClean="0"/>
              <a:t>-0.75</a:t>
            </a:r>
            <a:r>
              <a:rPr lang="en-US" baseline="-25000" dirty="0" smtClean="0"/>
              <a:t>ten</a:t>
            </a:r>
            <a:r>
              <a:rPr lang="en-US" dirty="0" smtClean="0"/>
              <a:t> = -0.11</a:t>
            </a:r>
            <a:r>
              <a:rPr lang="en-US" baseline="-25000" dirty="0" smtClean="0"/>
              <a:t>two</a:t>
            </a:r>
            <a:r>
              <a:rPr lang="en-US" dirty="0" smtClean="0"/>
              <a:t> </a:t>
            </a:r>
          </a:p>
          <a:p>
            <a:r>
              <a:rPr lang="en-US" dirty="0"/>
              <a:t>In </a:t>
            </a:r>
            <a:r>
              <a:rPr lang="en-US" b="1" dirty="0" smtClean="0"/>
              <a:t>scientific</a:t>
            </a:r>
            <a:r>
              <a:rPr lang="en-US" dirty="0" smtClean="0"/>
              <a:t> </a:t>
            </a:r>
            <a:r>
              <a:rPr lang="en-US" dirty="0"/>
              <a:t>notation, </a:t>
            </a:r>
            <a:endParaRPr lang="en-US" dirty="0" smtClean="0"/>
          </a:p>
          <a:p>
            <a:pPr lvl="1"/>
            <a:r>
              <a:rPr lang="en-US" dirty="0" smtClean="0"/>
              <a:t>-0.75</a:t>
            </a:r>
            <a:r>
              <a:rPr lang="en-US" baseline="-25000" dirty="0" smtClean="0"/>
              <a:t>ten</a:t>
            </a:r>
            <a:r>
              <a:rPr lang="en-US" dirty="0" smtClean="0"/>
              <a:t> = </a:t>
            </a:r>
            <a:r>
              <a:rPr lang="en-US" sz="2800" dirty="0" smtClean="0"/>
              <a:t>-0.11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x 2</a:t>
            </a:r>
            <a:r>
              <a:rPr lang="en-US" sz="2800" baseline="30000" dirty="0" smtClean="0"/>
              <a:t>0</a:t>
            </a:r>
          </a:p>
          <a:p>
            <a:r>
              <a:rPr lang="en-US" dirty="0" smtClean="0"/>
              <a:t>In </a:t>
            </a:r>
            <a:r>
              <a:rPr lang="en-US" b="1" dirty="0"/>
              <a:t>normalized </a:t>
            </a:r>
            <a:r>
              <a:rPr lang="en-US" b="1" dirty="0" smtClean="0"/>
              <a:t>scientific</a:t>
            </a:r>
            <a:r>
              <a:rPr lang="en-US" dirty="0" smtClean="0"/>
              <a:t> </a:t>
            </a:r>
            <a:r>
              <a:rPr lang="en-US" dirty="0"/>
              <a:t>notation</a:t>
            </a:r>
            <a:endParaRPr lang="en-US" sz="3200" baseline="300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-0.75</a:t>
            </a:r>
            <a:r>
              <a:rPr lang="en-US" sz="2800" baseline="-25000" dirty="0"/>
              <a:t>ten</a:t>
            </a:r>
            <a:r>
              <a:rPr lang="en-US" sz="2800" dirty="0"/>
              <a:t> = </a:t>
            </a:r>
            <a:r>
              <a:rPr lang="en-US" sz="2800" dirty="0" smtClean="0"/>
              <a:t>-1.1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</a:t>
            </a:r>
            <a:r>
              <a:rPr lang="en-US" sz="2800" dirty="0"/>
              <a:t>x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-1</a:t>
            </a:r>
            <a:endParaRPr lang="en-US" sz="2800" baseline="30000" dirty="0"/>
          </a:p>
          <a:p>
            <a:r>
              <a:rPr lang="en-US" dirty="0" smtClean="0"/>
              <a:t>The </a:t>
            </a:r>
            <a:r>
              <a:rPr lang="en-US" dirty="0"/>
              <a:t>general representation for a single precision number is</a:t>
            </a:r>
          </a:p>
          <a:p>
            <a:pPr lvl="1"/>
            <a:r>
              <a:rPr lang="en-US" dirty="0" smtClean="0"/>
              <a:t>(-1)</a:t>
            </a:r>
            <a:r>
              <a:rPr lang="en-US" baseline="30000" dirty="0" smtClean="0"/>
              <a:t>S</a:t>
            </a:r>
            <a:r>
              <a:rPr lang="en-US" dirty="0" smtClean="0"/>
              <a:t> x (</a:t>
            </a:r>
            <a:r>
              <a:rPr lang="en-US" dirty="0"/>
              <a:t>1 </a:t>
            </a:r>
            <a:r>
              <a:rPr lang="en-US" dirty="0" smtClean="0"/>
              <a:t>+ </a:t>
            </a:r>
            <a:r>
              <a:rPr lang="en-US" dirty="0"/>
              <a:t>Fraction) </a:t>
            </a:r>
            <a:r>
              <a:rPr lang="en-US" dirty="0" smtClean="0"/>
              <a:t>x 2</a:t>
            </a:r>
            <a:r>
              <a:rPr lang="en-US" baseline="30000" dirty="0" smtClean="0"/>
              <a:t>(</a:t>
            </a:r>
            <a:r>
              <a:rPr lang="en-US" b="1" baseline="30000" dirty="0" smtClean="0"/>
              <a:t>Exponent</a:t>
            </a:r>
            <a:r>
              <a:rPr lang="en-US" baseline="30000" dirty="0" smtClean="0"/>
              <a:t> - 127)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Subtracting the bias 127 from the exponent of </a:t>
            </a:r>
            <a:r>
              <a:rPr lang="en-US" dirty="0" smtClean="0"/>
              <a:t>-1.1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-1</a:t>
            </a:r>
            <a:r>
              <a:rPr lang="en-US" dirty="0" smtClean="0"/>
              <a:t>, we get</a:t>
            </a:r>
            <a:endParaRPr lang="en-US" dirty="0"/>
          </a:p>
          <a:p>
            <a:pPr lvl="1"/>
            <a:r>
              <a:rPr lang="en-US" dirty="0" smtClean="0"/>
              <a:t>(-1)</a:t>
            </a:r>
            <a:r>
              <a:rPr lang="en-US" baseline="30000" dirty="0" smtClean="0"/>
              <a:t>1</a:t>
            </a:r>
            <a:r>
              <a:rPr lang="en-US" dirty="0" smtClean="0"/>
              <a:t> x </a:t>
            </a:r>
            <a:r>
              <a:rPr lang="en-US" dirty="0"/>
              <a:t>(</a:t>
            </a:r>
            <a:r>
              <a:rPr lang="en-US" dirty="0" smtClean="0"/>
              <a:t>1 + 0.1000 </a:t>
            </a:r>
            <a:r>
              <a:rPr lang="en-US" dirty="0"/>
              <a:t>0000 0000 0000 0000 000</a:t>
            </a:r>
            <a:r>
              <a:rPr lang="en-US" baseline="-25000" dirty="0"/>
              <a:t>two</a:t>
            </a:r>
            <a:r>
              <a:rPr lang="en-US" dirty="0"/>
              <a:t>) </a:t>
            </a:r>
            <a:r>
              <a:rPr lang="en-US" dirty="0" smtClean="0"/>
              <a:t>x 2</a:t>
            </a:r>
            <a:r>
              <a:rPr lang="en-US" baseline="30000" dirty="0" smtClean="0"/>
              <a:t>(126-127)</a:t>
            </a:r>
            <a:r>
              <a:rPr lang="en-US" dirty="0" smtClean="0"/>
              <a:t> 	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actual exponent = The value in </a:t>
            </a:r>
            <a:r>
              <a:rPr lang="en-US" b="1" dirty="0" smtClean="0"/>
              <a:t>Exponent</a:t>
            </a:r>
            <a:r>
              <a:rPr lang="en-US" dirty="0" smtClean="0"/>
              <a:t> field - 127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 the value in </a:t>
            </a:r>
            <a:r>
              <a:rPr lang="en-US" b="1" dirty="0" smtClean="0">
                <a:sym typeface="Wingdings" panose="05000000000000000000" pitchFamily="2" charset="2"/>
              </a:rPr>
              <a:t>Exponent</a:t>
            </a:r>
            <a:r>
              <a:rPr lang="en-US" dirty="0" smtClean="0">
                <a:sym typeface="Wingdings" panose="05000000000000000000" pitchFamily="2" charset="2"/>
              </a:rPr>
              <a:t> field = actual exponent + 127</a:t>
            </a:r>
            <a:endParaRPr lang="en-US" dirty="0" smtClean="0"/>
          </a:p>
          <a:p>
            <a:r>
              <a:rPr lang="en-US" sz="3200" dirty="0" smtClean="0"/>
              <a:t>Hence, 32 bit single precision representation of -0.75</a:t>
            </a:r>
            <a:r>
              <a:rPr lang="en-US" sz="3200" baseline="-25000" dirty="0" smtClean="0"/>
              <a:t>ten</a:t>
            </a:r>
            <a:r>
              <a:rPr lang="en-US" sz="3200" dirty="0" smtClean="0"/>
              <a:t> is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49435"/>
              </p:ext>
            </p:extLst>
          </p:nvPr>
        </p:nvGraphicFramePr>
        <p:xfrm>
          <a:off x="526471" y="5822720"/>
          <a:ext cx="111390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">
                  <a:extLst>
                    <a:ext uri="{9D8B030D-6E8A-4147-A177-3AD203B41FA5}">
                      <a16:colId xmlns:a16="http://schemas.microsoft.com/office/drawing/2014/main" val="339492598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895471862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364851789"/>
                    </a:ext>
                  </a:extLst>
                </a:gridCol>
                <a:gridCol w="360219">
                  <a:extLst>
                    <a:ext uri="{9D8B030D-6E8A-4147-A177-3AD203B41FA5}">
                      <a16:colId xmlns:a16="http://schemas.microsoft.com/office/drawing/2014/main" val="4066164019"/>
                    </a:ext>
                  </a:extLst>
                </a:gridCol>
                <a:gridCol w="346363">
                  <a:extLst>
                    <a:ext uri="{9D8B030D-6E8A-4147-A177-3AD203B41FA5}">
                      <a16:colId xmlns:a16="http://schemas.microsoft.com/office/drawing/2014/main" val="1341092606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2081289415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2465290908"/>
                    </a:ext>
                  </a:extLst>
                </a:gridCol>
                <a:gridCol w="346853">
                  <a:extLst>
                    <a:ext uri="{9D8B030D-6E8A-4147-A177-3AD203B41FA5}">
                      <a16:colId xmlns:a16="http://schemas.microsoft.com/office/drawing/2014/main" val="2115845761"/>
                    </a:ext>
                  </a:extLst>
                </a:gridCol>
                <a:gridCol w="373583">
                  <a:extLst>
                    <a:ext uri="{9D8B030D-6E8A-4147-A177-3AD203B41FA5}">
                      <a16:colId xmlns:a16="http://schemas.microsoft.com/office/drawing/2014/main" val="1512852269"/>
                    </a:ext>
                  </a:extLst>
                </a:gridCol>
                <a:gridCol w="429491">
                  <a:extLst>
                    <a:ext uri="{9D8B030D-6E8A-4147-A177-3AD203B41FA5}">
                      <a16:colId xmlns:a16="http://schemas.microsoft.com/office/drawing/2014/main" val="2009257493"/>
                    </a:ext>
                  </a:extLst>
                </a:gridCol>
                <a:gridCol w="346363">
                  <a:extLst>
                    <a:ext uri="{9D8B030D-6E8A-4147-A177-3AD203B41FA5}">
                      <a16:colId xmlns:a16="http://schemas.microsoft.com/office/drawing/2014/main" val="3127318565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372250666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3955662445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val="1031836720"/>
                    </a:ext>
                  </a:extLst>
                </a:gridCol>
                <a:gridCol w="387927">
                  <a:extLst>
                    <a:ext uri="{9D8B030D-6E8A-4147-A177-3AD203B41FA5}">
                      <a16:colId xmlns:a16="http://schemas.microsoft.com/office/drawing/2014/main" val="2872845026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val="4133197789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988704308"/>
                    </a:ext>
                  </a:extLst>
                </a:gridCol>
                <a:gridCol w="346363">
                  <a:extLst>
                    <a:ext uri="{9D8B030D-6E8A-4147-A177-3AD203B41FA5}">
                      <a16:colId xmlns:a16="http://schemas.microsoft.com/office/drawing/2014/main" val="1676632230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591945641"/>
                    </a:ext>
                  </a:extLst>
                </a:gridCol>
                <a:gridCol w="346363">
                  <a:extLst>
                    <a:ext uri="{9D8B030D-6E8A-4147-A177-3AD203B41FA5}">
                      <a16:colId xmlns:a16="http://schemas.microsoft.com/office/drawing/2014/main" val="2663222646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3842170289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val="1570094015"/>
                    </a:ext>
                  </a:extLst>
                </a:gridCol>
                <a:gridCol w="318654">
                  <a:extLst>
                    <a:ext uri="{9D8B030D-6E8A-4147-A177-3AD203B41FA5}">
                      <a16:colId xmlns:a16="http://schemas.microsoft.com/office/drawing/2014/main" val="209726770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75759438"/>
                    </a:ext>
                  </a:extLst>
                </a:gridCol>
                <a:gridCol w="360219">
                  <a:extLst>
                    <a:ext uri="{9D8B030D-6E8A-4147-A177-3AD203B41FA5}">
                      <a16:colId xmlns:a16="http://schemas.microsoft.com/office/drawing/2014/main" val="1775922004"/>
                    </a:ext>
                  </a:extLst>
                </a:gridCol>
                <a:gridCol w="346363">
                  <a:extLst>
                    <a:ext uri="{9D8B030D-6E8A-4147-A177-3AD203B41FA5}">
                      <a16:colId xmlns:a16="http://schemas.microsoft.com/office/drawing/2014/main" val="541897600"/>
                    </a:ext>
                  </a:extLst>
                </a:gridCol>
                <a:gridCol w="318655">
                  <a:extLst>
                    <a:ext uri="{9D8B030D-6E8A-4147-A177-3AD203B41FA5}">
                      <a16:colId xmlns:a16="http://schemas.microsoft.com/office/drawing/2014/main" val="1629851423"/>
                    </a:ext>
                  </a:extLst>
                </a:gridCol>
                <a:gridCol w="290945">
                  <a:extLst>
                    <a:ext uri="{9D8B030D-6E8A-4147-A177-3AD203B41FA5}">
                      <a16:colId xmlns:a16="http://schemas.microsoft.com/office/drawing/2014/main" val="36948156"/>
                    </a:ext>
                  </a:extLst>
                </a:gridCol>
                <a:gridCol w="290946">
                  <a:extLst>
                    <a:ext uri="{9D8B030D-6E8A-4147-A177-3AD203B41FA5}">
                      <a16:colId xmlns:a16="http://schemas.microsoft.com/office/drawing/2014/main" val="351487810"/>
                    </a:ext>
                  </a:extLst>
                </a:gridCol>
                <a:gridCol w="221672">
                  <a:extLst>
                    <a:ext uri="{9D8B030D-6E8A-4147-A177-3AD203B41FA5}">
                      <a16:colId xmlns:a16="http://schemas.microsoft.com/office/drawing/2014/main" val="1771077696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1043475731"/>
                    </a:ext>
                  </a:extLst>
                </a:gridCol>
                <a:gridCol w="277093">
                  <a:extLst>
                    <a:ext uri="{9D8B030D-6E8A-4147-A177-3AD203B41FA5}">
                      <a16:colId xmlns:a16="http://schemas.microsoft.com/office/drawing/2014/main" val="2698023189"/>
                    </a:ext>
                  </a:extLst>
                </a:gridCol>
              </a:tblGrid>
              <a:tr h="255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30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29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28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27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26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235502"/>
                  </a:ext>
                </a:extLst>
              </a:tr>
              <a:tr h="25540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Exponent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fraction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31588"/>
                  </a:ext>
                </a:extLst>
              </a:tr>
              <a:tr h="255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0 1 1 1  1 1 1 0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1 0 0 0   0 0 0 0   0 0 0 0   0 0 0 0   0 0 0 0   0 0 0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4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7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13393</TotalTime>
  <Words>2427</Words>
  <Application>Microsoft Office PowerPoint</Application>
  <PresentationFormat>Widescreen</PresentationFormat>
  <Paragraphs>339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Arithmetic </vt:lpstr>
      <vt:lpstr>Addition and Subtraction</vt:lpstr>
      <vt:lpstr>Registers in c0</vt:lpstr>
      <vt:lpstr>Multiplication in MIPS</vt:lpstr>
      <vt:lpstr>Improved Multiplication Circuit </vt:lpstr>
      <vt:lpstr>Division</vt:lpstr>
      <vt:lpstr>Floating Point</vt:lpstr>
      <vt:lpstr>Floating Point</vt:lpstr>
      <vt:lpstr>Example 1</vt:lpstr>
      <vt:lpstr>Floating-Point Addition</vt:lpstr>
      <vt:lpstr>Floating-Point Addition</vt:lpstr>
      <vt:lpstr>Floating-Point Addition</vt:lpstr>
      <vt:lpstr>PowerPoint Presentation</vt:lpstr>
      <vt:lpstr>Floating-Point Multiplication</vt:lpstr>
      <vt:lpstr>Floating-Point Multiplication</vt:lpstr>
      <vt:lpstr>Floating-Point Instructions in MIPS</vt:lpstr>
      <vt:lpstr>Compiling a Floating-Point C Program into MIPS</vt:lpstr>
      <vt:lpstr>Rounding with Guard Digits</vt:lpstr>
      <vt:lpstr>Rounding with Guard Digits</vt:lpstr>
      <vt:lpstr>Fallacies and Pitfalls</vt:lpstr>
      <vt:lpstr>Fallacies</vt:lpstr>
      <vt:lpstr>Fallacies</vt:lpstr>
      <vt:lpstr>Fallacies</vt:lpstr>
      <vt:lpstr>Pitfalls</vt:lpstr>
      <vt:lpstr>Pitfalls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Abstractions and Technology</dc:title>
  <dc:creator>Windows User</dc:creator>
  <cp:lastModifiedBy>Windows User</cp:lastModifiedBy>
  <cp:revision>287</cp:revision>
  <dcterms:created xsi:type="dcterms:W3CDTF">2023-06-08T08:42:36Z</dcterms:created>
  <dcterms:modified xsi:type="dcterms:W3CDTF">2023-09-25T10:16:03Z</dcterms:modified>
</cp:coreProperties>
</file>