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24" r:id="rId4"/>
    <p:sldId id="325" r:id="rId5"/>
    <p:sldId id="326" r:id="rId6"/>
    <p:sldId id="327" r:id="rId7"/>
    <p:sldId id="329" r:id="rId8"/>
    <p:sldId id="328" r:id="rId9"/>
    <p:sldId id="330" r:id="rId10"/>
    <p:sldId id="410" r:id="rId11"/>
    <p:sldId id="401" r:id="rId12"/>
    <p:sldId id="331" r:id="rId13"/>
    <p:sldId id="411" r:id="rId14"/>
    <p:sldId id="412" r:id="rId15"/>
    <p:sldId id="333" r:id="rId16"/>
    <p:sldId id="335" r:id="rId17"/>
    <p:sldId id="413" r:id="rId18"/>
    <p:sldId id="336" r:id="rId19"/>
    <p:sldId id="416" r:id="rId20"/>
    <p:sldId id="417" r:id="rId21"/>
    <p:sldId id="337" r:id="rId22"/>
    <p:sldId id="414" r:id="rId23"/>
    <p:sldId id="339" r:id="rId24"/>
    <p:sldId id="340" r:id="rId25"/>
    <p:sldId id="418" r:id="rId26"/>
    <p:sldId id="4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364" autoAdjust="0"/>
  </p:normalViewPr>
  <p:slideViewPr>
    <p:cSldViewPr snapToGrid="0" showGuides="1">
      <p:cViewPr varScale="1">
        <p:scale>
          <a:sx n="69" d="100"/>
          <a:sy n="69" d="100"/>
        </p:scale>
        <p:origin x="4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F80A3F-2552-4724-A3BD-BBD35F2AA02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358639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80A3F-2552-4724-A3BD-BBD35F2AA02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286923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80A3F-2552-4724-A3BD-BBD35F2AA02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57038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80A3F-2552-4724-A3BD-BBD35F2AA02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28815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F80A3F-2552-4724-A3BD-BBD35F2AA021}"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14443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F80A3F-2552-4724-A3BD-BBD35F2AA02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88003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F80A3F-2552-4724-A3BD-BBD35F2AA021}"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157718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F80A3F-2552-4724-A3BD-BBD35F2AA021}"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363294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80A3F-2552-4724-A3BD-BBD35F2AA021}"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353738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F80A3F-2552-4724-A3BD-BBD35F2AA02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313199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F80A3F-2552-4724-A3BD-BBD35F2AA021}"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D1BB-0EA2-4E6B-A4F4-58BA34913DDF}" type="slidenum">
              <a:rPr lang="en-US" smtClean="0"/>
              <a:t>‹#›</a:t>
            </a:fld>
            <a:endParaRPr lang="en-US"/>
          </a:p>
        </p:txBody>
      </p:sp>
    </p:spTree>
    <p:extLst>
      <p:ext uri="{BB962C8B-B14F-4D97-AF65-F5344CB8AC3E}">
        <p14:creationId xmlns:p14="http://schemas.microsoft.com/office/powerpoint/2010/main" val="103744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80A3F-2552-4724-A3BD-BBD35F2AA021}"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9D1BB-0EA2-4E6B-A4F4-58BA34913DDF}" type="slidenum">
              <a:rPr lang="en-US" smtClean="0"/>
              <a:t>‹#›</a:t>
            </a:fld>
            <a:endParaRPr lang="en-US"/>
          </a:p>
        </p:txBody>
      </p:sp>
    </p:spTree>
    <p:extLst>
      <p:ext uri="{BB962C8B-B14F-4D97-AF65-F5344CB8AC3E}">
        <p14:creationId xmlns:p14="http://schemas.microsoft.com/office/powerpoint/2010/main" val="261521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An Overview of Pipelining</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Rajib</a:t>
            </a:r>
            <a:r>
              <a:rPr lang="en-US" dirty="0" smtClean="0"/>
              <a:t> </a:t>
            </a:r>
            <a:r>
              <a:rPr lang="en-US" dirty="0" err="1" smtClean="0"/>
              <a:t>Ranjan</a:t>
            </a:r>
            <a:r>
              <a:rPr lang="en-US" dirty="0" smtClean="0"/>
              <a:t> </a:t>
            </a:r>
            <a:r>
              <a:rPr lang="en-US" dirty="0" err="1" smtClean="0"/>
              <a:t>Maiti</a:t>
            </a:r>
            <a:endParaRPr lang="en-US" dirty="0" smtClean="0"/>
          </a:p>
          <a:p>
            <a:r>
              <a:rPr lang="en-US" dirty="0" smtClean="0"/>
              <a:t>CSIS, BITS-</a:t>
            </a:r>
            <a:r>
              <a:rPr lang="en-US" dirty="0" err="1" smtClean="0"/>
              <a:t>Pilani</a:t>
            </a:r>
            <a:r>
              <a:rPr lang="en-US" dirty="0" smtClean="0"/>
              <a:t>, Hyderabad</a:t>
            </a:r>
            <a:endParaRPr lang="en-US" dirty="0"/>
          </a:p>
        </p:txBody>
      </p:sp>
    </p:spTree>
    <p:extLst>
      <p:ext uri="{BB962C8B-B14F-4D97-AF65-F5344CB8AC3E}">
        <p14:creationId xmlns:p14="http://schemas.microsoft.com/office/powerpoint/2010/main" val="3268019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7" y="3117272"/>
            <a:ext cx="9105878" cy="3394364"/>
          </a:xfrm>
        </p:spPr>
      </p:pic>
    </p:spTree>
    <p:extLst>
      <p:ext uri="{BB962C8B-B14F-4D97-AF65-F5344CB8AC3E}">
        <p14:creationId xmlns:p14="http://schemas.microsoft.com/office/powerpoint/2010/main" val="239892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2415598"/>
            <a:ext cx="10515600" cy="1325563"/>
          </a:xfrm>
        </p:spPr>
        <p:txBody>
          <a:bodyPr/>
          <a:lstStyle/>
          <a:p>
            <a:pPr algn="ctr"/>
            <a:r>
              <a:rPr lang="en-US" b="1" dirty="0"/>
              <a:t>Pipeline Hazards</a:t>
            </a:r>
            <a:endParaRPr lang="en-US" dirty="0"/>
          </a:p>
        </p:txBody>
      </p:sp>
    </p:spTree>
    <p:extLst>
      <p:ext uri="{BB962C8B-B14F-4D97-AF65-F5344CB8AC3E}">
        <p14:creationId xmlns:p14="http://schemas.microsoft.com/office/powerpoint/2010/main" val="6228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Pipeline Hazards</a:t>
            </a:r>
            <a:endParaRPr lang="en-US" dirty="0"/>
          </a:p>
        </p:txBody>
      </p:sp>
      <p:sp>
        <p:nvSpPr>
          <p:cNvPr id="3" name="Content Placeholder 2"/>
          <p:cNvSpPr>
            <a:spLocks noGrp="1"/>
          </p:cNvSpPr>
          <p:nvPr>
            <p:ph idx="1"/>
          </p:nvPr>
        </p:nvSpPr>
        <p:spPr/>
        <p:txBody>
          <a:bodyPr/>
          <a:lstStyle/>
          <a:p>
            <a:r>
              <a:rPr lang="en-US" dirty="0"/>
              <a:t>the next instruction cannot execute in </a:t>
            </a:r>
            <a:r>
              <a:rPr lang="en-US" dirty="0" smtClean="0"/>
              <a:t>the following </a:t>
            </a:r>
            <a:r>
              <a:rPr lang="en-US" dirty="0"/>
              <a:t>clock </a:t>
            </a:r>
            <a:r>
              <a:rPr lang="en-US" dirty="0" smtClean="0"/>
              <a:t>cycle</a:t>
            </a:r>
          </a:p>
          <a:p>
            <a:r>
              <a:rPr lang="en-US" dirty="0"/>
              <a:t>three </a:t>
            </a:r>
            <a:r>
              <a:rPr lang="en-US" dirty="0" smtClean="0"/>
              <a:t>different types</a:t>
            </a:r>
          </a:p>
          <a:p>
            <a:pPr lvl="1"/>
            <a:r>
              <a:rPr lang="en-US" b="1" dirty="0"/>
              <a:t>structural </a:t>
            </a:r>
            <a:r>
              <a:rPr lang="en-US" b="1" dirty="0" smtClean="0"/>
              <a:t>hazard: </a:t>
            </a:r>
            <a:r>
              <a:rPr lang="en-US" dirty="0" smtClean="0"/>
              <a:t>hardware cannot support </a:t>
            </a:r>
            <a:r>
              <a:rPr lang="en-US" dirty="0"/>
              <a:t>the combination of instructions that we want to execute in the same </a:t>
            </a:r>
            <a:r>
              <a:rPr lang="en-US" dirty="0" smtClean="0"/>
              <a:t>clock cycle</a:t>
            </a:r>
          </a:p>
          <a:p>
            <a:pPr lvl="1"/>
            <a:r>
              <a:rPr lang="en-US" b="1" dirty="0" smtClean="0"/>
              <a:t>Data hazards: </a:t>
            </a:r>
            <a:r>
              <a:rPr lang="en-US" dirty="0" smtClean="0"/>
              <a:t>one </a:t>
            </a:r>
            <a:r>
              <a:rPr lang="en-US" dirty="0"/>
              <a:t>step must </a:t>
            </a:r>
            <a:r>
              <a:rPr lang="en-US" dirty="0" smtClean="0"/>
              <a:t>wait for </a:t>
            </a:r>
            <a:r>
              <a:rPr lang="en-US" dirty="0"/>
              <a:t>another to </a:t>
            </a:r>
            <a:r>
              <a:rPr lang="en-US" dirty="0" smtClean="0"/>
              <a:t>complete</a:t>
            </a:r>
          </a:p>
          <a:p>
            <a:pPr lvl="2"/>
            <a:r>
              <a:rPr lang="en-US" dirty="0"/>
              <a:t>add $s0, $t0, $t1</a:t>
            </a:r>
          </a:p>
          <a:p>
            <a:pPr lvl="2"/>
            <a:r>
              <a:rPr lang="en-US" dirty="0"/>
              <a:t>sub $t2, $s0, $</a:t>
            </a:r>
            <a:r>
              <a:rPr lang="en-US" dirty="0" smtClean="0"/>
              <a:t>t3</a:t>
            </a:r>
          </a:p>
          <a:p>
            <a:pPr lvl="1"/>
            <a:r>
              <a:rPr lang="en-US" b="1" dirty="0"/>
              <a:t>control </a:t>
            </a:r>
            <a:r>
              <a:rPr lang="en-US" b="1" dirty="0" smtClean="0"/>
              <a:t>hazard: </a:t>
            </a:r>
            <a:r>
              <a:rPr lang="en-US" dirty="0" smtClean="0"/>
              <a:t>make a decision </a:t>
            </a:r>
            <a:r>
              <a:rPr lang="en-US" dirty="0"/>
              <a:t>based on the results of one instruction while others are </a:t>
            </a:r>
            <a:r>
              <a:rPr lang="en-US" dirty="0" smtClean="0"/>
              <a:t>executing</a:t>
            </a:r>
          </a:p>
          <a:p>
            <a:pPr lvl="1"/>
            <a:endParaRPr lang="en-US" dirty="0"/>
          </a:p>
        </p:txBody>
      </p:sp>
    </p:spTree>
    <p:extLst>
      <p:ext uri="{BB962C8B-B14F-4D97-AF65-F5344CB8AC3E}">
        <p14:creationId xmlns:p14="http://schemas.microsoft.com/office/powerpoint/2010/main" val="245037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198871"/>
            <a:ext cx="11159836" cy="743239"/>
          </a:xfrm>
        </p:spPr>
        <p:txBody>
          <a:bodyPr>
            <a:normAutofit/>
          </a:bodyPr>
          <a:lstStyle/>
          <a:p>
            <a:r>
              <a:rPr lang="en-US" b="1" dirty="0"/>
              <a:t>structural </a:t>
            </a:r>
            <a:r>
              <a:rPr lang="en-US" b="1" dirty="0" smtClean="0"/>
              <a:t>hazard:</a:t>
            </a:r>
            <a:endParaRPr lang="en-US" dirty="0"/>
          </a:p>
        </p:txBody>
      </p:sp>
      <p:sp>
        <p:nvSpPr>
          <p:cNvPr id="6" name="Rectangle 5"/>
          <p:cNvSpPr/>
          <p:nvPr/>
        </p:nvSpPr>
        <p:spPr>
          <a:xfrm>
            <a:off x="824345" y="6488668"/>
            <a:ext cx="8816110" cy="369332"/>
          </a:xfrm>
          <a:prstGeom prst="rect">
            <a:avLst/>
          </a:prstGeom>
        </p:spPr>
        <p:txBody>
          <a:bodyPr wrap="square">
            <a:spAutoFit/>
          </a:bodyPr>
          <a:lstStyle/>
          <a:p>
            <a:r>
              <a:rPr lang="en-US" b="1" dirty="0">
                <a:latin typeface="MinionPro-Regular"/>
              </a:rPr>
              <a:t>Suppose, however, that we had a single memory instead of two memories</a:t>
            </a:r>
            <a:endParaRPr lang="en-US" b="1" dirty="0"/>
          </a:p>
        </p:txBody>
      </p:sp>
      <p:sp>
        <p:nvSpPr>
          <p:cNvPr id="3" name="Content Placeholder 2"/>
          <p:cNvSpPr>
            <a:spLocks noGrp="1"/>
          </p:cNvSpPr>
          <p:nvPr>
            <p:ph idx="1"/>
          </p:nvPr>
        </p:nvSpPr>
        <p:spPr>
          <a:xfrm>
            <a:off x="554182" y="1105189"/>
            <a:ext cx="2854036" cy="1416338"/>
          </a:xfrm>
        </p:spPr>
        <p:txBody>
          <a:bodyPr>
            <a:normAutofit fontScale="77500" lnSpcReduction="20000"/>
          </a:bodyPr>
          <a:lstStyle/>
          <a:p>
            <a:r>
              <a:rPr lang="en-US" dirty="0" err="1"/>
              <a:t>lw</a:t>
            </a:r>
            <a:r>
              <a:rPr lang="en-US" dirty="0"/>
              <a:t> $8, 100($9)</a:t>
            </a:r>
          </a:p>
          <a:p>
            <a:r>
              <a:rPr lang="en-US" dirty="0"/>
              <a:t>add $10, $11, $12</a:t>
            </a:r>
          </a:p>
          <a:p>
            <a:r>
              <a:rPr lang="en-US" dirty="0" smtClean="0"/>
              <a:t>add </a:t>
            </a:r>
            <a:r>
              <a:rPr lang="en-US" dirty="0"/>
              <a:t>$10, $11, $</a:t>
            </a:r>
            <a:r>
              <a:rPr lang="en-US" dirty="0" smtClean="0"/>
              <a:t>12</a:t>
            </a:r>
          </a:p>
          <a:p>
            <a:r>
              <a:rPr lang="en-US" dirty="0"/>
              <a:t>add $10, $8, $</a:t>
            </a:r>
            <a:r>
              <a:rPr lang="en-US" dirty="0" smtClean="0"/>
              <a:t>12</a:t>
            </a:r>
            <a:endParaRPr lang="en-US" dirty="0"/>
          </a:p>
        </p:txBody>
      </p:sp>
      <p:graphicFrame>
        <p:nvGraphicFramePr>
          <p:cNvPr id="4" name="Table 3"/>
          <p:cNvGraphicFramePr>
            <a:graphicFrameLocks noGrp="1"/>
          </p:cNvGraphicFramePr>
          <p:nvPr/>
        </p:nvGraphicFramePr>
        <p:xfrm>
          <a:off x="1773381" y="2684606"/>
          <a:ext cx="10270836" cy="2291080"/>
        </p:xfrm>
        <a:graphic>
          <a:graphicData uri="http://schemas.openxmlformats.org/drawingml/2006/table">
            <a:tbl>
              <a:tblPr firstRow="1" bandRow="1">
                <a:tableStyleId>{5C22544A-7EE6-4342-B048-85BDC9FD1C3A}</a:tableStyleId>
              </a:tblPr>
              <a:tblGrid>
                <a:gridCol w="1141204">
                  <a:extLst>
                    <a:ext uri="{9D8B030D-6E8A-4147-A177-3AD203B41FA5}">
                      <a16:colId xmlns:a16="http://schemas.microsoft.com/office/drawing/2014/main" val="4251282008"/>
                    </a:ext>
                  </a:extLst>
                </a:gridCol>
                <a:gridCol w="1141204">
                  <a:extLst>
                    <a:ext uri="{9D8B030D-6E8A-4147-A177-3AD203B41FA5}">
                      <a16:colId xmlns:a16="http://schemas.microsoft.com/office/drawing/2014/main" val="2064245641"/>
                    </a:ext>
                  </a:extLst>
                </a:gridCol>
                <a:gridCol w="1141204">
                  <a:extLst>
                    <a:ext uri="{9D8B030D-6E8A-4147-A177-3AD203B41FA5}">
                      <a16:colId xmlns:a16="http://schemas.microsoft.com/office/drawing/2014/main" val="2411907445"/>
                    </a:ext>
                  </a:extLst>
                </a:gridCol>
                <a:gridCol w="1141204">
                  <a:extLst>
                    <a:ext uri="{9D8B030D-6E8A-4147-A177-3AD203B41FA5}">
                      <a16:colId xmlns:a16="http://schemas.microsoft.com/office/drawing/2014/main" val="3913155676"/>
                    </a:ext>
                  </a:extLst>
                </a:gridCol>
                <a:gridCol w="1141204">
                  <a:extLst>
                    <a:ext uri="{9D8B030D-6E8A-4147-A177-3AD203B41FA5}">
                      <a16:colId xmlns:a16="http://schemas.microsoft.com/office/drawing/2014/main" val="1652715029"/>
                    </a:ext>
                  </a:extLst>
                </a:gridCol>
                <a:gridCol w="1141204">
                  <a:extLst>
                    <a:ext uri="{9D8B030D-6E8A-4147-A177-3AD203B41FA5}">
                      <a16:colId xmlns:a16="http://schemas.microsoft.com/office/drawing/2014/main" val="2761125864"/>
                    </a:ext>
                  </a:extLst>
                </a:gridCol>
                <a:gridCol w="1141204">
                  <a:extLst>
                    <a:ext uri="{9D8B030D-6E8A-4147-A177-3AD203B41FA5}">
                      <a16:colId xmlns:a16="http://schemas.microsoft.com/office/drawing/2014/main" val="16895564"/>
                    </a:ext>
                  </a:extLst>
                </a:gridCol>
                <a:gridCol w="1141204">
                  <a:extLst>
                    <a:ext uri="{9D8B030D-6E8A-4147-A177-3AD203B41FA5}">
                      <a16:colId xmlns:a16="http://schemas.microsoft.com/office/drawing/2014/main" val="3073469891"/>
                    </a:ext>
                  </a:extLst>
                </a:gridCol>
                <a:gridCol w="1141204">
                  <a:extLst>
                    <a:ext uri="{9D8B030D-6E8A-4147-A177-3AD203B41FA5}">
                      <a16:colId xmlns:a16="http://schemas.microsoft.com/office/drawing/2014/main" val="2390127420"/>
                    </a:ext>
                  </a:extLst>
                </a:gridCol>
              </a:tblGrid>
              <a:tr h="370840">
                <a:tc>
                  <a:txBody>
                    <a:bodyPr/>
                    <a:lstStyle/>
                    <a:p>
                      <a:r>
                        <a:rPr lang="en-US" b="0" dirty="0" smtClean="0">
                          <a:solidFill>
                            <a:schemeClr val="tx1"/>
                          </a:solidFill>
                        </a:rPr>
                        <a:t>IF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ID ($9)</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Ex  ($9)</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WB ($8)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50253"/>
                  </a:ext>
                </a:extLst>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ID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($11,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Ex </a:t>
                      </a:r>
                    </a:p>
                    <a:p>
                      <a:r>
                        <a:rPr lang="en-US" b="0" dirty="0" smtClean="0">
                          <a:solidFill>
                            <a:schemeClr val="tx1"/>
                          </a:solidFill>
                        </a:rPr>
                        <a:t>($11, $12)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WB ($10)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7116987"/>
                  </a:ext>
                </a:extLst>
              </a:tr>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ID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($11</a:t>
                      </a:r>
                      <a:r>
                        <a:rPr lang="en-US" b="0" baseline="0" dirty="0" smtClean="0">
                          <a:solidFill>
                            <a:schemeClr val="tx1"/>
                          </a:solidFill>
                        </a:rPr>
                        <a:t>, $12)</a:t>
                      </a:r>
                      <a:endParaRPr 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Ex  </a:t>
                      </a:r>
                    </a:p>
                    <a:p>
                      <a:r>
                        <a:rPr lang="en-US" b="0" dirty="0" smtClean="0">
                          <a:solidFill>
                            <a:schemeClr val="tx1"/>
                          </a:solidFill>
                        </a:rPr>
                        <a:t>($8, $12)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WB ($10)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86471"/>
                  </a:ext>
                </a:extLst>
              </a:tr>
              <a:tr h="370840">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ID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($8,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Ex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($8,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WB ($10)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3090431"/>
                  </a:ext>
                </a:extLst>
              </a:tr>
            </a:tbl>
          </a:graphicData>
        </a:graphic>
      </p:graphicFrame>
      <p:sp>
        <p:nvSpPr>
          <p:cNvPr id="5" name="Rectangle 4"/>
          <p:cNvSpPr/>
          <p:nvPr/>
        </p:nvSpPr>
        <p:spPr>
          <a:xfrm>
            <a:off x="4696691" y="1301314"/>
            <a:ext cx="5627374" cy="369332"/>
          </a:xfrm>
          <a:prstGeom prst="rect">
            <a:avLst/>
          </a:prstGeom>
          <a:ln>
            <a:solidFill>
              <a:schemeClr val="accent1"/>
            </a:solidFill>
          </a:ln>
        </p:spPr>
        <p:txBody>
          <a:bodyPr wrap="none">
            <a:spAutoFit/>
          </a:bodyPr>
          <a:lstStyle/>
          <a:p>
            <a:r>
              <a:rPr lang="en-US" dirty="0">
                <a:solidFill>
                  <a:srgbClr val="7030A0"/>
                </a:solidFill>
              </a:rPr>
              <a:t>two instructions in the pipeline require the same resource</a:t>
            </a:r>
          </a:p>
        </p:txBody>
      </p:sp>
      <p:sp>
        <p:nvSpPr>
          <p:cNvPr id="7" name="Rectangle 6"/>
          <p:cNvSpPr/>
          <p:nvPr/>
        </p:nvSpPr>
        <p:spPr>
          <a:xfrm>
            <a:off x="3948545" y="1875196"/>
            <a:ext cx="6165273" cy="646331"/>
          </a:xfrm>
          <a:prstGeom prst="rect">
            <a:avLst/>
          </a:prstGeom>
          <a:ln>
            <a:solidFill>
              <a:schemeClr val="accent1"/>
            </a:solidFill>
          </a:ln>
        </p:spPr>
        <p:txBody>
          <a:bodyPr wrap="square">
            <a:spAutoFit/>
          </a:bodyPr>
          <a:lstStyle/>
          <a:p>
            <a:r>
              <a:rPr lang="en-US" dirty="0" smtClean="0">
                <a:solidFill>
                  <a:srgbClr val="00B0F0"/>
                </a:solidFill>
              </a:rPr>
              <a:t>Solution is at hardware level: splitting </a:t>
            </a:r>
            <a:r>
              <a:rPr lang="en-US" dirty="0">
                <a:solidFill>
                  <a:srgbClr val="00B0F0"/>
                </a:solidFill>
              </a:rPr>
              <a:t>the RF access to two clock phases, write on </a:t>
            </a:r>
            <a:r>
              <a:rPr lang="en-US" dirty="0" smtClean="0">
                <a:solidFill>
                  <a:srgbClr val="00B0F0"/>
                </a:solidFill>
              </a:rPr>
              <a:t>first phase </a:t>
            </a:r>
            <a:r>
              <a:rPr lang="en-US" dirty="0">
                <a:solidFill>
                  <a:srgbClr val="00B0F0"/>
                </a:solidFill>
              </a:rPr>
              <a:t>and read on </a:t>
            </a:r>
            <a:r>
              <a:rPr lang="en-US" dirty="0" smtClean="0">
                <a:solidFill>
                  <a:srgbClr val="00B0F0"/>
                </a:solidFill>
              </a:rPr>
              <a:t>second phase</a:t>
            </a:r>
            <a:endParaRPr lang="en-US" dirty="0">
              <a:solidFill>
                <a:srgbClr val="00B0F0"/>
              </a:solidFill>
            </a:endParaRPr>
          </a:p>
        </p:txBody>
      </p:sp>
      <p:cxnSp>
        <p:nvCxnSpPr>
          <p:cNvPr id="9" name="Elbow Connector 8"/>
          <p:cNvCxnSpPr/>
          <p:nvPr/>
        </p:nvCxnSpPr>
        <p:spPr>
          <a:xfrm flipV="1">
            <a:off x="10448756" y="1956070"/>
            <a:ext cx="953535" cy="4293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994975" y="2049069"/>
            <a:ext cx="510189" cy="369332"/>
          </a:xfrm>
          <a:prstGeom prst="rect">
            <a:avLst/>
          </a:prstGeom>
          <a:noFill/>
        </p:spPr>
        <p:txBody>
          <a:bodyPr wrap="square" rtlCol="0">
            <a:spAutoFit/>
          </a:bodyPr>
          <a:lstStyle/>
          <a:p>
            <a:r>
              <a:rPr lang="en-US" dirty="0" smtClean="0"/>
              <a:t>RD</a:t>
            </a:r>
            <a:endParaRPr lang="en-US" dirty="0"/>
          </a:p>
        </p:txBody>
      </p:sp>
      <p:sp>
        <p:nvSpPr>
          <p:cNvPr id="11" name="TextBox 10"/>
          <p:cNvSpPr txBox="1"/>
          <p:nvPr/>
        </p:nvSpPr>
        <p:spPr>
          <a:xfrm>
            <a:off x="10404943" y="2049069"/>
            <a:ext cx="510189" cy="369332"/>
          </a:xfrm>
          <a:prstGeom prst="rect">
            <a:avLst/>
          </a:prstGeom>
          <a:noFill/>
        </p:spPr>
        <p:txBody>
          <a:bodyPr wrap="square" rtlCol="0">
            <a:spAutoFit/>
          </a:bodyPr>
          <a:lstStyle/>
          <a:p>
            <a:r>
              <a:rPr lang="en-US" dirty="0" smtClean="0"/>
              <a:t>WR</a:t>
            </a:r>
            <a:endParaRPr lang="en-US" dirty="0"/>
          </a:p>
        </p:txBody>
      </p:sp>
    </p:spTree>
    <p:extLst>
      <p:ext uri="{BB962C8B-B14F-4D97-AF65-F5344CB8AC3E}">
        <p14:creationId xmlns:p14="http://schemas.microsoft.com/office/powerpoint/2010/main" val="3552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365126"/>
            <a:ext cx="3117273" cy="770948"/>
          </a:xfrm>
        </p:spPr>
        <p:txBody>
          <a:bodyPr>
            <a:normAutofit/>
          </a:bodyPr>
          <a:lstStyle/>
          <a:p>
            <a:r>
              <a:rPr lang="en-US" b="1" dirty="0"/>
              <a:t>Data Hazards</a:t>
            </a:r>
            <a:endParaRPr lang="en-US" dirty="0"/>
          </a:p>
        </p:txBody>
      </p:sp>
      <p:sp>
        <p:nvSpPr>
          <p:cNvPr id="3" name="Rectangle 2"/>
          <p:cNvSpPr/>
          <p:nvPr/>
        </p:nvSpPr>
        <p:spPr>
          <a:xfrm>
            <a:off x="360217" y="1779380"/>
            <a:ext cx="3117273" cy="923330"/>
          </a:xfrm>
          <a:prstGeom prst="rect">
            <a:avLst/>
          </a:prstGeom>
          <a:ln>
            <a:solidFill>
              <a:schemeClr val="accent1"/>
            </a:solidFill>
          </a:ln>
        </p:spPr>
        <p:txBody>
          <a:bodyPr wrap="square">
            <a:spAutoFit/>
          </a:bodyPr>
          <a:lstStyle/>
          <a:p>
            <a:r>
              <a:rPr lang="en-US" dirty="0" smtClean="0">
                <a:solidFill>
                  <a:srgbClr val="7030A0"/>
                </a:solidFill>
              </a:rPr>
              <a:t>An instruction </a:t>
            </a:r>
            <a:r>
              <a:rPr lang="en-US" dirty="0">
                <a:solidFill>
                  <a:srgbClr val="7030A0"/>
                </a:solidFill>
              </a:rPr>
              <a:t>depends on </a:t>
            </a:r>
            <a:r>
              <a:rPr lang="en-US" dirty="0" smtClean="0">
                <a:solidFill>
                  <a:srgbClr val="7030A0"/>
                </a:solidFill>
              </a:rPr>
              <a:t>the result </a:t>
            </a:r>
            <a:r>
              <a:rPr lang="en-US" dirty="0">
                <a:solidFill>
                  <a:srgbClr val="7030A0"/>
                </a:solidFill>
              </a:rPr>
              <a:t>of prior instruction still in the pipeline</a:t>
            </a:r>
          </a:p>
        </p:txBody>
      </p:sp>
      <p:graphicFrame>
        <p:nvGraphicFramePr>
          <p:cNvPr id="5" name="Table 4"/>
          <p:cNvGraphicFramePr>
            <a:graphicFrameLocks noGrp="1"/>
          </p:cNvGraphicFramePr>
          <p:nvPr/>
        </p:nvGraphicFramePr>
        <p:xfrm>
          <a:off x="2632364" y="4333015"/>
          <a:ext cx="9268692" cy="1610584"/>
        </p:xfrm>
        <a:graphic>
          <a:graphicData uri="http://schemas.openxmlformats.org/drawingml/2006/table">
            <a:tbl>
              <a:tblPr firstRow="1" bandRow="1">
                <a:tableStyleId>{5C22544A-7EE6-4342-B048-85BDC9FD1C3A}</a:tableStyleId>
              </a:tblPr>
              <a:tblGrid>
                <a:gridCol w="1544782">
                  <a:extLst>
                    <a:ext uri="{9D8B030D-6E8A-4147-A177-3AD203B41FA5}">
                      <a16:colId xmlns:a16="http://schemas.microsoft.com/office/drawing/2014/main" val="2063869056"/>
                    </a:ext>
                  </a:extLst>
                </a:gridCol>
                <a:gridCol w="1544782">
                  <a:extLst>
                    <a:ext uri="{9D8B030D-6E8A-4147-A177-3AD203B41FA5}">
                      <a16:colId xmlns:a16="http://schemas.microsoft.com/office/drawing/2014/main" val="3648534470"/>
                    </a:ext>
                  </a:extLst>
                </a:gridCol>
                <a:gridCol w="1544782">
                  <a:extLst>
                    <a:ext uri="{9D8B030D-6E8A-4147-A177-3AD203B41FA5}">
                      <a16:colId xmlns:a16="http://schemas.microsoft.com/office/drawing/2014/main" val="3427504920"/>
                    </a:ext>
                  </a:extLst>
                </a:gridCol>
                <a:gridCol w="1544782">
                  <a:extLst>
                    <a:ext uri="{9D8B030D-6E8A-4147-A177-3AD203B41FA5}">
                      <a16:colId xmlns:a16="http://schemas.microsoft.com/office/drawing/2014/main" val="4201575262"/>
                    </a:ext>
                  </a:extLst>
                </a:gridCol>
                <a:gridCol w="1544782">
                  <a:extLst>
                    <a:ext uri="{9D8B030D-6E8A-4147-A177-3AD203B41FA5}">
                      <a16:colId xmlns:a16="http://schemas.microsoft.com/office/drawing/2014/main" val="3166466990"/>
                    </a:ext>
                  </a:extLst>
                </a:gridCol>
                <a:gridCol w="1544782">
                  <a:extLst>
                    <a:ext uri="{9D8B030D-6E8A-4147-A177-3AD203B41FA5}">
                      <a16:colId xmlns:a16="http://schemas.microsoft.com/office/drawing/2014/main" val="2009878711"/>
                    </a:ext>
                  </a:extLst>
                </a:gridCol>
              </a:tblGrid>
              <a:tr h="805292">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6552947"/>
                  </a:ext>
                </a:extLst>
              </a:tr>
              <a:tr h="805292">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710420"/>
                  </a:ext>
                </a:extLst>
              </a:tr>
            </a:tbl>
          </a:graphicData>
        </a:graphic>
      </p:graphicFrame>
      <p:sp>
        <p:nvSpPr>
          <p:cNvPr id="6" name="TextBox 5"/>
          <p:cNvSpPr txBox="1"/>
          <p:nvPr/>
        </p:nvSpPr>
        <p:spPr>
          <a:xfrm>
            <a:off x="803564" y="4538142"/>
            <a:ext cx="1828800" cy="1200329"/>
          </a:xfrm>
          <a:prstGeom prst="rect">
            <a:avLst/>
          </a:prstGeom>
          <a:noFill/>
        </p:spPr>
        <p:txBody>
          <a:bodyPr wrap="square" rtlCol="0">
            <a:spAutoFit/>
          </a:bodyPr>
          <a:lstStyle/>
          <a:p>
            <a:r>
              <a:rPr lang="en-US" dirty="0" smtClean="0"/>
              <a:t>Add $s0, $t0, $t1</a:t>
            </a:r>
          </a:p>
          <a:p>
            <a:endParaRPr lang="en-US" dirty="0" smtClean="0"/>
          </a:p>
          <a:p>
            <a:endParaRPr lang="en-US" dirty="0" smtClean="0"/>
          </a:p>
          <a:p>
            <a:r>
              <a:rPr lang="en-US" dirty="0" smtClean="0"/>
              <a:t>Sub $t2, $s0, Tt3</a:t>
            </a:r>
            <a:endParaRPr lang="en-US" dirty="0"/>
          </a:p>
        </p:txBody>
      </p:sp>
    </p:spTree>
    <p:extLst>
      <p:ext uri="{BB962C8B-B14F-4D97-AF65-F5344CB8AC3E}">
        <p14:creationId xmlns:p14="http://schemas.microsoft.com/office/powerpoint/2010/main" val="89910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365126"/>
            <a:ext cx="3117273" cy="770948"/>
          </a:xfrm>
        </p:spPr>
        <p:txBody>
          <a:bodyPr>
            <a:normAutofit/>
          </a:bodyPr>
          <a:lstStyle/>
          <a:p>
            <a:r>
              <a:rPr lang="en-US" b="1" dirty="0"/>
              <a:t>Data Hazards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446" y="709252"/>
            <a:ext cx="6943725" cy="3257550"/>
          </a:xfrm>
          <a:prstGeom prst="rect">
            <a:avLst/>
          </a:prstGeom>
        </p:spPr>
      </p:pic>
      <p:sp>
        <p:nvSpPr>
          <p:cNvPr id="3" name="Rectangle 2"/>
          <p:cNvSpPr/>
          <p:nvPr/>
        </p:nvSpPr>
        <p:spPr>
          <a:xfrm>
            <a:off x="360217" y="1779380"/>
            <a:ext cx="3117273" cy="923330"/>
          </a:xfrm>
          <a:prstGeom prst="rect">
            <a:avLst/>
          </a:prstGeom>
          <a:ln>
            <a:solidFill>
              <a:schemeClr val="accent1"/>
            </a:solidFill>
          </a:ln>
        </p:spPr>
        <p:txBody>
          <a:bodyPr wrap="square">
            <a:spAutoFit/>
          </a:bodyPr>
          <a:lstStyle/>
          <a:p>
            <a:r>
              <a:rPr lang="en-US" dirty="0" smtClean="0">
                <a:solidFill>
                  <a:srgbClr val="7030A0"/>
                </a:solidFill>
              </a:rPr>
              <a:t>An instruction </a:t>
            </a:r>
            <a:r>
              <a:rPr lang="en-US" dirty="0">
                <a:solidFill>
                  <a:srgbClr val="7030A0"/>
                </a:solidFill>
              </a:rPr>
              <a:t>depends on </a:t>
            </a:r>
            <a:r>
              <a:rPr lang="en-US" dirty="0" smtClean="0">
                <a:solidFill>
                  <a:srgbClr val="7030A0"/>
                </a:solidFill>
              </a:rPr>
              <a:t>the result </a:t>
            </a:r>
            <a:r>
              <a:rPr lang="en-US" dirty="0">
                <a:solidFill>
                  <a:srgbClr val="7030A0"/>
                </a:solidFill>
              </a:rPr>
              <a:t>of prior instruction still in the pipeline</a:t>
            </a:r>
          </a:p>
        </p:txBody>
      </p:sp>
      <p:graphicFrame>
        <p:nvGraphicFramePr>
          <p:cNvPr id="5" name="Table 4"/>
          <p:cNvGraphicFramePr>
            <a:graphicFrameLocks noGrp="1"/>
          </p:cNvGraphicFramePr>
          <p:nvPr>
            <p:extLst>
              <p:ext uri="{D42A27DB-BD31-4B8C-83A1-F6EECF244321}">
                <p14:modId xmlns:p14="http://schemas.microsoft.com/office/powerpoint/2010/main" val="67887018"/>
              </p:ext>
            </p:extLst>
          </p:nvPr>
        </p:nvGraphicFramePr>
        <p:xfrm>
          <a:off x="2632364" y="4333015"/>
          <a:ext cx="9268692" cy="1610584"/>
        </p:xfrm>
        <a:graphic>
          <a:graphicData uri="http://schemas.openxmlformats.org/drawingml/2006/table">
            <a:tbl>
              <a:tblPr firstRow="1" bandRow="1">
                <a:tableStyleId>{5C22544A-7EE6-4342-B048-85BDC9FD1C3A}</a:tableStyleId>
              </a:tblPr>
              <a:tblGrid>
                <a:gridCol w="1544782">
                  <a:extLst>
                    <a:ext uri="{9D8B030D-6E8A-4147-A177-3AD203B41FA5}">
                      <a16:colId xmlns:a16="http://schemas.microsoft.com/office/drawing/2014/main" val="2063869056"/>
                    </a:ext>
                  </a:extLst>
                </a:gridCol>
                <a:gridCol w="1544782">
                  <a:extLst>
                    <a:ext uri="{9D8B030D-6E8A-4147-A177-3AD203B41FA5}">
                      <a16:colId xmlns:a16="http://schemas.microsoft.com/office/drawing/2014/main" val="3648534470"/>
                    </a:ext>
                  </a:extLst>
                </a:gridCol>
                <a:gridCol w="1544782">
                  <a:extLst>
                    <a:ext uri="{9D8B030D-6E8A-4147-A177-3AD203B41FA5}">
                      <a16:colId xmlns:a16="http://schemas.microsoft.com/office/drawing/2014/main" val="3427504920"/>
                    </a:ext>
                  </a:extLst>
                </a:gridCol>
                <a:gridCol w="1544782">
                  <a:extLst>
                    <a:ext uri="{9D8B030D-6E8A-4147-A177-3AD203B41FA5}">
                      <a16:colId xmlns:a16="http://schemas.microsoft.com/office/drawing/2014/main" val="4201575262"/>
                    </a:ext>
                  </a:extLst>
                </a:gridCol>
                <a:gridCol w="1544782">
                  <a:extLst>
                    <a:ext uri="{9D8B030D-6E8A-4147-A177-3AD203B41FA5}">
                      <a16:colId xmlns:a16="http://schemas.microsoft.com/office/drawing/2014/main" val="3166466990"/>
                    </a:ext>
                  </a:extLst>
                </a:gridCol>
                <a:gridCol w="1544782">
                  <a:extLst>
                    <a:ext uri="{9D8B030D-6E8A-4147-A177-3AD203B41FA5}">
                      <a16:colId xmlns:a16="http://schemas.microsoft.com/office/drawing/2014/main" val="2009878711"/>
                    </a:ext>
                  </a:extLst>
                </a:gridCol>
              </a:tblGrid>
              <a:tr h="805292">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6552947"/>
                  </a:ext>
                </a:extLst>
              </a:tr>
              <a:tr h="805292">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710420"/>
                  </a:ext>
                </a:extLst>
              </a:tr>
            </a:tbl>
          </a:graphicData>
        </a:graphic>
      </p:graphicFrame>
      <p:sp>
        <p:nvSpPr>
          <p:cNvPr id="6" name="TextBox 5"/>
          <p:cNvSpPr txBox="1"/>
          <p:nvPr/>
        </p:nvSpPr>
        <p:spPr>
          <a:xfrm>
            <a:off x="803564" y="4538142"/>
            <a:ext cx="1828800" cy="1200329"/>
          </a:xfrm>
          <a:prstGeom prst="rect">
            <a:avLst/>
          </a:prstGeom>
          <a:noFill/>
        </p:spPr>
        <p:txBody>
          <a:bodyPr wrap="square" rtlCol="0">
            <a:spAutoFit/>
          </a:bodyPr>
          <a:lstStyle/>
          <a:p>
            <a:r>
              <a:rPr lang="en-US" dirty="0" smtClean="0"/>
              <a:t>Add $s0, $t0, $t1</a:t>
            </a:r>
          </a:p>
          <a:p>
            <a:endParaRPr lang="en-US" dirty="0" smtClean="0"/>
          </a:p>
          <a:p>
            <a:endParaRPr lang="en-US" dirty="0" smtClean="0"/>
          </a:p>
          <a:p>
            <a:r>
              <a:rPr lang="en-US" dirty="0" smtClean="0"/>
              <a:t>Sub $t2, $s0, Tt3</a:t>
            </a:r>
            <a:endParaRPr lang="en-US" dirty="0"/>
          </a:p>
        </p:txBody>
      </p:sp>
    </p:spTree>
    <p:extLst>
      <p:ext uri="{BB962C8B-B14F-4D97-AF65-F5344CB8AC3E}">
        <p14:creationId xmlns:p14="http://schemas.microsoft.com/office/powerpoint/2010/main" val="207995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7" y="254290"/>
            <a:ext cx="3470563" cy="757093"/>
          </a:xfrm>
        </p:spPr>
        <p:txBody>
          <a:bodyPr/>
          <a:lstStyle/>
          <a:p>
            <a:r>
              <a:rPr lang="en-US" dirty="0" smtClean="0"/>
              <a:t>Data Hazards</a:t>
            </a:r>
            <a:endParaRPr lang="en-US" dirty="0"/>
          </a:p>
        </p:txBody>
      </p:sp>
      <p:sp>
        <p:nvSpPr>
          <p:cNvPr id="3" name="Content Placeholder 2"/>
          <p:cNvSpPr>
            <a:spLocks noGrp="1"/>
          </p:cNvSpPr>
          <p:nvPr>
            <p:ph idx="1"/>
          </p:nvPr>
        </p:nvSpPr>
        <p:spPr>
          <a:xfrm>
            <a:off x="138545" y="1011383"/>
            <a:ext cx="3782291" cy="1967344"/>
          </a:xfrm>
        </p:spPr>
        <p:txBody>
          <a:bodyPr>
            <a:normAutofit fontScale="92500" lnSpcReduction="20000"/>
          </a:bodyPr>
          <a:lstStyle/>
          <a:p>
            <a:r>
              <a:rPr lang="en-US" b="1" dirty="0"/>
              <a:t>Reordering Code to Avoid Pipeline </a:t>
            </a:r>
            <a:r>
              <a:rPr lang="en-US" b="1" dirty="0" smtClean="0"/>
              <a:t>Stalls</a:t>
            </a:r>
          </a:p>
          <a:p>
            <a:pPr lvl="1"/>
            <a:r>
              <a:rPr lang="en-US" dirty="0" smtClean="0"/>
              <a:t>Find </a:t>
            </a:r>
            <a:r>
              <a:rPr lang="en-US" dirty="0"/>
              <a:t>the hazards in the preceding code segment </a:t>
            </a:r>
          </a:p>
          <a:p>
            <a:pPr lvl="1"/>
            <a:r>
              <a:rPr lang="en-US" b="1" dirty="0" smtClean="0">
                <a:solidFill>
                  <a:srgbClr val="00B050"/>
                </a:solidFill>
              </a:rPr>
              <a:t>Reorder</a:t>
            </a:r>
            <a:r>
              <a:rPr lang="en-US" dirty="0" smtClean="0"/>
              <a:t> the instructions to avoid any pipeline stalls.</a:t>
            </a:r>
            <a:endParaRPr lang="en-US" dirty="0"/>
          </a:p>
        </p:txBody>
      </p:sp>
      <p:sp>
        <p:nvSpPr>
          <p:cNvPr id="4" name="Rectangle 3"/>
          <p:cNvSpPr/>
          <p:nvPr/>
        </p:nvSpPr>
        <p:spPr>
          <a:xfrm>
            <a:off x="2798618" y="3382972"/>
            <a:ext cx="2604655" cy="1200329"/>
          </a:xfrm>
          <a:prstGeom prst="rect">
            <a:avLst/>
          </a:prstGeom>
          <a:ln>
            <a:solidFill>
              <a:schemeClr val="accent1"/>
            </a:solidFill>
          </a:ln>
        </p:spPr>
        <p:txBody>
          <a:bodyPr wrap="square">
            <a:spAutoFit/>
          </a:bodyPr>
          <a:lstStyle/>
          <a:p>
            <a:r>
              <a:rPr lang="en-US" u="sng" dirty="0">
                <a:solidFill>
                  <a:srgbClr val="00B0F0"/>
                </a:solidFill>
              </a:rPr>
              <a:t>Consider the following code segment in C:</a:t>
            </a:r>
          </a:p>
          <a:p>
            <a:r>
              <a:rPr lang="en-US" dirty="0"/>
              <a:t>a = b + e;</a:t>
            </a:r>
          </a:p>
          <a:p>
            <a:r>
              <a:rPr lang="en-US" dirty="0"/>
              <a:t>c = b + f;</a:t>
            </a:r>
          </a:p>
        </p:txBody>
      </p:sp>
      <p:sp>
        <p:nvSpPr>
          <p:cNvPr id="5" name="Rectangle 4"/>
          <p:cNvSpPr/>
          <p:nvPr/>
        </p:nvSpPr>
        <p:spPr>
          <a:xfrm>
            <a:off x="6858002" y="2641983"/>
            <a:ext cx="4100945" cy="2585323"/>
          </a:xfrm>
          <a:prstGeom prst="rect">
            <a:avLst/>
          </a:prstGeom>
          <a:ln>
            <a:solidFill>
              <a:schemeClr val="accent1"/>
            </a:solidFill>
          </a:ln>
        </p:spPr>
        <p:txBody>
          <a:bodyPr wrap="square">
            <a:spAutoFit/>
          </a:bodyPr>
          <a:lstStyle/>
          <a:p>
            <a:r>
              <a:rPr lang="en-US" u="sng" dirty="0">
                <a:solidFill>
                  <a:srgbClr val="00B0F0"/>
                </a:solidFill>
              </a:rPr>
              <a:t>assuming all variables are in memory and are addressable as off sets from $t0:</a:t>
            </a:r>
          </a:p>
          <a:p>
            <a:r>
              <a:rPr lang="en-US" dirty="0" err="1"/>
              <a:t>lw</a:t>
            </a:r>
            <a:r>
              <a:rPr lang="en-US" dirty="0"/>
              <a:t> $t1, 0($t0)</a:t>
            </a:r>
          </a:p>
          <a:p>
            <a:r>
              <a:rPr lang="en-US" dirty="0" err="1"/>
              <a:t>lw</a:t>
            </a:r>
            <a:r>
              <a:rPr lang="en-US" dirty="0"/>
              <a:t> $t2, 4($t0)</a:t>
            </a:r>
          </a:p>
          <a:p>
            <a:r>
              <a:rPr lang="en-US" dirty="0"/>
              <a:t>add $t3, $t1,$t2</a:t>
            </a:r>
          </a:p>
          <a:p>
            <a:r>
              <a:rPr lang="en-US" dirty="0" err="1"/>
              <a:t>sw</a:t>
            </a:r>
            <a:r>
              <a:rPr lang="en-US" dirty="0"/>
              <a:t> $t3, 12($t0)</a:t>
            </a:r>
          </a:p>
          <a:p>
            <a:r>
              <a:rPr lang="en-US" dirty="0" err="1"/>
              <a:t>lw</a:t>
            </a:r>
            <a:r>
              <a:rPr lang="en-US" dirty="0"/>
              <a:t> $t4, 8($t0)</a:t>
            </a:r>
          </a:p>
          <a:p>
            <a:r>
              <a:rPr lang="en-US" dirty="0"/>
              <a:t>add $t5, $t1,$t4</a:t>
            </a:r>
          </a:p>
          <a:p>
            <a:r>
              <a:rPr lang="en-US" dirty="0" err="1"/>
              <a:t>sw</a:t>
            </a:r>
            <a:r>
              <a:rPr lang="en-US" dirty="0"/>
              <a:t> $t5, 16($t0)</a:t>
            </a:r>
          </a:p>
        </p:txBody>
      </p:sp>
      <p:sp>
        <p:nvSpPr>
          <p:cNvPr id="6" name="Right Arrow 5"/>
          <p:cNvSpPr/>
          <p:nvPr/>
        </p:nvSpPr>
        <p:spPr>
          <a:xfrm>
            <a:off x="5943600" y="3643698"/>
            <a:ext cx="775855" cy="290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82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854" y="323563"/>
            <a:ext cx="7765473" cy="632402"/>
          </a:xfrm>
        </p:spPr>
        <p:txBody>
          <a:bodyPr>
            <a:normAutofit fontScale="90000"/>
          </a:bodyPr>
          <a:lstStyle/>
          <a:p>
            <a:pPr lvl="1" algn="l" rtl="0">
              <a:lnSpc>
                <a:spcPct val="90000"/>
              </a:lnSpc>
              <a:spcBef>
                <a:spcPct val="0"/>
              </a:spcBef>
            </a:pPr>
            <a:r>
              <a:rPr lang="en-US" sz="2800" dirty="0" smtClean="0"/>
              <a:t>Find the hazards in the preceding code segment </a:t>
            </a:r>
            <a:endParaRPr lang="en-US" sz="2800" dirty="0"/>
          </a:p>
        </p:txBody>
      </p:sp>
      <p:sp>
        <p:nvSpPr>
          <p:cNvPr id="4" name="Rectangle 3"/>
          <p:cNvSpPr/>
          <p:nvPr/>
        </p:nvSpPr>
        <p:spPr>
          <a:xfrm>
            <a:off x="175491" y="1279158"/>
            <a:ext cx="4793672" cy="646331"/>
          </a:xfrm>
          <a:prstGeom prst="rect">
            <a:avLst/>
          </a:prstGeom>
          <a:ln>
            <a:solidFill>
              <a:schemeClr val="accent1"/>
            </a:solidFill>
          </a:ln>
        </p:spPr>
        <p:txBody>
          <a:bodyPr wrap="square">
            <a:spAutoFit/>
          </a:bodyPr>
          <a:lstStyle/>
          <a:p>
            <a:r>
              <a:rPr lang="en-US" u="sng" dirty="0">
                <a:solidFill>
                  <a:srgbClr val="00B0F0"/>
                </a:solidFill>
              </a:rPr>
              <a:t>assuming all variables are in memory and are addressable as off sets from $t0</a:t>
            </a:r>
            <a:r>
              <a:rPr lang="en-US" u="sng" dirty="0" smtClean="0">
                <a:solidFill>
                  <a:srgbClr val="00B0F0"/>
                </a:solidFill>
              </a:rPr>
              <a:t>:</a:t>
            </a:r>
            <a:endParaRPr lang="en-US" u="sng" dirty="0">
              <a:solidFill>
                <a:srgbClr val="00B0F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88406"/>
              </p:ext>
            </p:extLst>
          </p:nvPr>
        </p:nvGraphicFramePr>
        <p:xfrm>
          <a:off x="277090" y="2248682"/>
          <a:ext cx="11776364" cy="4060155"/>
        </p:xfrm>
        <a:graphic>
          <a:graphicData uri="http://schemas.openxmlformats.org/drawingml/2006/table">
            <a:tbl>
              <a:tblPr firstRow="1" bandRow="1">
                <a:tableStyleId>{5C22544A-7EE6-4342-B048-85BDC9FD1C3A}</a:tableStyleId>
              </a:tblPr>
              <a:tblGrid>
                <a:gridCol w="1478321">
                  <a:extLst>
                    <a:ext uri="{9D8B030D-6E8A-4147-A177-3AD203B41FA5}">
                      <a16:colId xmlns:a16="http://schemas.microsoft.com/office/drawing/2014/main" val="614786940"/>
                    </a:ext>
                  </a:extLst>
                </a:gridCol>
                <a:gridCol w="821534">
                  <a:extLst>
                    <a:ext uri="{9D8B030D-6E8A-4147-A177-3AD203B41FA5}">
                      <a16:colId xmlns:a16="http://schemas.microsoft.com/office/drawing/2014/main" val="4060506142"/>
                    </a:ext>
                  </a:extLst>
                </a:gridCol>
                <a:gridCol w="969819">
                  <a:extLst>
                    <a:ext uri="{9D8B030D-6E8A-4147-A177-3AD203B41FA5}">
                      <a16:colId xmlns:a16="http://schemas.microsoft.com/office/drawing/2014/main" val="1057539778"/>
                    </a:ext>
                  </a:extLst>
                </a:gridCol>
                <a:gridCol w="969818">
                  <a:extLst>
                    <a:ext uri="{9D8B030D-6E8A-4147-A177-3AD203B41FA5}">
                      <a16:colId xmlns:a16="http://schemas.microsoft.com/office/drawing/2014/main" val="2938208479"/>
                    </a:ext>
                  </a:extLst>
                </a:gridCol>
                <a:gridCol w="914400">
                  <a:extLst>
                    <a:ext uri="{9D8B030D-6E8A-4147-A177-3AD203B41FA5}">
                      <a16:colId xmlns:a16="http://schemas.microsoft.com/office/drawing/2014/main" val="3182693550"/>
                    </a:ext>
                  </a:extLst>
                </a:gridCol>
                <a:gridCol w="969818">
                  <a:extLst>
                    <a:ext uri="{9D8B030D-6E8A-4147-A177-3AD203B41FA5}">
                      <a16:colId xmlns:a16="http://schemas.microsoft.com/office/drawing/2014/main" val="550804040"/>
                    </a:ext>
                  </a:extLst>
                </a:gridCol>
                <a:gridCol w="914400">
                  <a:extLst>
                    <a:ext uri="{9D8B030D-6E8A-4147-A177-3AD203B41FA5}">
                      <a16:colId xmlns:a16="http://schemas.microsoft.com/office/drawing/2014/main" val="3989549637"/>
                    </a:ext>
                  </a:extLst>
                </a:gridCol>
                <a:gridCol w="845127">
                  <a:extLst>
                    <a:ext uri="{9D8B030D-6E8A-4147-A177-3AD203B41FA5}">
                      <a16:colId xmlns:a16="http://schemas.microsoft.com/office/drawing/2014/main" val="1184899315"/>
                    </a:ext>
                  </a:extLst>
                </a:gridCol>
                <a:gridCol w="831273">
                  <a:extLst>
                    <a:ext uri="{9D8B030D-6E8A-4147-A177-3AD203B41FA5}">
                      <a16:colId xmlns:a16="http://schemas.microsoft.com/office/drawing/2014/main" val="1458036181"/>
                    </a:ext>
                  </a:extLst>
                </a:gridCol>
                <a:gridCol w="844374">
                  <a:extLst>
                    <a:ext uri="{9D8B030D-6E8A-4147-A177-3AD203B41FA5}">
                      <a16:colId xmlns:a16="http://schemas.microsoft.com/office/drawing/2014/main" val="2997521342"/>
                    </a:ext>
                  </a:extLst>
                </a:gridCol>
                <a:gridCol w="739160">
                  <a:extLst>
                    <a:ext uri="{9D8B030D-6E8A-4147-A177-3AD203B41FA5}">
                      <a16:colId xmlns:a16="http://schemas.microsoft.com/office/drawing/2014/main" val="3087567304"/>
                    </a:ext>
                  </a:extLst>
                </a:gridCol>
                <a:gridCol w="739160">
                  <a:extLst>
                    <a:ext uri="{9D8B030D-6E8A-4147-A177-3AD203B41FA5}">
                      <a16:colId xmlns:a16="http://schemas.microsoft.com/office/drawing/2014/main" val="2999619909"/>
                    </a:ext>
                  </a:extLst>
                </a:gridCol>
                <a:gridCol w="739160">
                  <a:extLst>
                    <a:ext uri="{9D8B030D-6E8A-4147-A177-3AD203B41FA5}">
                      <a16:colId xmlns:a16="http://schemas.microsoft.com/office/drawing/2014/main" val="788367426"/>
                    </a:ext>
                  </a:extLst>
                </a:gridCol>
              </a:tblGrid>
              <a:tr h="588323">
                <a:tc>
                  <a:txBody>
                    <a:bodyPr/>
                    <a:lstStyle/>
                    <a:p>
                      <a:pPr>
                        <a:lnSpc>
                          <a:spcPct val="150000"/>
                        </a:lnSpc>
                      </a:pPr>
                      <a:r>
                        <a:rPr lang="en-US" sz="1400" b="0" dirty="0" err="1" smtClean="0">
                          <a:solidFill>
                            <a:schemeClr val="tx1"/>
                          </a:solidFill>
                        </a:rPr>
                        <a:t>lw</a:t>
                      </a:r>
                      <a:r>
                        <a:rPr lang="en-US" sz="1400" b="0" dirty="0" smtClean="0">
                          <a:solidFill>
                            <a:schemeClr val="tx1"/>
                          </a:solidFill>
                        </a:rPr>
                        <a:t> $t1, 0($t0)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568966"/>
                  </a:ext>
                </a:extLst>
              </a:tr>
              <a:tr h="588323">
                <a:tc>
                  <a:txBody>
                    <a:bodyPr/>
                    <a:lstStyle/>
                    <a:p>
                      <a:pPr>
                        <a:lnSpc>
                          <a:spcPct val="150000"/>
                        </a:lnSpc>
                      </a:pPr>
                      <a:r>
                        <a:rPr lang="en-US" sz="1400" b="0" dirty="0" err="1" smtClean="0">
                          <a:solidFill>
                            <a:schemeClr val="tx1"/>
                          </a:solidFill>
                        </a:rPr>
                        <a:t>lw</a:t>
                      </a:r>
                      <a:r>
                        <a:rPr lang="en-US" sz="1400" b="0" dirty="0" smtClean="0">
                          <a:solidFill>
                            <a:schemeClr val="tx1"/>
                          </a:solidFill>
                        </a:rPr>
                        <a:t> $t2, 4($t0)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4731749"/>
                  </a:ext>
                </a:extLst>
              </a:tr>
              <a:tr h="588323">
                <a:tc>
                  <a:txBody>
                    <a:bodyPr/>
                    <a:lstStyle/>
                    <a:p>
                      <a:pPr>
                        <a:lnSpc>
                          <a:spcPct val="150000"/>
                        </a:lnSpc>
                      </a:pPr>
                      <a:r>
                        <a:rPr lang="en-US" sz="1400" dirty="0" smtClean="0">
                          <a:solidFill>
                            <a:schemeClr val="tx1"/>
                          </a:solidFill>
                        </a:rPr>
                        <a:t>add $t3, $t1,$t2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1489110"/>
                  </a:ext>
                </a:extLst>
              </a:tr>
              <a:tr h="588323">
                <a:tc>
                  <a:txBody>
                    <a:bodyPr/>
                    <a:lstStyle/>
                    <a:p>
                      <a:pPr>
                        <a:lnSpc>
                          <a:spcPct val="150000"/>
                        </a:lnSpc>
                      </a:pPr>
                      <a:r>
                        <a:rPr lang="en-US" sz="1400" dirty="0" err="1" smtClean="0">
                          <a:solidFill>
                            <a:schemeClr val="tx1"/>
                          </a:solidFill>
                        </a:rPr>
                        <a:t>sw</a:t>
                      </a:r>
                      <a:r>
                        <a:rPr lang="en-US" sz="1400" dirty="0" smtClean="0">
                          <a:solidFill>
                            <a:schemeClr val="tx1"/>
                          </a:solidFill>
                        </a:rPr>
                        <a:t> $t3, 12($t0)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6245897"/>
                  </a:ext>
                </a:extLst>
              </a:tr>
              <a:tr h="588323">
                <a:tc>
                  <a:txBody>
                    <a:bodyPr/>
                    <a:lstStyle/>
                    <a:p>
                      <a:pPr>
                        <a:lnSpc>
                          <a:spcPct val="150000"/>
                        </a:lnSpc>
                      </a:pPr>
                      <a:r>
                        <a:rPr lang="en-US" sz="1400" dirty="0" err="1" smtClean="0">
                          <a:solidFill>
                            <a:schemeClr val="tx1"/>
                          </a:solidFill>
                        </a:rPr>
                        <a:t>lw</a:t>
                      </a:r>
                      <a:r>
                        <a:rPr lang="en-US" sz="1400" dirty="0" smtClean="0">
                          <a:solidFill>
                            <a:schemeClr val="tx1"/>
                          </a:solidFill>
                        </a:rPr>
                        <a:t> $t4, 8($t0)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6528043"/>
                  </a:ext>
                </a:extLst>
              </a:tr>
              <a:tr h="588323">
                <a:tc>
                  <a:txBody>
                    <a:bodyPr/>
                    <a:lstStyle/>
                    <a:p>
                      <a:pPr>
                        <a:lnSpc>
                          <a:spcPct val="150000"/>
                        </a:lnSpc>
                      </a:pPr>
                      <a:r>
                        <a:rPr lang="en-US" sz="1400" dirty="0" smtClean="0">
                          <a:solidFill>
                            <a:schemeClr val="tx1"/>
                          </a:solidFill>
                        </a:rPr>
                        <a:t>add $t5, $t1,$t4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1209428"/>
                  </a:ext>
                </a:extLst>
              </a:tr>
              <a:tr h="5302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sw</a:t>
                      </a:r>
                      <a:r>
                        <a:rPr lang="en-US" sz="1400" dirty="0" smtClean="0">
                          <a:solidFill>
                            <a:schemeClr val="tx1"/>
                          </a:solidFill>
                        </a:rPr>
                        <a:t> $t5, 16($t0)</a:t>
                      </a:r>
                      <a:endParaRPr lang="en-US" sz="1400" b="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3220752"/>
                  </a:ext>
                </a:extLst>
              </a:tr>
            </a:tbl>
          </a:graphicData>
        </a:graphic>
      </p:graphicFrame>
    </p:spTree>
    <p:extLst>
      <p:ext uri="{BB962C8B-B14F-4D97-AF65-F5344CB8AC3E}">
        <p14:creationId xmlns:p14="http://schemas.microsoft.com/office/powerpoint/2010/main" val="131397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198870"/>
            <a:ext cx="3290455" cy="743239"/>
          </a:xfrm>
        </p:spPr>
        <p:txBody>
          <a:bodyPr/>
          <a:lstStyle/>
          <a:p>
            <a:r>
              <a:rPr lang="en-US" dirty="0"/>
              <a:t>Data Hazards</a:t>
            </a:r>
          </a:p>
        </p:txBody>
      </p:sp>
      <p:sp>
        <p:nvSpPr>
          <p:cNvPr id="3" name="Content Placeholder 2"/>
          <p:cNvSpPr>
            <a:spLocks noGrp="1"/>
          </p:cNvSpPr>
          <p:nvPr>
            <p:ph idx="1"/>
          </p:nvPr>
        </p:nvSpPr>
        <p:spPr>
          <a:xfrm>
            <a:off x="4849090" y="1690689"/>
            <a:ext cx="7342909" cy="5001056"/>
          </a:xfrm>
          <a:ln>
            <a:solidFill>
              <a:schemeClr val="bg1"/>
            </a:solidFill>
          </a:ln>
        </p:spPr>
        <p:txBody>
          <a:bodyPr>
            <a:normAutofit fontScale="92500" lnSpcReduction="20000"/>
          </a:bodyPr>
          <a:lstStyle/>
          <a:p>
            <a:r>
              <a:rPr lang="en-US" b="1" dirty="0"/>
              <a:t>Reordering Code to Avoid Pipeline Stalls</a:t>
            </a:r>
          </a:p>
          <a:p>
            <a:pPr lvl="1"/>
            <a:r>
              <a:rPr lang="en-US" dirty="0" smtClean="0"/>
              <a:t>Both </a:t>
            </a:r>
            <a:r>
              <a:rPr lang="en-US" dirty="0"/>
              <a:t>add instructions have a hazard because of their respective </a:t>
            </a:r>
            <a:r>
              <a:rPr lang="en-US" dirty="0" smtClean="0"/>
              <a:t>dependence on </a:t>
            </a:r>
            <a:r>
              <a:rPr lang="en-US" dirty="0"/>
              <a:t>the immediately preceding </a:t>
            </a:r>
            <a:r>
              <a:rPr lang="en-US" dirty="0" err="1"/>
              <a:t>lw</a:t>
            </a:r>
            <a:r>
              <a:rPr lang="en-US" dirty="0"/>
              <a:t> instruction. </a:t>
            </a:r>
            <a:endParaRPr lang="en-US" dirty="0" smtClean="0"/>
          </a:p>
          <a:p>
            <a:pPr lvl="1"/>
            <a:endParaRPr lang="en-US" dirty="0" smtClean="0"/>
          </a:p>
          <a:p>
            <a:pPr lvl="1"/>
            <a:r>
              <a:rPr lang="en-US" dirty="0" smtClean="0">
                <a:solidFill>
                  <a:srgbClr val="FF0000"/>
                </a:solidFill>
              </a:rPr>
              <a:t>Moving </a:t>
            </a:r>
            <a:r>
              <a:rPr lang="en-US" dirty="0">
                <a:solidFill>
                  <a:srgbClr val="FF0000"/>
                </a:solidFill>
              </a:rPr>
              <a:t>up the third </a:t>
            </a:r>
            <a:r>
              <a:rPr lang="en-US" dirty="0" err="1" smtClean="0">
                <a:solidFill>
                  <a:srgbClr val="FF0000"/>
                </a:solidFill>
              </a:rPr>
              <a:t>lw</a:t>
            </a:r>
            <a:r>
              <a:rPr lang="en-US" dirty="0" smtClean="0">
                <a:solidFill>
                  <a:srgbClr val="FF0000"/>
                </a:solidFill>
              </a:rPr>
              <a:t> </a:t>
            </a:r>
            <a:r>
              <a:rPr lang="en-US" dirty="0" smtClean="0"/>
              <a:t>instruction </a:t>
            </a:r>
            <a:r>
              <a:rPr lang="en-US" dirty="0"/>
              <a:t>to become the third instruction eliminates both hazards:</a:t>
            </a:r>
          </a:p>
          <a:p>
            <a:pPr lvl="2"/>
            <a:r>
              <a:rPr lang="en-US" dirty="0" err="1"/>
              <a:t>lw</a:t>
            </a:r>
            <a:r>
              <a:rPr lang="en-US" dirty="0"/>
              <a:t> $t1, 0($t0)</a:t>
            </a:r>
          </a:p>
          <a:p>
            <a:pPr lvl="2"/>
            <a:r>
              <a:rPr lang="en-US" dirty="0" err="1"/>
              <a:t>lw</a:t>
            </a:r>
            <a:r>
              <a:rPr lang="en-US" dirty="0"/>
              <a:t> $t2, 4($t0)</a:t>
            </a:r>
          </a:p>
          <a:p>
            <a:pPr lvl="2"/>
            <a:r>
              <a:rPr lang="en-US" dirty="0" err="1"/>
              <a:t>lw</a:t>
            </a:r>
            <a:r>
              <a:rPr lang="en-US" dirty="0"/>
              <a:t> $t4, 8($t0)</a:t>
            </a:r>
          </a:p>
          <a:p>
            <a:pPr lvl="2"/>
            <a:r>
              <a:rPr lang="en-US" dirty="0"/>
              <a:t>add $t3, $t1,$t2</a:t>
            </a:r>
          </a:p>
          <a:p>
            <a:pPr lvl="2"/>
            <a:r>
              <a:rPr lang="en-US" dirty="0" err="1"/>
              <a:t>sw</a:t>
            </a:r>
            <a:r>
              <a:rPr lang="en-US" dirty="0"/>
              <a:t> $t3, 12($t0)</a:t>
            </a:r>
          </a:p>
          <a:p>
            <a:pPr lvl="2"/>
            <a:r>
              <a:rPr lang="en-US" dirty="0"/>
              <a:t>add $t5, $t1,$t4</a:t>
            </a:r>
          </a:p>
          <a:p>
            <a:pPr lvl="2"/>
            <a:r>
              <a:rPr lang="en-US" dirty="0" err="1"/>
              <a:t>sw</a:t>
            </a:r>
            <a:r>
              <a:rPr lang="en-US" dirty="0"/>
              <a:t> $t5, 16($t0)</a:t>
            </a:r>
          </a:p>
          <a:p>
            <a:pPr lvl="1"/>
            <a:endParaRPr lang="en-US" dirty="0" smtClean="0"/>
          </a:p>
          <a:p>
            <a:pPr lvl="1"/>
            <a:r>
              <a:rPr lang="en-US" dirty="0" smtClean="0"/>
              <a:t>Advantage: On </a:t>
            </a:r>
            <a:r>
              <a:rPr lang="en-US" dirty="0"/>
              <a:t>a pipelined processor with forwarding, the reordered sequence </a:t>
            </a:r>
            <a:r>
              <a:rPr lang="en-US" dirty="0" smtClean="0"/>
              <a:t>will complete </a:t>
            </a:r>
            <a:r>
              <a:rPr lang="en-US" dirty="0"/>
              <a:t>in two fewer cycles than the original </a:t>
            </a:r>
            <a:r>
              <a:rPr lang="en-US" dirty="0" smtClean="0"/>
              <a:t>version</a:t>
            </a:r>
            <a:endParaRPr lang="en-US" dirty="0"/>
          </a:p>
        </p:txBody>
      </p:sp>
      <p:sp>
        <p:nvSpPr>
          <p:cNvPr id="4" name="Rectangle 3"/>
          <p:cNvSpPr/>
          <p:nvPr/>
        </p:nvSpPr>
        <p:spPr>
          <a:xfrm>
            <a:off x="346364" y="2417733"/>
            <a:ext cx="2258291" cy="2308324"/>
          </a:xfrm>
          <a:prstGeom prst="rect">
            <a:avLst/>
          </a:prstGeom>
        </p:spPr>
        <p:txBody>
          <a:bodyPr wrap="square">
            <a:spAutoFit/>
          </a:bodyPr>
          <a:lstStyle/>
          <a:p>
            <a:r>
              <a:rPr lang="en-US" u="sng" dirty="0" smtClean="0">
                <a:solidFill>
                  <a:srgbClr val="00B0F0"/>
                </a:solidFill>
              </a:rPr>
              <a:t>MIPS </a:t>
            </a:r>
            <a:r>
              <a:rPr lang="en-US" u="sng" dirty="0">
                <a:solidFill>
                  <a:srgbClr val="00B0F0"/>
                </a:solidFill>
              </a:rPr>
              <a:t>code </a:t>
            </a:r>
            <a:r>
              <a:rPr lang="en-US" u="sng" dirty="0" smtClean="0">
                <a:solidFill>
                  <a:srgbClr val="00B0F0"/>
                </a:solidFill>
              </a:rPr>
              <a:t>:</a:t>
            </a:r>
            <a:endParaRPr lang="en-US" u="sng" dirty="0">
              <a:solidFill>
                <a:srgbClr val="00B0F0"/>
              </a:solidFill>
            </a:endParaRPr>
          </a:p>
          <a:p>
            <a:pPr lvl="1"/>
            <a:r>
              <a:rPr lang="en-US" dirty="0" err="1"/>
              <a:t>lw</a:t>
            </a:r>
            <a:r>
              <a:rPr lang="en-US" dirty="0"/>
              <a:t> $t1, 0($t0)</a:t>
            </a:r>
          </a:p>
          <a:p>
            <a:pPr lvl="1"/>
            <a:r>
              <a:rPr lang="en-US" dirty="0" err="1"/>
              <a:t>lw</a:t>
            </a:r>
            <a:r>
              <a:rPr lang="en-US" dirty="0"/>
              <a:t> $t2, 4($t0)</a:t>
            </a:r>
          </a:p>
          <a:p>
            <a:pPr lvl="1"/>
            <a:r>
              <a:rPr lang="en-US" dirty="0">
                <a:solidFill>
                  <a:srgbClr val="7030A0"/>
                </a:solidFill>
              </a:rPr>
              <a:t>add $t3, $t1,$t2</a:t>
            </a:r>
          </a:p>
          <a:p>
            <a:pPr lvl="1"/>
            <a:r>
              <a:rPr lang="en-US" dirty="0" err="1"/>
              <a:t>sw</a:t>
            </a:r>
            <a:r>
              <a:rPr lang="en-US" dirty="0"/>
              <a:t> $t3, 12($t0)</a:t>
            </a:r>
          </a:p>
          <a:p>
            <a:pPr lvl="1"/>
            <a:r>
              <a:rPr lang="en-US" dirty="0" err="1"/>
              <a:t>lw</a:t>
            </a:r>
            <a:r>
              <a:rPr lang="en-US" dirty="0"/>
              <a:t> $t4, 8($t0)</a:t>
            </a:r>
          </a:p>
          <a:p>
            <a:pPr lvl="1"/>
            <a:r>
              <a:rPr lang="en-US" dirty="0">
                <a:solidFill>
                  <a:srgbClr val="7030A0"/>
                </a:solidFill>
              </a:rPr>
              <a:t>add $t5, $t1,$t4</a:t>
            </a:r>
          </a:p>
          <a:p>
            <a:pPr lvl="1"/>
            <a:r>
              <a:rPr lang="en-US" dirty="0" err="1"/>
              <a:t>sw</a:t>
            </a:r>
            <a:r>
              <a:rPr lang="en-US" dirty="0"/>
              <a:t> $t5, 16($t0)</a:t>
            </a:r>
          </a:p>
        </p:txBody>
      </p:sp>
      <p:sp>
        <p:nvSpPr>
          <p:cNvPr id="5" name="Content Placeholder 2"/>
          <p:cNvSpPr txBox="1">
            <a:spLocks/>
          </p:cNvSpPr>
          <p:nvPr/>
        </p:nvSpPr>
        <p:spPr>
          <a:xfrm>
            <a:off x="138545" y="1011383"/>
            <a:ext cx="3782291" cy="6793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Reordering Code to Avoid Pipeline Stalls</a:t>
            </a:r>
          </a:p>
        </p:txBody>
      </p:sp>
      <p:sp>
        <p:nvSpPr>
          <p:cNvPr id="6" name="Right Arrow 5"/>
          <p:cNvSpPr/>
          <p:nvPr/>
        </p:nvSpPr>
        <p:spPr>
          <a:xfrm>
            <a:off x="138545" y="3879273"/>
            <a:ext cx="692728" cy="180109"/>
          </a:xfrm>
          <a:prstGeom prst="rightArrow">
            <a:avLst/>
          </a:prstGeom>
          <a:solidFill>
            <a:schemeClr val="accent6">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103418" y="3879273"/>
            <a:ext cx="1898073" cy="54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01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082636" cy="687820"/>
          </a:xfrm>
        </p:spPr>
        <p:txBody>
          <a:bodyPr>
            <a:normAutofit fontScale="90000"/>
          </a:bodyPr>
          <a:lstStyle/>
          <a:p>
            <a:r>
              <a:rPr lang="en-US" dirty="0"/>
              <a:t>Data Hazards</a:t>
            </a:r>
          </a:p>
        </p:txBody>
      </p:sp>
      <p:sp>
        <p:nvSpPr>
          <p:cNvPr id="3" name="Content Placeholder 2"/>
          <p:cNvSpPr>
            <a:spLocks noGrp="1"/>
          </p:cNvSpPr>
          <p:nvPr>
            <p:ph idx="1"/>
          </p:nvPr>
        </p:nvSpPr>
        <p:spPr>
          <a:xfrm>
            <a:off x="228600" y="1052946"/>
            <a:ext cx="4786745" cy="507831"/>
          </a:xfrm>
        </p:spPr>
        <p:txBody>
          <a:bodyPr>
            <a:normAutofit/>
          </a:bodyPr>
          <a:lstStyle/>
          <a:p>
            <a:r>
              <a:rPr lang="en-US" dirty="0"/>
              <a:t>3 </a:t>
            </a:r>
            <a:r>
              <a:rPr lang="en-US" dirty="0" smtClean="0"/>
              <a:t>kinds </a:t>
            </a:r>
            <a:r>
              <a:rPr lang="en-US" dirty="0"/>
              <a:t>of data hazards</a:t>
            </a:r>
            <a:r>
              <a:rPr lang="en-US" dirty="0" smtClean="0"/>
              <a:t>:</a:t>
            </a:r>
            <a:endParaRPr lang="en-US" dirty="0"/>
          </a:p>
        </p:txBody>
      </p:sp>
      <p:sp>
        <p:nvSpPr>
          <p:cNvPr id="4" name="Rectangle 3"/>
          <p:cNvSpPr/>
          <p:nvPr/>
        </p:nvSpPr>
        <p:spPr>
          <a:xfrm>
            <a:off x="267665" y="3233263"/>
            <a:ext cx="1634837" cy="646331"/>
          </a:xfrm>
          <a:prstGeom prst="rect">
            <a:avLst/>
          </a:prstGeom>
          <a:ln>
            <a:solidFill>
              <a:srgbClr val="00B0F0"/>
            </a:solidFill>
          </a:ln>
        </p:spPr>
        <p:txBody>
          <a:bodyPr wrap="square">
            <a:spAutoFit/>
          </a:bodyPr>
          <a:lstStyle/>
          <a:p>
            <a:r>
              <a:rPr lang="pt-BR" dirty="0" smtClean="0"/>
              <a:t>ADD </a:t>
            </a:r>
            <a:r>
              <a:rPr lang="pt-BR" dirty="0"/>
              <a:t>R1, R2, </a:t>
            </a:r>
            <a:r>
              <a:rPr lang="pt-BR" dirty="0" smtClean="0"/>
              <a:t>R3</a:t>
            </a:r>
            <a:endParaRPr lang="pt-BR" dirty="0"/>
          </a:p>
          <a:p>
            <a:r>
              <a:rPr lang="pt-BR" dirty="0" smtClean="0"/>
              <a:t>SUB </a:t>
            </a:r>
            <a:r>
              <a:rPr lang="pt-BR" dirty="0"/>
              <a:t>R4, R1, R6</a:t>
            </a:r>
            <a:endParaRPr lang="en-US" dirty="0"/>
          </a:p>
        </p:txBody>
      </p:sp>
      <p:sp>
        <p:nvSpPr>
          <p:cNvPr id="5" name="Rectangle 4"/>
          <p:cNvSpPr/>
          <p:nvPr/>
        </p:nvSpPr>
        <p:spPr>
          <a:xfrm>
            <a:off x="50111" y="2863931"/>
            <a:ext cx="2402453" cy="369332"/>
          </a:xfrm>
          <a:prstGeom prst="rect">
            <a:avLst/>
          </a:prstGeom>
        </p:spPr>
        <p:txBody>
          <a:bodyPr wrap="none">
            <a:spAutoFit/>
          </a:bodyPr>
          <a:lstStyle/>
          <a:p>
            <a:r>
              <a:rPr lang="en-US" dirty="0"/>
              <a:t>Read After Write (RAW)</a:t>
            </a:r>
          </a:p>
        </p:txBody>
      </p:sp>
      <p:sp>
        <p:nvSpPr>
          <p:cNvPr id="6" name="Rectangle 5"/>
          <p:cNvSpPr/>
          <p:nvPr/>
        </p:nvSpPr>
        <p:spPr>
          <a:xfrm>
            <a:off x="834736" y="4027527"/>
            <a:ext cx="1787236" cy="646331"/>
          </a:xfrm>
          <a:prstGeom prst="rect">
            <a:avLst/>
          </a:prstGeom>
          <a:ln>
            <a:solidFill>
              <a:srgbClr val="00B0F0"/>
            </a:solidFill>
          </a:ln>
        </p:spPr>
        <p:txBody>
          <a:bodyPr wrap="square">
            <a:spAutoFit/>
          </a:bodyPr>
          <a:lstStyle/>
          <a:p>
            <a:r>
              <a:rPr lang="en-US" dirty="0"/>
              <a:t>store R1, </a:t>
            </a:r>
            <a:r>
              <a:rPr lang="en-US" dirty="0" smtClean="0"/>
              <a:t>0($t0)</a:t>
            </a:r>
            <a:endParaRPr lang="en-US" dirty="0"/>
          </a:p>
          <a:p>
            <a:r>
              <a:rPr lang="en-US" dirty="0" smtClean="0"/>
              <a:t>load </a:t>
            </a:r>
            <a:r>
              <a:rPr lang="en-US" dirty="0"/>
              <a:t>R4, 0</a:t>
            </a:r>
            <a:r>
              <a:rPr lang="en-US" dirty="0" smtClean="0"/>
              <a:t>($t0)</a:t>
            </a:r>
            <a:endParaRPr lang="en-US" dirty="0"/>
          </a:p>
        </p:txBody>
      </p:sp>
      <p:sp>
        <p:nvSpPr>
          <p:cNvPr id="7" name="Rectangle 6"/>
          <p:cNvSpPr/>
          <p:nvPr/>
        </p:nvSpPr>
        <p:spPr>
          <a:xfrm>
            <a:off x="228600" y="6209252"/>
            <a:ext cx="11714017" cy="461665"/>
          </a:xfrm>
          <a:prstGeom prst="rect">
            <a:avLst/>
          </a:prstGeom>
          <a:ln>
            <a:solidFill>
              <a:schemeClr val="accent2">
                <a:lumMod val="75000"/>
              </a:schemeClr>
            </a:solidFill>
          </a:ln>
        </p:spPr>
        <p:txBody>
          <a:bodyPr wrap="square">
            <a:spAutoFit/>
          </a:bodyPr>
          <a:lstStyle/>
          <a:p>
            <a:r>
              <a:rPr lang="en-US" sz="2400" b="1" dirty="0">
                <a:solidFill>
                  <a:srgbClr val="92D050"/>
                </a:solidFill>
              </a:rPr>
              <a:t>For MIPS integer pipeline, all data hazards can </a:t>
            </a:r>
            <a:r>
              <a:rPr lang="en-US" sz="2400" b="1" dirty="0" smtClean="0">
                <a:solidFill>
                  <a:srgbClr val="92D050"/>
                </a:solidFill>
              </a:rPr>
              <a:t>be checked </a:t>
            </a:r>
            <a:r>
              <a:rPr lang="en-US" sz="2400" b="1" dirty="0">
                <a:solidFill>
                  <a:srgbClr val="92D050"/>
                </a:solidFill>
              </a:rPr>
              <a:t>during ID phase of pipeline</a:t>
            </a:r>
          </a:p>
        </p:txBody>
      </p:sp>
      <p:sp>
        <p:nvSpPr>
          <p:cNvPr id="8" name="Rectangle 7"/>
          <p:cNvSpPr/>
          <p:nvPr/>
        </p:nvSpPr>
        <p:spPr>
          <a:xfrm>
            <a:off x="3948854" y="1879265"/>
            <a:ext cx="2401042" cy="369332"/>
          </a:xfrm>
          <a:prstGeom prst="rect">
            <a:avLst/>
          </a:prstGeom>
        </p:spPr>
        <p:txBody>
          <a:bodyPr wrap="none">
            <a:spAutoFit/>
          </a:bodyPr>
          <a:lstStyle/>
          <a:p>
            <a:r>
              <a:rPr lang="en-US" dirty="0"/>
              <a:t>Write After Read (WAR)</a:t>
            </a:r>
          </a:p>
        </p:txBody>
      </p:sp>
      <p:sp>
        <p:nvSpPr>
          <p:cNvPr id="9" name="Rectangle 8"/>
          <p:cNvSpPr/>
          <p:nvPr/>
        </p:nvSpPr>
        <p:spPr>
          <a:xfrm>
            <a:off x="5183168" y="2309933"/>
            <a:ext cx="1865539" cy="923330"/>
          </a:xfrm>
          <a:prstGeom prst="rect">
            <a:avLst/>
          </a:prstGeom>
          <a:ln>
            <a:solidFill>
              <a:srgbClr val="00B0F0"/>
            </a:solidFill>
          </a:ln>
        </p:spPr>
        <p:txBody>
          <a:bodyPr wrap="square">
            <a:spAutoFit/>
          </a:bodyPr>
          <a:lstStyle/>
          <a:p>
            <a:r>
              <a:rPr lang="pt-BR" dirty="0"/>
              <a:t>add R1, R2, R3</a:t>
            </a:r>
          </a:p>
          <a:p>
            <a:r>
              <a:rPr lang="pt-BR" dirty="0"/>
              <a:t>sub R2, R4, R1</a:t>
            </a:r>
          </a:p>
          <a:p>
            <a:r>
              <a:rPr lang="pt-BR" dirty="0"/>
              <a:t>or R1, R6, R3</a:t>
            </a:r>
            <a:endParaRPr lang="en-US" dirty="0"/>
          </a:p>
        </p:txBody>
      </p:sp>
      <p:sp>
        <p:nvSpPr>
          <p:cNvPr id="10" name="Rectangle 9"/>
          <p:cNvSpPr/>
          <p:nvPr/>
        </p:nvSpPr>
        <p:spPr>
          <a:xfrm>
            <a:off x="3514539" y="5039920"/>
            <a:ext cx="1634836" cy="923330"/>
          </a:xfrm>
          <a:prstGeom prst="rect">
            <a:avLst/>
          </a:prstGeom>
          <a:ln>
            <a:solidFill>
              <a:srgbClr val="00B0F0"/>
            </a:solidFill>
          </a:ln>
        </p:spPr>
        <p:txBody>
          <a:bodyPr wrap="square">
            <a:spAutoFit/>
          </a:bodyPr>
          <a:lstStyle/>
          <a:p>
            <a:r>
              <a:rPr lang="pt-BR" dirty="0"/>
              <a:t>add R1,R2,R3</a:t>
            </a:r>
          </a:p>
          <a:p>
            <a:r>
              <a:rPr lang="pt-BR" dirty="0"/>
              <a:t>sub R2,R4,R1</a:t>
            </a:r>
          </a:p>
          <a:p>
            <a:r>
              <a:rPr lang="pt-BR" dirty="0"/>
              <a:t>or R1,R6,R3</a:t>
            </a:r>
            <a:endParaRPr lang="en-US" dirty="0"/>
          </a:p>
        </p:txBody>
      </p:sp>
      <p:sp>
        <p:nvSpPr>
          <p:cNvPr id="11" name="Rectangle 10"/>
          <p:cNvSpPr/>
          <p:nvPr/>
        </p:nvSpPr>
        <p:spPr>
          <a:xfrm>
            <a:off x="3920836" y="4710590"/>
            <a:ext cx="2524665" cy="369332"/>
          </a:xfrm>
          <a:prstGeom prst="rect">
            <a:avLst/>
          </a:prstGeom>
        </p:spPr>
        <p:txBody>
          <a:bodyPr wrap="none">
            <a:spAutoFit/>
          </a:bodyPr>
          <a:lstStyle/>
          <a:p>
            <a:r>
              <a:rPr lang="en-US" dirty="0"/>
              <a:t>Write After Write (WAW)</a:t>
            </a:r>
          </a:p>
        </p:txBody>
      </p:sp>
      <p:sp>
        <p:nvSpPr>
          <p:cNvPr id="12" name="Rectangle 11"/>
          <p:cNvSpPr/>
          <p:nvPr/>
        </p:nvSpPr>
        <p:spPr>
          <a:xfrm>
            <a:off x="9213272" y="4392846"/>
            <a:ext cx="1731819" cy="923330"/>
          </a:xfrm>
          <a:prstGeom prst="rect">
            <a:avLst/>
          </a:prstGeom>
          <a:ln>
            <a:solidFill>
              <a:srgbClr val="00B050"/>
            </a:solidFill>
          </a:ln>
        </p:spPr>
        <p:txBody>
          <a:bodyPr wrap="square">
            <a:spAutoFit/>
          </a:bodyPr>
          <a:lstStyle/>
          <a:p>
            <a:r>
              <a:rPr lang="pt-BR" dirty="0">
                <a:solidFill>
                  <a:srgbClr val="00B050"/>
                </a:solidFill>
              </a:rPr>
              <a:t>add R1, R2, R3</a:t>
            </a:r>
          </a:p>
          <a:p>
            <a:r>
              <a:rPr lang="pt-BR" dirty="0">
                <a:solidFill>
                  <a:srgbClr val="00B050"/>
                </a:solidFill>
              </a:rPr>
              <a:t>sub R2, R4, R1</a:t>
            </a:r>
          </a:p>
          <a:p>
            <a:r>
              <a:rPr lang="pt-BR" dirty="0">
                <a:solidFill>
                  <a:srgbClr val="00B050"/>
                </a:solidFill>
              </a:rPr>
              <a:t>or R1, R6, R3</a:t>
            </a:r>
            <a:endParaRPr lang="en-US" dirty="0">
              <a:solidFill>
                <a:srgbClr val="00B050"/>
              </a:solidFill>
            </a:endParaRPr>
          </a:p>
        </p:txBody>
      </p:sp>
      <p:sp>
        <p:nvSpPr>
          <p:cNvPr id="13" name="Rectangle 12"/>
          <p:cNvSpPr/>
          <p:nvPr/>
        </p:nvSpPr>
        <p:spPr>
          <a:xfrm>
            <a:off x="8816848" y="3962009"/>
            <a:ext cx="2278829" cy="369332"/>
          </a:xfrm>
          <a:prstGeom prst="rect">
            <a:avLst/>
          </a:prstGeom>
        </p:spPr>
        <p:txBody>
          <a:bodyPr wrap="none">
            <a:spAutoFit/>
          </a:bodyPr>
          <a:lstStyle/>
          <a:p>
            <a:r>
              <a:rPr lang="en-US" dirty="0" smtClean="0">
                <a:solidFill>
                  <a:srgbClr val="00B050"/>
                </a:solidFill>
              </a:rPr>
              <a:t>Read After Read (RAR)</a:t>
            </a:r>
            <a:endParaRPr lang="en-US" dirty="0">
              <a:solidFill>
                <a:srgbClr val="00B050"/>
              </a:solidFill>
            </a:endParaRPr>
          </a:p>
        </p:txBody>
      </p:sp>
      <p:sp>
        <p:nvSpPr>
          <p:cNvPr id="14" name="Rectangle 13"/>
          <p:cNvSpPr/>
          <p:nvPr/>
        </p:nvSpPr>
        <p:spPr>
          <a:xfrm>
            <a:off x="5393471" y="5031707"/>
            <a:ext cx="1617844" cy="923330"/>
          </a:xfrm>
          <a:prstGeom prst="rect">
            <a:avLst/>
          </a:prstGeom>
          <a:ln>
            <a:solidFill>
              <a:srgbClr val="00B0F0"/>
            </a:solidFill>
          </a:ln>
        </p:spPr>
        <p:txBody>
          <a:bodyPr wrap="square">
            <a:spAutoFit/>
          </a:bodyPr>
          <a:lstStyle/>
          <a:p>
            <a:r>
              <a:rPr lang="pt-BR" dirty="0"/>
              <a:t>add r1, r2, r3 </a:t>
            </a:r>
            <a:endParaRPr lang="pt-BR" dirty="0" smtClean="0"/>
          </a:p>
          <a:p>
            <a:r>
              <a:rPr lang="pt-BR" dirty="0" smtClean="0"/>
              <a:t>add </a:t>
            </a:r>
            <a:r>
              <a:rPr lang="pt-BR" dirty="0"/>
              <a:t>r4, r1, </a:t>
            </a:r>
            <a:r>
              <a:rPr lang="pt-BR" dirty="0" smtClean="0"/>
              <a:t>r5 </a:t>
            </a:r>
          </a:p>
          <a:p>
            <a:r>
              <a:rPr lang="pt-BR" dirty="0" smtClean="0"/>
              <a:t>add </a:t>
            </a:r>
            <a:r>
              <a:rPr lang="pt-BR" dirty="0"/>
              <a:t>r1, r3, </a:t>
            </a:r>
            <a:r>
              <a:rPr lang="pt-BR" dirty="0" smtClean="0"/>
              <a:t>r5</a:t>
            </a:r>
            <a:endParaRPr lang="en-US" dirty="0"/>
          </a:p>
        </p:txBody>
      </p:sp>
      <p:sp>
        <p:nvSpPr>
          <p:cNvPr id="15" name="Rectangle 14"/>
          <p:cNvSpPr/>
          <p:nvPr/>
        </p:nvSpPr>
        <p:spPr>
          <a:xfrm>
            <a:off x="3500993" y="2366941"/>
            <a:ext cx="1454728" cy="646331"/>
          </a:xfrm>
          <a:prstGeom prst="rect">
            <a:avLst/>
          </a:prstGeom>
          <a:ln>
            <a:solidFill>
              <a:srgbClr val="00B0F0"/>
            </a:solidFill>
          </a:ln>
        </p:spPr>
        <p:txBody>
          <a:bodyPr wrap="square">
            <a:spAutoFit/>
          </a:bodyPr>
          <a:lstStyle/>
          <a:p>
            <a:r>
              <a:rPr lang="en-US" dirty="0"/>
              <a:t>add r4, r1, </a:t>
            </a:r>
            <a:endParaRPr lang="en-US" dirty="0" smtClean="0"/>
          </a:p>
          <a:p>
            <a:r>
              <a:rPr lang="en-US" dirty="0" smtClean="0"/>
              <a:t>add </a:t>
            </a:r>
            <a:r>
              <a:rPr lang="en-US" dirty="0"/>
              <a:t>r1, r3, r5</a:t>
            </a:r>
          </a:p>
        </p:txBody>
      </p:sp>
    </p:spTree>
    <p:extLst>
      <p:ext uri="{BB962C8B-B14F-4D97-AF65-F5344CB8AC3E}">
        <p14:creationId xmlns:p14="http://schemas.microsoft.com/office/powerpoint/2010/main" val="346990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a:t>Pipelining</a:t>
            </a:r>
            <a:endParaRPr lang="en-US" dirty="0"/>
          </a:p>
        </p:txBody>
      </p:sp>
      <p:sp>
        <p:nvSpPr>
          <p:cNvPr id="3" name="Content Placeholder 2"/>
          <p:cNvSpPr>
            <a:spLocks noGrp="1"/>
          </p:cNvSpPr>
          <p:nvPr>
            <p:ph idx="1"/>
          </p:nvPr>
        </p:nvSpPr>
        <p:spPr>
          <a:xfrm>
            <a:off x="838200" y="1191492"/>
            <a:ext cx="10515600" cy="4985471"/>
          </a:xfrm>
        </p:spPr>
        <p:txBody>
          <a:bodyPr>
            <a:normAutofit/>
          </a:bodyPr>
          <a:lstStyle/>
          <a:p>
            <a:r>
              <a:rPr lang="en-US" dirty="0" smtClean="0"/>
              <a:t>Multiple </a:t>
            </a:r>
            <a:r>
              <a:rPr lang="en-US" dirty="0"/>
              <a:t>instructions </a:t>
            </a:r>
            <a:r>
              <a:rPr lang="en-US" dirty="0" smtClean="0"/>
              <a:t>are overlapped </a:t>
            </a:r>
            <a:r>
              <a:rPr lang="en-US" dirty="0"/>
              <a:t>in </a:t>
            </a:r>
            <a:r>
              <a:rPr lang="en-US" dirty="0" smtClean="0"/>
              <a:t>execution</a:t>
            </a:r>
          </a:p>
          <a:p>
            <a:r>
              <a:rPr lang="en-US" dirty="0"/>
              <a:t>Anyone who has done a lot of laundry has intuitively used </a:t>
            </a:r>
            <a:r>
              <a:rPr lang="en-US" dirty="0" smtClean="0"/>
              <a:t>pipelining</a:t>
            </a:r>
          </a:p>
          <a:p>
            <a:r>
              <a:rPr lang="en-US" dirty="0" smtClean="0"/>
              <a:t>The </a:t>
            </a:r>
            <a:r>
              <a:rPr lang="en-US" i="1" dirty="0" err="1" smtClean="0"/>
              <a:t>nonpipelined</a:t>
            </a:r>
            <a:r>
              <a:rPr lang="en-US" i="1" dirty="0" smtClean="0"/>
              <a:t> </a:t>
            </a:r>
            <a:r>
              <a:rPr lang="en-US" dirty="0" smtClean="0"/>
              <a:t>approach </a:t>
            </a:r>
            <a:r>
              <a:rPr lang="en-US" dirty="0"/>
              <a:t>to laundry would be as follows:</a:t>
            </a:r>
          </a:p>
          <a:p>
            <a:pPr lvl="1"/>
            <a:r>
              <a:rPr lang="en-US" dirty="0"/>
              <a:t>1. Place one dirty load of clothes in the </a:t>
            </a:r>
            <a:r>
              <a:rPr lang="en-US" dirty="0" smtClean="0"/>
              <a:t>washer</a:t>
            </a:r>
            <a:endParaRPr lang="en-US" dirty="0"/>
          </a:p>
          <a:p>
            <a:pPr lvl="1"/>
            <a:r>
              <a:rPr lang="en-US" dirty="0"/>
              <a:t>2. When the washer is </a:t>
            </a:r>
            <a:r>
              <a:rPr lang="en-US" dirty="0" smtClean="0"/>
              <a:t>finished</a:t>
            </a:r>
            <a:r>
              <a:rPr lang="en-US" dirty="0"/>
              <a:t>, place the wet load in the </a:t>
            </a:r>
            <a:r>
              <a:rPr lang="en-US" dirty="0" smtClean="0"/>
              <a:t>dryer</a:t>
            </a:r>
            <a:endParaRPr lang="en-US" dirty="0"/>
          </a:p>
          <a:p>
            <a:pPr lvl="1"/>
            <a:r>
              <a:rPr lang="en-US" dirty="0"/>
              <a:t>3. When the dryer is </a:t>
            </a:r>
            <a:r>
              <a:rPr lang="en-US" dirty="0" smtClean="0"/>
              <a:t>finished</a:t>
            </a:r>
            <a:r>
              <a:rPr lang="en-US" dirty="0"/>
              <a:t>, place the dry load on a table and </a:t>
            </a:r>
            <a:r>
              <a:rPr lang="en-US" dirty="0" smtClean="0"/>
              <a:t>fold</a:t>
            </a:r>
            <a:endParaRPr lang="en-US" dirty="0"/>
          </a:p>
          <a:p>
            <a:pPr lvl="1"/>
            <a:r>
              <a:rPr lang="en-US" dirty="0"/>
              <a:t>4. When folding is </a:t>
            </a:r>
            <a:r>
              <a:rPr lang="en-US" dirty="0" smtClean="0"/>
              <a:t>finished</a:t>
            </a:r>
            <a:r>
              <a:rPr lang="en-US" dirty="0"/>
              <a:t>, ask your roommate to put the clothes </a:t>
            </a:r>
            <a:r>
              <a:rPr lang="en-US" dirty="0" smtClean="0"/>
              <a:t>away</a:t>
            </a:r>
          </a:p>
          <a:p>
            <a:r>
              <a:rPr lang="en-US" dirty="0"/>
              <a:t>When your roommate is done, start over with the next dirty </a:t>
            </a:r>
            <a:r>
              <a:rPr lang="en-US" dirty="0" smtClean="0"/>
              <a:t>load</a:t>
            </a:r>
          </a:p>
          <a:p>
            <a:endParaRPr lang="en-US" dirty="0"/>
          </a:p>
        </p:txBody>
      </p:sp>
    </p:spTree>
    <p:extLst>
      <p:ext uri="{BB962C8B-B14F-4D97-AF65-F5344CB8AC3E}">
        <p14:creationId xmlns:p14="http://schemas.microsoft.com/office/powerpoint/2010/main" val="177488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221182" cy="951057"/>
          </a:xfrm>
        </p:spPr>
        <p:txBody>
          <a:bodyPr/>
          <a:lstStyle/>
          <a:p>
            <a:r>
              <a:rPr lang="en-US" dirty="0" smtClean="0"/>
              <a:t>Data Hazard</a:t>
            </a:r>
            <a:endParaRPr lang="en-US" dirty="0"/>
          </a:p>
        </p:txBody>
      </p:sp>
      <p:sp>
        <p:nvSpPr>
          <p:cNvPr id="3" name="Content Placeholder 2"/>
          <p:cNvSpPr>
            <a:spLocks noGrp="1"/>
          </p:cNvSpPr>
          <p:nvPr>
            <p:ph idx="1"/>
          </p:nvPr>
        </p:nvSpPr>
        <p:spPr>
          <a:xfrm>
            <a:off x="242454" y="1316182"/>
            <a:ext cx="3304310" cy="2410691"/>
          </a:xfrm>
        </p:spPr>
        <p:txBody>
          <a:bodyPr>
            <a:normAutofit fontScale="85000" lnSpcReduction="20000"/>
          </a:bodyPr>
          <a:lstStyle/>
          <a:p>
            <a:r>
              <a:rPr lang="en-US" dirty="0" err="1"/>
              <a:t>Antidependence</a:t>
            </a:r>
            <a:r>
              <a:rPr lang="en-US" dirty="0"/>
              <a:t>:</a:t>
            </a:r>
          </a:p>
          <a:p>
            <a:pPr lvl="1"/>
            <a:r>
              <a:rPr lang="en-US" dirty="0"/>
              <a:t>A dependence between two instructions . . .</a:t>
            </a:r>
          </a:p>
          <a:p>
            <a:pPr lvl="1"/>
            <a:r>
              <a:rPr lang="en-US" dirty="0"/>
              <a:t>. . . indicating a value written by the second . . .</a:t>
            </a:r>
          </a:p>
          <a:p>
            <a:pPr lvl="1"/>
            <a:r>
              <a:rPr lang="en-US" dirty="0"/>
              <a:t>. . . that the first instruction reads.</a:t>
            </a:r>
          </a:p>
        </p:txBody>
      </p:sp>
      <p:sp>
        <p:nvSpPr>
          <p:cNvPr id="4" name="Rectangle 3"/>
          <p:cNvSpPr/>
          <p:nvPr/>
        </p:nvSpPr>
        <p:spPr>
          <a:xfrm>
            <a:off x="4059382" y="2039035"/>
            <a:ext cx="1995055" cy="646331"/>
          </a:xfrm>
          <a:prstGeom prst="rect">
            <a:avLst/>
          </a:prstGeom>
          <a:ln>
            <a:solidFill>
              <a:srgbClr val="00B0F0"/>
            </a:solidFill>
          </a:ln>
        </p:spPr>
        <p:txBody>
          <a:bodyPr wrap="square">
            <a:spAutoFit/>
          </a:bodyPr>
          <a:lstStyle/>
          <a:p>
            <a:r>
              <a:rPr lang="pt-BR" dirty="0"/>
              <a:t>add r1, r2, r3</a:t>
            </a:r>
          </a:p>
          <a:p>
            <a:r>
              <a:rPr lang="pt-BR" dirty="0"/>
              <a:t>sub r2, r4, r5</a:t>
            </a:r>
            <a:endParaRPr lang="en-US" dirty="0"/>
          </a:p>
        </p:txBody>
      </p:sp>
      <p:sp>
        <p:nvSpPr>
          <p:cNvPr id="5" name="Rectangle 4"/>
          <p:cNvSpPr/>
          <p:nvPr/>
        </p:nvSpPr>
        <p:spPr>
          <a:xfrm>
            <a:off x="3957093" y="1669703"/>
            <a:ext cx="2453942" cy="369332"/>
          </a:xfrm>
          <a:prstGeom prst="rect">
            <a:avLst/>
          </a:prstGeom>
        </p:spPr>
        <p:txBody>
          <a:bodyPr wrap="none">
            <a:spAutoFit/>
          </a:bodyPr>
          <a:lstStyle/>
          <a:p>
            <a:r>
              <a:rPr lang="en-US" dirty="0" smtClean="0"/>
              <a:t>Write After Read  (WAR)</a:t>
            </a:r>
            <a:endParaRPr lang="en-US" dirty="0"/>
          </a:p>
        </p:txBody>
      </p:sp>
      <p:sp>
        <p:nvSpPr>
          <p:cNvPr id="7" name="Content Placeholder 2"/>
          <p:cNvSpPr txBox="1">
            <a:spLocks/>
          </p:cNvSpPr>
          <p:nvPr/>
        </p:nvSpPr>
        <p:spPr>
          <a:xfrm>
            <a:off x="242454" y="4107872"/>
            <a:ext cx="3304310" cy="241069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Output Dependence</a:t>
            </a:r>
            <a:r>
              <a:rPr lang="en-US" dirty="0" smtClean="0"/>
              <a:t>:</a:t>
            </a:r>
          </a:p>
          <a:p>
            <a:pPr lvl="1"/>
            <a:r>
              <a:rPr lang="en-US" dirty="0"/>
              <a:t>A dependence between two instructions . . .</a:t>
            </a:r>
          </a:p>
          <a:p>
            <a:pPr lvl="1"/>
            <a:r>
              <a:rPr lang="en-US" dirty="0"/>
              <a:t>. . . indicating that both instructions write the same location . . .</a:t>
            </a:r>
          </a:p>
          <a:p>
            <a:pPr lvl="1"/>
            <a:r>
              <a:rPr lang="en-US" dirty="0"/>
              <a:t>. . . (register or memory address).</a:t>
            </a:r>
          </a:p>
        </p:txBody>
      </p:sp>
      <p:sp>
        <p:nvSpPr>
          <p:cNvPr id="8" name="Rectangle 7"/>
          <p:cNvSpPr/>
          <p:nvPr/>
        </p:nvSpPr>
        <p:spPr>
          <a:xfrm>
            <a:off x="4365751" y="5071406"/>
            <a:ext cx="1634836" cy="923330"/>
          </a:xfrm>
          <a:prstGeom prst="rect">
            <a:avLst/>
          </a:prstGeom>
          <a:ln>
            <a:solidFill>
              <a:srgbClr val="00B0F0"/>
            </a:solidFill>
          </a:ln>
        </p:spPr>
        <p:txBody>
          <a:bodyPr wrap="square">
            <a:spAutoFit/>
          </a:bodyPr>
          <a:lstStyle/>
          <a:p>
            <a:r>
              <a:rPr lang="pt-BR" dirty="0"/>
              <a:t>add R1,R2,R3</a:t>
            </a:r>
          </a:p>
          <a:p>
            <a:r>
              <a:rPr lang="pt-BR" dirty="0"/>
              <a:t>sub R2,R4,R1</a:t>
            </a:r>
          </a:p>
          <a:p>
            <a:r>
              <a:rPr lang="pt-BR" dirty="0"/>
              <a:t>or R1,R6,R3</a:t>
            </a:r>
            <a:endParaRPr lang="en-US" dirty="0"/>
          </a:p>
        </p:txBody>
      </p:sp>
      <p:sp>
        <p:nvSpPr>
          <p:cNvPr id="9" name="Rectangle 8"/>
          <p:cNvSpPr/>
          <p:nvPr/>
        </p:nvSpPr>
        <p:spPr>
          <a:xfrm>
            <a:off x="3920836" y="4710590"/>
            <a:ext cx="2524665" cy="369332"/>
          </a:xfrm>
          <a:prstGeom prst="rect">
            <a:avLst/>
          </a:prstGeom>
        </p:spPr>
        <p:txBody>
          <a:bodyPr wrap="none">
            <a:spAutoFit/>
          </a:bodyPr>
          <a:lstStyle/>
          <a:p>
            <a:r>
              <a:rPr lang="en-US" dirty="0"/>
              <a:t>Write After Write (WAW)</a:t>
            </a:r>
          </a:p>
        </p:txBody>
      </p:sp>
      <p:sp>
        <p:nvSpPr>
          <p:cNvPr id="6" name="TextBox 5"/>
          <p:cNvSpPr txBox="1"/>
          <p:nvPr/>
        </p:nvSpPr>
        <p:spPr>
          <a:xfrm>
            <a:off x="8728365" y="3241872"/>
            <a:ext cx="2743200" cy="369332"/>
          </a:xfrm>
          <a:prstGeom prst="rect">
            <a:avLst/>
          </a:prstGeom>
          <a:noFill/>
          <a:ln>
            <a:solidFill>
              <a:srgbClr val="FF0000"/>
            </a:solidFill>
          </a:ln>
        </p:spPr>
        <p:txBody>
          <a:bodyPr wrap="square" rtlCol="0">
            <a:spAutoFit/>
          </a:bodyPr>
          <a:lstStyle/>
          <a:p>
            <a:r>
              <a:rPr lang="en-US" dirty="0" smtClean="0"/>
              <a:t>Name Dependency</a:t>
            </a:r>
            <a:endParaRPr lang="en-US" dirty="0"/>
          </a:p>
        </p:txBody>
      </p:sp>
      <p:cxnSp>
        <p:nvCxnSpPr>
          <p:cNvPr id="11" name="Straight Arrow Connector 10"/>
          <p:cNvCxnSpPr>
            <a:stCxn id="6" idx="1"/>
            <a:endCxn id="5" idx="3"/>
          </p:cNvCxnSpPr>
          <p:nvPr/>
        </p:nvCxnSpPr>
        <p:spPr>
          <a:xfrm flipH="1" flipV="1">
            <a:off x="6411035" y="1854369"/>
            <a:ext cx="2317330" cy="157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8" idx="3"/>
          </p:cNvCxnSpPr>
          <p:nvPr/>
        </p:nvCxnSpPr>
        <p:spPr>
          <a:xfrm flipH="1">
            <a:off x="6000587" y="3426538"/>
            <a:ext cx="2727778" cy="210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7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49436" cy="964911"/>
          </a:xfrm>
        </p:spPr>
        <p:txBody>
          <a:bodyPr/>
          <a:lstStyle/>
          <a:p>
            <a:r>
              <a:rPr lang="en-US" b="1" dirty="0"/>
              <a:t>Control Hazards</a:t>
            </a:r>
            <a:endParaRPr lang="en-US" dirty="0"/>
          </a:p>
        </p:txBody>
      </p:sp>
      <p:sp>
        <p:nvSpPr>
          <p:cNvPr id="5" name="Rectangle 4"/>
          <p:cNvSpPr/>
          <p:nvPr/>
        </p:nvSpPr>
        <p:spPr>
          <a:xfrm>
            <a:off x="6123709" y="611148"/>
            <a:ext cx="5112327" cy="646331"/>
          </a:xfrm>
          <a:prstGeom prst="rect">
            <a:avLst/>
          </a:prstGeom>
          <a:ln>
            <a:solidFill>
              <a:schemeClr val="accent1"/>
            </a:solidFill>
          </a:ln>
        </p:spPr>
        <p:txBody>
          <a:bodyPr wrap="square">
            <a:spAutoFit/>
          </a:bodyPr>
          <a:lstStyle/>
          <a:p>
            <a:r>
              <a:rPr lang="en-US" dirty="0">
                <a:solidFill>
                  <a:srgbClr val="7030A0"/>
                </a:solidFill>
              </a:rPr>
              <a:t>Caused by delay between the fetching of instructions and decisions about changes in control flow</a:t>
            </a:r>
          </a:p>
        </p:txBody>
      </p:sp>
      <p:graphicFrame>
        <p:nvGraphicFramePr>
          <p:cNvPr id="7" name="Table 6"/>
          <p:cNvGraphicFramePr>
            <a:graphicFrameLocks noGrp="1"/>
          </p:cNvGraphicFramePr>
          <p:nvPr>
            <p:extLst>
              <p:ext uri="{D42A27DB-BD31-4B8C-83A1-F6EECF244321}">
                <p14:modId xmlns:p14="http://schemas.microsoft.com/office/powerpoint/2010/main" val="3449353433"/>
              </p:ext>
            </p:extLst>
          </p:nvPr>
        </p:nvGraphicFramePr>
        <p:xfrm>
          <a:off x="2309090" y="2811702"/>
          <a:ext cx="8128001" cy="14630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948032772"/>
                    </a:ext>
                  </a:extLst>
                </a:gridCol>
                <a:gridCol w="1161143">
                  <a:extLst>
                    <a:ext uri="{9D8B030D-6E8A-4147-A177-3AD203B41FA5}">
                      <a16:colId xmlns:a16="http://schemas.microsoft.com/office/drawing/2014/main" val="1888051738"/>
                    </a:ext>
                  </a:extLst>
                </a:gridCol>
                <a:gridCol w="1161143">
                  <a:extLst>
                    <a:ext uri="{9D8B030D-6E8A-4147-A177-3AD203B41FA5}">
                      <a16:colId xmlns:a16="http://schemas.microsoft.com/office/drawing/2014/main" val="3383478368"/>
                    </a:ext>
                  </a:extLst>
                </a:gridCol>
                <a:gridCol w="1161143">
                  <a:extLst>
                    <a:ext uri="{9D8B030D-6E8A-4147-A177-3AD203B41FA5}">
                      <a16:colId xmlns:a16="http://schemas.microsoft.com/office/drawing/2014/main" val="2014699460"/>
                    </a:ext>
                  </a:extLst>
                </a:gridCol>
                <a:gridCol w="1161143">
                  <a:extLst>
                    <a:ext uri="{9D8B030D-6E8A-4147-A177-3AD203B41FA5}">
                      <a16:colId xmlns:a16="http://schemas.microsoft.com/office/drawing/2014/main" val="4264450189"/>
                    </a:ext>
                  </a:extLst>
                </a:gridCol>
                <a:gridCol w="1161143">
                  <a:extLst>
                    <a:ext uri="{9D8B030D-6E8A-4147-A177-3AD203B41FA5}">
                      <a16:colId xmlns:a16="http://schemas.microsoft.com/office/drawing/2014/main" val="597235745"/>
                    </a:ext>
                  </a:extLst>
                </a:gridCol>
                <a:gridCol w="1161143">
                  <a:extLst>
                    <a:ext uri="{9D8B030D-6E8A-4147-A177-3AD203B41FA5}">
                      <a16:colId xmlns:a16="http://schemas.microsoft.com/office/drawing/2014/main" val="629745390"/>
                    </a:ext>
                  </a:extLst>
                </a:gridCol>
              </a:tblGrid>
              <a:tr h="336166">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9867117"/>
                  </a:ext>
                </a:extLst>
              </a:tr>
              <a:tr h="336166">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5174292"/>
                  </a:ext>
                </a:extLst>
              </a:tr>
              <a:tr h="336166">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5378496"/>
                  </a:ext>
                </a:extLst>
              </a:tr>
              <a:tr h="336166">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8675521"/>
                  </a:ext>
                </a:extLst>
              </a:tr>
            </a:tbl>
          </a:graphicData>
        </a:graphic>
      </p:graphicFrame>
      <p:sp>
        <p:nvSpPr>
          <p:cNvPr id="8" name="TextBox 7"/>
          <p:cNvSpPr txBox="1"/>
          <p:nvPr/>
        </p:nvSpPr>
        <p:spPr>
          <a:xfrm>
            <a:off x="471055" y="2811702"/>
            <a:ext cx="1676400" cy="369332"/>
          </a:xfrm>
          <a:prstGeom prst="rect">
            <a:avLst/>
          </a:prstGeom>
          <a:noFill/>
        </p:spPr>
        <p:txBody>
          <a:bodyPr wrap="square" rtlCol="0">
            <a:spAutoFit/>
          </a:bodyPr>
          <a:lstStyle/>
          <a:p>
            <a:r>
              <a:rPr lang="en-US" dirty="0"/>
              <a:t>a</a:t>
            </a:r>
            <a:r>
              <a:rPr lang="en-US" dirty="0" smtClean="0"/>
              <a:t>dd $4, $5, $6</a:t>
            </a:r>
            <a:endParaRPr lang="en-US" dirty="0"/>
          </a:p>
        </p:txBody>
      </p:sp>
      <p:sp>
        <p:nvSpPr>
          <p:cNvPr id="9" name="TextBox 8"/>
          <p:cNvSpPr txBox="1"/>
          <p:nvPr/>
        </p:nvSpPr>
        <p:spPr>
          <a:xfrm>
            <a:off x="374073" y="3181034"/>
            <a:ext cx="1773382" cy="369332"/>
          </a:xfrm>
          <a:prstGeom prst="rect">
            <a:avLst/>
          </a:prstGeom>
          <a:noFill/>
        </p:spPr>
        <p:txBody>
          <a:bodyPr wrap="square" rtlCol="0">
            <a:spAutoFit/>
          </a:bodyPr>
          <a:lstStyle/>
          <a:p>
            <a:r>
              <a:rPr lang="en-US" dirty="0" err="1" smtClean="0"/>
              <a:t>beq</a:t>
            </a:r>
            <a:r>
              <a:rPr lang="en-US" dirty="0" smtClean="0"/>
              <a:t> $1, $2, ELSE</a:t>
            </a:r>
            <a:endParaRPr lang="en-US" dirty="0"/>
          </a:p>
        </p:txBody>
      </p:sp>
      <p:sp>
        <p:nvSpPr>
          <p:cNvPr id="10" name="TextBox 9"/>
          <p:cNvSpPr txBox="1"/>
          <p:nvPr/>
        </p:nvSpPr>
        <p:spPr>
          <a:xfrm>
            <a:off x="471055" y="3550366"/>
            <a:ext cx="1676400" cy="369332"/>
          </a:xfrm>
          <a:prstGeom prst="rect">
            <a:avLst/>
          </a:prstGeom>
          <a:noFill/>
        </p:spPr>
        <p:txBody>
          <a:bodyPr wrap="square" rtlCol="0">
            <a:spAutoFit/>
          </a:bodyPr>
          <a:lstStyle/>
          <a:p>
            <a:r>
              <a:rPr lang="en-US" dirty="0" smtClean="0"/>
              <a:t>or $7, $8, $9</a:t>
            </a:r>
            <a:endParaRPr lang="en-US" dirty="0"/>
          </a:p>
        </p:txBody>
      </p:sp>
      <p:sp>
        <p:nvSpPr>
          <p:cNvPr id="11" name="TextBox 10"/>
          <p:cNvSpPr txBox="1"/>
          <p:nvPr/>
        </p:nvSpPr>
        <p:spPr>
          <a:xfrm>
            <a:off x="249382" y="3919698"/>
            <a:ext cx="2059708" cy="369332"/>
          </a:xfrm>
          <a:prstGeom prst="rect">
            <a:avLst/>
          </a:prstGeom>
          <a:noFill/>
        </p:spPr>
        <p:txBody>
          <a:bodyPr wrap="square" rtlCol="0">
            <a:spAutoFit/>
          </a:bodyPr>
          <a:lstStyle/>
          <a:p>
            <a:r>
              <a:rPr lang="en-US" dirty="0" smtClean="0"/>
              <a:t>ELSE: and $7, $8, $9</a:t>
            </a:r>
            <a:endParaRPr lang="en-US" dirty="0"/>
          </a:p>
        </p:txBody>
      </p:sp>
    </p:spTree>
    <p:extLst>
      <p:ext uri="{BB962C8B-B14F-4D97-AF65-F5344CB8AC3E}">
        <p14:creationId xmlns:p14="http://schemas.microsoft.com/office/powerpoint/2010/main" val="31938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49436" cy="964911"/>
          </a:xfrm>
        </p:spPr>
        <p:txBody>
          <a:bodyPr/>
          <a:lstStyle/>
          <a:p>
            <a:r>
              <a:rPr lang="en-US" b="1" dirty="0"/>
              <a:t>Control Hazards</a:t>
            </a:r>
            <a:endParaRPr lang="en-US" dirty="0"/>
          </a:p>
        </p:txBody>
      </p:sp>
      <p:sp>
        <p:nvSpPr>
          <p:cNvPr id="3" name="Content Placeholder 2"/>
          <p:cNvSpPr>
            <a:spLocks noGrp="1"/>
          </p:cNvSpPr>
          <p:nvPr>
            <p:ph idx="1"/>
          </p:nvPr>
        </p:nvSpPr>
        <p:spPr>
          <a:xfrm>
            <a:off x="367145" y="1330036"/>
            <a:ext cx="5368637" cy="5320146"/>
          </a:xfrm>
        </p:spPr>
        <p:txBody>
          <a:bodyPr>
            <a:normAutofit/>
          </a:bodyPr>
          <a:lstStyle/>
          <a:p>
            <a:r>
              <a:rPr lang="en-US" dirty="0" smtClean="0"/>
              <a:t>One solutions </a:t>
            </a:r>
            <a:r>
              <a:rPr lang="en-US" dirty="0"/>
              <a:t>to control </a:t>
            </a:r>
            <a:r>
              <a:rPr lang="en-US" dirty="0" smtClean="0"/>
              <a:t>hazards</a:t>
            </a:r>
          </a:p>
          <a:p>
            <a:pPr lvl="1"/>
            <a:r>
              <a:rPr lang="en-US" i="1" dirty="0"/>
              <a:t>Stall</a:t>
            </a:r>
            <a:r>
              <a:rPr lang="en-US" i="1" dirty="0" smtClean="0"/>
              <a:t>: </a:t>
            </a:r>
            <a:r>
              <a:rPr lang="en-US" dirty="0"/>
              <a:t>certainly works, but it is </a:t>
            </a:r>
            <a:r>
              <a:rPr lang="en-US" dirty="0" smtClean="0"/>
              <a:t>slow</a:t>
            </a:r>
          </a:p>
          <a:p>
            <a:r>
              <a:rPr lang="en-US" b="1" dirty="0"/>
              <a:t>Performance of “Stall on Branch</a:t>
            </a:r>
            <a:r>
              <a:rPr lang="en-US" b="1" dirty="0" smtClean="0"/>
              <a:t>”</a:t>
            </a:r>
          </a:p>
          <a:p>
            <a:pPr lvl="1"/>
            <a:r>
              <a:rPr lang="en-US" dirty="0"/>
              <a:t>Assume all other instructions have a CPI of </a:t>
            </a:r>
            <a:r>
              <a:rPr lang="en-US" dirty="0" smtClean="0"/>
              <a:t>1</a:t>
            </a:r>
          </a:p>
          <a:p>
            <a:pPr lvl="1"/>
            <a:r>
              <a:rPr lang="en-US" dirty="0"/>
              <a:t>branches are 17% of the </a:t>
            </a:r>
            <a:r>
              <a:rPr lang="en-US" dirty="0" smtClean="0"/>
              <a:t>instructions executed </a:t>
            </a:r>
            <a:r>
              <a:rPr lang="en-US" dirty="0"/>
              <a:t>in </a:t>
            </a:r>
            <a:r>
              <a:rPr lang="en-US" dirty="0" smtClean="0"/>
              <a:t>SPECint2006 </a:t>
            </a:r>
          </a:p>
          <a:p>
            <a:pPr lvl="1"/>
            <a:r>
              <a:rPr lang="en-US" dirty="0" smtClean="0"/>
              <a:t>Since </a:t>
            </a:r>
            <a:r>
              <a:rPr lang="en-US" dirty="0"/>
              <a:t>branches took one extra clock cycle for the stall, </a:t>
            </a:r>
            <a:endParaRPr lang="en-US" dirty="0" smtClean="0"/>
          </a:p>
          <a:p>
            <a:pPr lvl="2"/>
            <a:r>
              <a:rPr lang="en-US" dirty="0" smtClean="0"/>
              <a:t>we </a:t>
            </a:r>
            <a:r>
              <a:rPr lang="en-US" dirty="0"/>
              <a:t>would see a </a:t>
            </a:r>
            <a:r>
              <a:rPr lang="en-US" dirty="0" smtClean="0"/>
              <a:t>CPI of </a:t>
            </a:r>
            <a:r>
              <a:rPr lang="en-US" dirty="0"/>
              <a:t>1.17 and hence a slowdown of 1.17 versus the ideal </a:t>
            </a:r>
            <a:r>
              <a:rPr lang="en-US" dirty="0" smtClean="0"/>
              <a:t>case</a:t>
            </a:r>
            <a:endParaRPr lang="en-US" dirty="0"/>
          </a:p>
        </p:txBody>
      </p:sp>
      <p:pic>
        <p:nvPicPr>
          <p:cNvPr id="4" name="Picture 3"/>
          <p:cNvPicPr>
            <a:picLocks noChangeAspect="1"/>
          </p:cNvPicPr>
          <p:nvPr/>
        </p:nvPicPr>
        <p:blipFill>
          <a:blip r:embed="rId2"/>
          <a:stretch>
            <a:fillRect/>
          </a:stretch>
        </p:blipFill>
        <p:spPr>
          <a:xfrm>
            <a:off x="5699641" y="1831253"/>
            <a:ext cx="6492359" cy="2657620"/>
          </a:xfrm>
          <a:prstGeom prst="rect">
            <a:avLst/>
          </a:prstGeom>
        </p:spPr>
      </p:pic>
    </p:spTree>
    <p:extLst>
      <p:ext uri="{BB962C8B-B14F-4D97-AF65-F5344CB8AC3E}">
        <p14:creationId xmlns:p14="http://schemas.microsoft.com/office/powerpoint/2010/main" val="400648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8872"/>
            <a:ext cx="3886200" cy="770948"/>
          </a:xfrm>
        </p:spPr>
        <p:txBody>
          <a:bodyPr/>
          <a:lstStyle/>
          <a:p>
            <a:r>
              <a:rPr lang="en-US" b="1" dirty="0"/>
              <a:t>Control Hazards</a:t>
            </a:r>
            <a:endParaRPr lang="en-US" dirty="0"/>
          </a:p>
        </p:txBody>
      </p:sp>
      <p:sp>
        <p:nvSpPr>
          <p:cNvPr id="3" name="Content Placeholder 2"/>
          <p:cNvSpPr>
            <a:spLocks noGrp="1"/>
          </p:cNvSpPr>
          <p:nvPr>
            <p:ph idx="1"/>
          </p:nvPr>
        </p:nvSpPr>
        <p:spPr>
          <a:xfrm>
            <a:off x="152400" y="1136074"/>
            <a:ext cx="3117273" cy="4100944"/>
          </a:xfrm>
        </p:spPr>
        <p:txBody>
          <a:bodyPr>
            <a:normAutofit fontScale="92500" lnSpcReduction="10000"/>
          </a:bodyPr>
          <a:lstStyle/>
          <a:p>
            <a:r>
              <a:rPr lang="en-US" dirty="0" smtClean="0"/>
              <a:t>When the </a:t>
            </a:r>
            <a:r>
              <a:rPr lang="en-US" dirty="0"/>
              <a:t>guess is wrong, </a:t>
            </a:r>
            <a:endParaRPr lang="en-US" dirty="0" smtClean="0"/>
          </a:p>
          <a:p>
            <a:pPr lvl="1"/>
            <a:r>
              <a:rPr lang="en-US" dirty="0" smtClean="0"/>
              <a:t>the </a:t>
            </a:r>
            <a:r>
              <a:rPr lang="en-US" dirty="0"/>
              <a:t>pipeline control must ensure that the instructions </a:t>
            </a:r>
            <a:r>
              <a:rPr lang="en-US" dirty="0" smtClean="0"/>
              <a:t>following the </a:t>
            </a:r>
            <a:r>
              <a:rPr lang="en-US" dirty="0"/>
              <a:t>wrongly guessed branch have no </a:t>
            </a:r>
            <a:r>
              <a:rPr lang="en-US" dirty="0" smtClean="0"/>
              <a:t>effect</a:t>
            </a:r>
          </a:p>
          <a:p>
            <a:pPr lvl="1"/>
            <a:r>
              <a:rPr lang="en-US" dirty="0" smtClean="0"/>
              <a:t>And, must </a:t>
            </a:r>
            <a:r>
              <a:rPr lang="en-US" dirty="0"/>
              <a:t>restart the pipeline from </a:t>
            </a:r>
            <a:r>
              <a:rPr lang="en-US" dirty="0" smtClean="0"/>
              <a:t>the proper </a:t>
            </a:r>
            <a:r>
              <a:rPr lang="en-US" dirty="0"/>
              <a:t>branch address</a:t>
            </a:r>
          </a:p>
        </p:txBody>
      </p:sp>
      <p:pic>
        <p:nvPicPr>
          <p:cNvPr id="4" name="Picture 3"/>
          <p:cNvPicPr>
            <a:picLocks noChangeAspect="1"/>
          </p:cNvPicPr>
          <p:nvPr/>
        </p:nvPicPr>
        <p:blipFill>
          <a:blip r:embed="rId2"/>
          <a:stretch>
            <a:fillRect/>
          </a:stretch>
        </p:blipFill>
        <p:spPr>
          <a:xfrm>
            <a:off x="4358223" y="48490"/>
            <a:ext cx="7778362" cy="6781800"/>
          </a:xfrm>
          <a:prstGeom prst="rect">
            <a:avLst/>
          </a:prstGeom>
        </p:spPr>
      </p:pic>
    </p:spTree>
    <p:extLst>
      <p:ext uri="{BB962C8B-B14F-4D97-AF65-F5344CB8AC3E}">
        <p14:creationId xmlns:p14="http://schemas.microsoft.com/office/powerpoint/2010/main" val="2673521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2" y="101889"/>
            <a:ext cx="4204855" cy="1325563"/>
          </a:xfrm>
        </p:spPr>
        <p:txBody>
          <a:bodyPr/>
          <a:lstStyle/>
          <a:p>
            <a:r>
              <a:rPr lang="en-US" b="1" dirty="0"/>
              <a:t>Pipeline Overview Summary</a:t>
            </a:r>
            <a:endParaRPr lang="en-US" dirty="0"/>
          </a:p>
        </p:txBody>
      </p:sp>
      <p:sp>
        <p:nvSpPr>
          <p:cNvPr id="3" name="Content Placeholder 2"/>
          <p:cNvSpPr>
            <a:spLocks noGrp="1"/>
          </p:cNvSpPr>
          <p:nvPr>
            <p:ph idx="1"/>
          </p:nvPr>
        </p:nvSpPr>
        <p:spPr>
          <a:xfrm>
            <a:off x="145472" y="1427452"/>
            <a:ext cx="3221183" cy="4351338"/>
          </a:xfrm>
        </p:spPr>
        <p:txBody>
          <a:bodyPr/>
          <a:lstStyle/>
          <a:p>
            <a:r>
              <a:rPr lang="en-US" dirty="0"/>
              <a:t>For each code sequence below, </a:t>
            </a:r>
            <a:endParaRPr lang="en-US" dirty="0" smtClean="0"/>
          </a:p>
          <a:p>
            <a:pPr lvl="1"/>
            <a:r>
              <a:rPr lang="en-US" dirty="0" smtClean="0"/>
              <a:t>state </a:t>
            </a:r>
            <a:r>
              <a:rPr lang="en-US" dirty="0"/>
              <a:t>whether it must stall, </a:t>
            </a:r>
            <a:endParaRPr lang="en-US" dirty="0" smtClean="0"/>
          </a:p>
          <a:p>
            <a:pPr lvl="1"/>
            <a:r>
              <a:rPr lang="en-US" dirty="0" smtClean="0"/>
              <a:t>can </a:t>
            </a:r>
            <a:r>
              <a:rPr lang="en-US" dirty="0"/>
              <a:t>avoid stalls </a:t>
            </a:r>
            <a:r>
              <a:rPr lang="en-US" dirty="0" smtClean="0"/>
              <a:t>using only </a:t>
            </a:r>
            <a:r>
              <a:rPr lang="en-US" dirty="0"/>
              <a:t>forwarding, or </a:t>
            </a:r>
            <a:endParaRPr lang="en-US" dirty="0" smtClean="0"/>
          </a:p>
          <a:p>
            <a:pPr lvl="1"/>
            <a:r>
              <a:rPr lang="en-US" dirty="0" smtClean="0"/>
              <a:t>can </a:t>
            </a:r>
            <a:r>
              <a:rPr lang="en-US" dirty="0"/>
              <a:t>execute without stalling or </a:t>
            </a:r>
            <a:endParaRPr lang="en-US" dirty="0" smtClean="0"/>
          </a:p>
          <a:p>
            <a:pPr lvl="1"/>
            <a:r>
              <a:rPr lang="en-US" dirty="0" smtClean="0"/>
              <a:t>forwarding</a:t>
            </a:r>
            <a:endParaRPr lang="en-US" dirty="0"/>
          </a:p>
        </p:txBody>
      </p:sp>
      <p:pic>
        <p:nvPicPr>
          <p:cNvPr id="4" name="Picture 3"/>
          <p:cNvPicPr>
            <a:picLocks noChangeAspect="1"/>
          </p:cNvPicPr>
          <p:nvPr/>
        </p:nvPicPr>
        <p:blipFill>
          <a:blip r:embed="rId2"/>
          <a:stretch>
            <a:fillRect/>
          </a:stretch>
        </p:blipFill>
        <p:spPr>
          <a:xfrm>
            <a:off x="3726873" y="1312717"/>
            <a:ext cx="8326149" cy="1976189"/>
          </a:xfrm>
          <a:prstGeom prst="rect">
            <a:avLst/>
          </a:prstGeom>
        </p:spPr>
      </p:pic>
      <p:sp>
        <p:nvSpPr>
          <p:cNvPr id="5" name="Rectangle 4"/>
          <p:cNvSpPr/>
          <p:nvPr/>
        </p:nvSpPr>
        <p:spPr>
          <a:xfrm>
            <a:off x="3684877" y="3719756"/>
            <a:ext cx="8368145" cy="2031325"/>
          </a:xfrm>
          <a:prstGeom prst="rect">
            <a:avLst/>
          </a:prstGeom>
        </p:spPr>
        <p:txBody>
          <a:bodyPr wrap="square">
            <a:spAutoFit/>
          </a:bodyPr>
          <a:lstStyle/>
          <a:p>
            <a:r>
              <a:rPr lang="en-US" b="1" dirty="0">
                <a:solidFill>
                  <a:srgbClr val="000000"/>
                </a:solidFill>
                <a:latin typeface="MinionPro-Bold"/>
              </a:rPr>
              <a:t>Pipelining </a:t>
            </a:r>
            <a:r>
              <a:rPr lang="en-US" dirty="0">
                <a:solidFill>
                  <a:srgbClr val="000000"/>
                </a:solidFill>
                <a:latin typeface="MinionPro-Regular"/>
              </a:rPr>
              <a:t>increases the number of simultaneously executing instructions</a:t>
            </a:r>
          </a:p>
          <a:p>
            <a:r>
              <a:rPr lang="en-US" dirty="0">
                <a:solidFill>
                  <a:srgbClr val="000000"/>
                </a:solidFill>
                <a:latin typeface="MinionPro-Regular"/>
              </a:rPr>
              <a:t>and the rate at which instructions are started and completed. Pipelining</a:t>
            </a:r>
          </a:p>
          <a:p>
            <a:r>
              <a:rPr lang="en-US" dirty="0">
                <a:solidFill>
                  <a:srgbClr val="000000"/>
                </a:solidFill>
                <a:latin typeface="MinionPro-Regular"/>
              </a:rPr>
              <a:t>does not reduce the time it takes to complete an individual instruction,</a:t>
            </a:r>
          </a:p>
          <a:p>
            <a:r>
              <a:rPr lang="en-US" dirty="0">
                <a:solidFill>
                  <a:srgbClr val="000000"/>
                </a:solidFill>
                <a:latin typeface="MinionPro-Regular"/>
              </a:rPr>
              <a:t>also called the </a:t>
            </a:r>
            <a:r>
              <a:rPr lang="en-US" b="1" dirty="0">
                <a:solidFill>
                  <a:srgbClr val="00FFFF"/>
                </a:solidFill>
                <a:latin typeface="MinionPro-Bold"/>
              </a:rPr>
              <a:t>latency</a:t>
            </a:r>
            <a:r>
              <a:rPr lang="en-US" dirty="0">
                <a:solidFill>
                  <a:srgbClr val="000000"/>
                </a:solidFill>
                <a:latin typeface="MinionPro-Regular"/>
              </a:rPr>
              <a:t>. </a:t>
            </a:r>
            <a:endParaRPr lang="en-US" dirty="0" smtClean="0">
              <a:solidFill>
                <a:srgbClr val="000000"/>
              </a:solidFill>
              <a:latin typeface="MinionPro-Regular"/>
            </a:endParaRPr>
          </a:p>
          <a:p>
            <a:r>
              <a:rPr lang="en-US" dirty="0" smtClean="0">
                <a:solidFill>
                  <a:srgbClr val="000000"/>
                </a:solidFill>
                <a:latin typeface="MinionPro-Regular"/>
              </a:rPr>
              <a:t>For </a:t>
            </a:r>
            <a:r>
              <a:rPr lang="en-US" dirty="0">
                <a:solidFill>
                  <a:srgbClr val="000000"/>
                </a:solidFill>
                <a:latin typeface="MinionPro-Regular"/>
              </a:rPr>
              <a:t>example, the </a:t>
            </a:r>
            <a:r>
              <a:rPr lang="en-US" dirty="0" smtClean="0">
                <a:solidFill>
                  <a:srgbClr val="000000"/>
                </a:solidFill>
                <a:latin typeface="MinionPro-Regular"/>
              </a:rPr>
              <a:t>five-stage </a:t>
            </a:r>
            <a:r>
              <a:rPr lang="en-US" dirty="0">
                <a:solidFill>
                  <a:srgbClr val="000000"/>
                </a:solidFill>
                <a:latin typeface="MinionPro-Regular"/>
              </a:rPr>
              <a:t>pipeline still takes </a:t>
            </a:r>
            <a:r>
              <a:rPr lang="en-US" dirty="0" smtClean="0">
                <a:solidFill>
                  <a:srgbClr val="000000"/>
                </a:solidFill>
                <a:latin typeface="MinionPro-Regular"/>
              </a:rPr>
              <a:t>5 lock </a:t>
            </a:r>
            <a:r>
              <a:rPr lang="en-US" dirty="0">
                <a:solidFill>
                  <a:srgbClr val="000000"/>
                </a:solidFill>
                <a:latin typeface="MinionPro-Regular"/>
              </a:rPr>
              <a:t>cycles for the instruction to complete. In the terms used in </a:t>
            </a:r>
            <a:r>
              <a:rPr lang="en-US" dirty="0" smtClean="0">
                <a:solidFill>
                  <a:srgbClr val="000000"/>
                </a:solidFill>
                <a:latin typeface="MinionPro-Regular"/>
              </a:rPr>
              <a:t>Chapter 1</a:t>
            </a:r>
            <a:r>
              <a:rPr lang="en-US" dirty="0">
                <a:solidFill>
                  <a:srgbClr val="000000"/>
                </a:solidFill>
                <a:latin typeface="MinionPro-Regular"/>
              </a:rPr>
              <a:t>, pipelining improves instruction </a:t>
            </a:r>
            <a:r>
              <a:rPr lang="en-US" i="1" dirty="0">
                <a:solidFill>
                  <a:srgbClr val="000000"/>
                </a:solidFill>
                <a:latin typeface="MinionPro-It"/>
              </a:rPr>
              <a:t>throughput </a:t>
            </a:r>
            <a:r>
              <a:rPr lang="en-US" dirty="0">
                <a:solidFill>
                  <a:srgbClr val="000000"/>
                </a:solidFill>
                <a:latin typeface="MinionPro-Regular"/>
              </a:rPr>
              <a:t>rather than </a:t>
            </a:r>
            <a:r>
              <a:rPr lang="en-US" dirty="0" smtClean="0">
                <a:solidFill>
                  <a:srgbClr val="000000"/>
                </a:solidFill>
                <a:latin typeface="MinionPro-Regular"/>
              </a:rPr>
              <a:t>individual instruction </a:t>
            </a:r>
            <a:r>
              <a:rPr lang="en-US" i="1" dirty="0">
                <a:solidFill>
                  <a:srgbClr val="000000"/>
                </a:solidFill>
                <a:latin typeface="MinionPro-It"/>
              </a:rPr>
              <a:t>execution time </a:t>
            </a:r>
            <a:r>
              <a:rPr lang="en-US" dirty="0">
                <a:solidFill>
                  <a:srgbClr val="000000"/>
                </a:solidFill>
                <a:latin typeface="MinionPro-Regular"/>
              </a:rPr>
              <a:t>or </a:t>
            </a:r>
            <a:r>
              <a:rPr lang="en-US" i="1" dirty="0">
                <a:solidFill>
                  <a:srgbClr val="000000"/>
                </a:solidFill>
                <a:latin typeface="MinionPro-It"/>
              </a:rPr>
              <a:t>latency</a:t>
            </a:r>
            <a:r>
              <a:rPr lang="en-US" dirty="0">
                <a:solidFill>
                  <a:srgbClr val="000000"/>
                </a:solidFill>
                <a:latin typeface="MinionPro-Regular"/>
              </a:rPr>
              <a:t>.</a:t>
            </a:r>
            <a:endParaRPr lang="en-US" dirty="0"/>
          </a:p>
        </p:txBody>
      </p:sp>
    </p:spTree>
    <p:extLst>
      <p:ext uri="{BB962C8B-B14F-4D97-AF65-F5344CB8AC3E}">
        <p14:creationId xmlns:p14="http://schemas.microsoft.com/office/powerpoint/2010/main" val="673584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30782" cy="1006475"/>
          </a:xfrm>
        </p:spPr>
        <p:txBody>
          <a:bodyPr/>
          <a:lstStyle/>
          <a:p>
            <a:r>
              <a:rPr lang="en-US" dirty="0"/>
              <a:t>Hazard Types</a:t>
            </a:r>
            <a:r>
              <a:rPr lang="en-US" dirty="0" smtClean="0"/>
              <a:t>:</a:t>
            </a:r>
            <a:endParaRPr lang="en-US" dirty="0"/>
          </a:p>
        </p:txBody>
      </p:sp>
      <p:sp>
        <p:nvSpPr>
          <p:cNvPr id="3" name="Content Placeholder 2"/>
          <p:cNvSpPr>
            <a:spLocks noGrp="1"/>
          </p:cNvSpPr>
          <p:nvPr>
            <p:ph idx="1"/>
          </p:nvPr>
        </p:nvSpPr>
        <p:spPr>
          <a:xfrm>
            <a:off x="838200" y="1825625"/>
            <a:ext cx="10515600" cy="3827030"/>
          </a:xfrm>
        </p:spPr>
        <p:txBody>
          <a:bodyPr>
            <a:normAutofit/>
          </a:bodyPr>
          <a:lstStyle/>
          <a:p>
            <a:r>
              <a:rPr lang="en-US" dirty="0" smtClean="0"/>
              <a:t>Structural </a:t>
            </a:r>
            <a:r>
              <a:rPr lang="en-US" dirty="0"/>
              <a:t>Hazard:</a:t>
            </a:r>
          </a:p>
          <a:p>
            <a:pPr lvl="1"/>
            <a:r>
              <a:rPr lang="en-US" dirty="0"/>
              <a:t>Needed resource currently busy</a:t>
            </a:r>
            <a:r>
              <a:rPr lang="en-US" dirty="0" smtClean="0"/>
              <a:t>.</a:t>
            </a:r>
          </a:p>
          <a:p>
            <a:pPr lvl="1"/>
            <a:endParaRPr lang="en-US" dirty="0"/>
          </a:p>
          <a:p>
            <a:r>
              <a:rPr lang="en-US" dirty="0"/>
              <a:t>Data Hazard:</a:t>
            </a:r>
          </a:p>
          <a:p>
            <a:pPr lvl="1"/>
            <a:r>
              <a:rPr lang="en-US" dirty="0"/>
              <a:t>Needed value not yet available or overwritten</a:t>
            </a:r>
            <a:r>
              <a:rPr lang="en-US" dirty="0" smtClean="0"/>
              <a:t>.</a:t>
            </a:r>
          </a:p>
          <a:p>
            <a:pPr lvl="1"/>
            <a:endParaRPr lang="en-US" dirty="0"/>
          </a:p>
          <a:p>
            <a:r>
              <a:rPr lang="en-US" dirty="0"/>
              <a:t>Control Hazard:</a:t>
            </a:r>
          </a:p>
          <a:p>
            <a:pPr lvl="1"/>
            <a:r>
              <a:rPr lang="en-US" dirty="0"/>
              <a:t>Needed instruction not yet available or wrong instruction executing.</a:t>
            </a:r>
          </a:p>
        </p:txBody>
      </p:sp>
    </p:spTree>
    <p:extLst>
      <p:ext uri="{BB962C8B-B14F-4D97-AF65-F5344CB8AC3E}">
        <p14:creationId xmlns:p14="http://schemas.microsoft.com/office/powerpoint/2010/main" val="453889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073" y="375841"/>
            <a:ext cx="8099186" cy="6216759"/>
          </a:xfrm>
        </p:spPr>
      </p:pic>
    </p:spTree>
    <p:extLst>
      <p:ext uri="{BB962C8B-B14F-4D97-AF65-F5344CB8AC3E}">
        <p14:creationId xmlns:p14="http://schemas.microsoft.com/office/powerpoint/2010/main" val="233036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 y="254288"/>
            <a:ext cx="3955473" cy="3431021"/>
          </a:xfrm>
        </p:spPr>
        <p:txBody>
          <a:bodyPr>
            <a:noAutofit/>
          </a:bodyPr>
          <a:lstStyle/>
          <a:p>
            <a:r>
              <a:rPr lang="en-US" sz="1600" b="1" dirty="0"/>
              <a:t>FIGURE 4.25 The laundry analogy for pipelining. </a:t>
            </a:r>
            <a:r>
              <a:rPr lang="en-US" sz="1600" b="1" dirty="0" smtClean="0"/>
              <a:t/>
            </a:r>
            <a:br>
              <a:rPr lang="en-US" sz="1600" b="1" dirty="0" smtClean="0"/>
            </a:br>
            <a:r>
              <a:rPr lang="en-US" sz="1600" dirty="0" smtClean="0"/>
              <a:t>Ann</a:t>
            </a:r>
            <a:r>
              <a:rPr lang="en-US" sz="1600" dirty="0"/>
              <a:t>, Brian, Cathy, and Don each have dirty</a:t>
            </a:r>
            <a:br>
              <a:rPr lang="en-US" sz="1600" dirty="0"/>
            </a:br>
            <a:r>
              <a:rPr lang="en-US" sz="1600" dirty="0"/>
              <a:t>clothes to be washed, dried, folded, and put away. </a:t>
            </a:r>
            <a:r>
              <a:rPr lang="en-US" sz="1600" dirty="0" err="1"/>
              <a:t>Th</a:t>
            </a:r>
            <a:r>
              <a:rPr lang="en-US" sz="1600" dirty="0"/>
              <a:t> e washer, dryer, “folder,” and “</a:t>
            </a:r>
            <a:r>
              <a:rPr lang="en-US" sz="1600" dirty="0" err="1"/>
              <a:t>storer</a:t>
            </a:r>
            <a:r>
              <a:rPr lang="en-US" sz="1600" dirty="0"/>
              <a:t>” each take </a:t>
            </a:r>
            <a:r>
              <a:rPr lang="en-US" sz="1600" dirty="0" smtClean="0"/>
              <a:t>30 minutes </a:t>
            </a:r>
            <a:r>
              <a:rPr lang="en-US" sz="1600" dirty="0"/>
              <a:t>for their task. Sequential laundry takes 8 hours for 4 loads of wash, while pipelined laundry takes</a:t>
            </a:r>
            <a:br>
              <a:rPr lang="en-US" sz="1600" dirty="0"/>
            </a:br>
            <a:r>
              <a:rPr lang="en-US" sz="1600" dirty="0"/>
              <a:t>just 3.5 hours. We show the pipeline stage of diff </a:t>
            </a:r>
            <a:r>
              <a:rPr lang="en-US" sz="1600" dirty="0" err="1"/>
              <a:t>erent</a:t>
            </a:r>
            <a:r>
              <a:rPr lang="en-US" sz="1600" dirty="0"/>
              <a:t> loads over time by showing copies of the four </a:t>
            </a:r>
            <a:r>
              <a:rPr lang="en-US" sz="1600" dirty="0" smtClean="0"/>
              <a:t>resources on </a:t>
            </a:r>
            <a:r>
              <a:rPr lang="en-US" sz="1600" dirty="0"/>
              <a:t>this two-dimensional time line, but we really have just one of each resource.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492" y="129597"/>
            <a:ext cx="6975452" cy="6579869"/>
          </a:xfrm>
        </p:spPr>
      </p:pic>
    </p:spTree>
    <p:extLst>
      <p:ext uri="{BB962C8B-B14F-4D97-AF65-F5344CB8AC3E}">
        <p14:creationId xmlns:p14="http://schemas.microsoft.com/office/powerpoint/2010/main" val="399343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possibility in MIPS</a:t>
            </a:r>
            <a:endParaRPr lang="en-US" dirty="0"/>
          </a:p>
        </p:txBody>
      </p:sp>
      <p:sp>
        <p:nvSpPr>
          <p:cNvPr id="3" name="Content Placeholder 2"/>
          <p:cNvSpPr>
            <a:spLocks noGrp="1"/>
          </p:cNvSpPr>
          <p:nvPr>
            <p:ph idx="1"/>
          </p:nvPr>
        </p:nvSpPr>
        <p:spPr/>
        <p:txBody>
          <a:bodyPr/>
          <a:lstStyle/>
          <a:p>
            <a:r>
              <a:rPr lang="en-US" dirty="0"/>
              <a:t>MIPS instructions classically take </a:t>
            </a:r>
            <a:r>
              <a:rPr lang="en-US" dirty="0" smtClean="0"/>
              <a:t>five </a:t>
            </a:r>
            <a:r>
              <a:rPr lang="en-US" dirty="0"/>
              <a:t>steps:</a:t>
            </a:r>
          </a:p>
          <a:p>
            <a:pPr lvl="1"/>
            <a:r>
              <a:rPr lang="en-US" dirty="0"/>
              <a:t>1. Fetch instruction from memory.</a:t>
            </a:r>
          </a:p>
          <a:p>
            <a:pPr lvl="1"/>
            <a:r>
              <a:rPr lang="en-US" dirty="0"/>
              <a:t>2. Read registers while decoding the instruction. </a:t>
            </a:r>
            <a:r>
              <a:rPr lang="en-US" dirty="0" err="1"/>
              <a:t>Th</a:t>
            </a:r>
            <a:r>
              <a:rPr lang="en-US" dirty="0"/>
              <a:t> e regular format of </a:t>
            </a:r>
            <a:r>
              <a:rPr lang="en-US" dirty="0" smtClean="0"/>
              <a:t>MIPS instructions </a:t>
            </a:r>
            <a:r>
              <a:rPr lang="en-US" dirty="0"/>
              <a:t>allows reading and decoding to occur simultaneously.</a:t>
            </a:r>
          </a:p>
          <a:p>
            <a:pPr lvl="1"/>
            <a:r>
              <a:rPr lang="en-US" dirty="0"/>
              <a:t>3. Execute the operation or calculate an address.</a:t>
            </a:r>
          </a:p>
          <a:p>
            <a:pPr lvl="1"/>
            <a:r>
              <a:rPr lang="en-US" dirty="0"/>
              <a:t>4. Access an operand in data memory.</a:t>
            </a:r>
          </a:p>
          <a:p>
            <a:pPr lvl="1"/>
            <a:r>
              <a:rPr lang="en-US" dirty="0"/>
              <a:t>5. Write the result into a register</a:t>
            </a:r>
            <a:r>
              <a:rPr lang="en-US" dirty="0" smtClean="0"/>
              <a:t>.</a:t>
            </a:r>
          </a:p>
          <a:p>
            <a:endParaRPr lang="en-US" dirty="0"/>
          </a:p>
        </p:txBody>
      </p:sp>
    </p:spTree>
    <p:extLst>
      <p:ext uri="{BB962C8B-B14F-4D97-AF65-F5344CB8AC3E}">
        <p14:creationId xmlns:p14="http://schemas.microsoft.com/office/powerpoint/2010/main" val="16962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591"/>
          </a:xfrm>
        </p:spPr>
        <p:txBody>
          <a:bodyPr/>
          <a:lstStyle/>
          <a:p>
            <a:r>
              <a:rPr lang="en-US" dirty="0" smtClean="0"/>
              <a:t>Pipelining </a:t>
            </a:r>
            <a:r>
              <a:rPr lang="en-US" dirty="0"/>
              <a:t>speeds up instruction execution</a:t>
            </a:r>
          </a:p>
        </p:txBody>
      </p:sp>
      <p:sp>
        <p:nvSpPr>
          <p:cNvPr id="3" name="Content Placeholder 2"/>
          <p:cNvSpPr>
            <a:spLocks noGrp="1"/>
          </p:cNvSpPr>
          <p:nvPr>
            <p:ph idx="1"/>
          </p:nvPr>
        </p:nvSpPr>
        <p:spPr>
          <a:xfrm>
            <a:off x="304800" y="1086716"/>
            <a:ext cx="11887200" cy="2584739"/>
          </a:xfrm>
        </p:spPr>
        <p:txBody>
          <a:bodyPr>
            <a:normAutofit fontScale="70000" lnSpcReduction="20000"/>
          </a:bodyPr>
          <a:lstStyle/>
          <a:p>
            <a:r>
              <a:rPr lang="en-US" dirty="0"/>
              <a:t>we limit our attention to eight instructions: </a:t>
            </a:r>
            <a:endParaRPr lang="en-US" dirty="0" smtClean="0"/>
          </a:p>
          <a:p>
            <a:pPr lvl="1"/>
            <a:r>
              <a:rPr lang="en-US" dirty="0" smtClean="0"/>
              <a:t>load word (</a:t>
            </a:r>
            <a:r>
              <a:rPr lang="en-US" dirty="0" err="1" smtClean="0"/>
              <a:t>lw</a:t>
            </a:r>
            <a:r>
              <a:rPr lang="en-US" dirty="0"/>
              <a:t>), store word (</a:t>
            </a:r>
            <a:r>
              <a:rPr lang="en-US" dirty="0" err="1"/>
              <a:t>sw</a:t>
            </a:r>
            <a:r>
              <a:rPr lang="en-US" dirty="0"/>
              <a:t>), add (add), subtract (sub), AND (and), OR (or), </a:t>
            </a:r>
            <a:r>
              <a:rPr lang="en-US" dirty="0" smtClean="0"/>
              <a:t>set less </a:t>
            </a:r>
            <a:r>
              <a:rPr lang="en-US" dirty="0"/>
              <a:t>than (</a:t>
            </a:r>
            <a:r>
              <a:rPr lang="en-US" dirty="0" err="1"/>
              <a:t>slt</a:t>
            </a:r>
            <a:r>
              <a:rPr lang="en-US" dirty="0"/>
              <a:t>), and branch on equal (</a:t>
            </a:r>
            <a:r>
              <a:rPr lang="en-US" dirty="0" err="1"/>
              <a:t>beq</a:t>
            </a:r>
            <a:r>
              <a:rPr lang="en-US" dirty="0" smtClean="0"/>
              <a:t>)</a:t>
            </a:r>
          </a:p>
          <a:p>
            <a:r>
              <a:rPr lang="en-US" dirty="0" smtClean="0"/>
              <a:t>The </a:t>
            </a:r>
            <a:r>
              <a:rPr lang="en-US" dirty="0"/>
              <a:t>operation times for the major functional units </a:t>
            </a:r>
            <a:r>
              <a:rPr lang="en-US" dirty="0" smtClean="0"/>
              <a:t>are </a:t>
            </a:r>
          </a:p>
          <a:p>
            <a:pPr lvl="1"/>
            <a:r>
              <a:rPr lang="en-US" dirty="0" smtClean="0"/>
              <a:t>200 </a:t>
            </a:r>
            <a:r>
              <a:rPr lang="en-US" dirty="0" err="1"/>
              <a:t>ps</a:t>
            </a:r>
            <a:r>
              <a:rPr lang="en-US" dirty="0"/>
              <a:t> for memory access, </a:t>
            </a:r>
            <a:endParaRPr lang="en-US" dirty="0" smtClean="0"/>
          </a:p>
          <a:p>
            <a:pPr lvl="1"/>
            <a:r>
              <a:rPr lang="en-US" dirty="0" smtClean="0"/>
              <a:t>200 </a:t>
            </a:r>
            <a:r>
              <a:rPr lang="en-US" dirty="0" err="1"/>
              <a:t>ps</a:t>
            </a:r>
            <a:r>
              <a:rPr lang="en-US" dirty="0"/>
              <a:t> for ALU operation, and </a:t>
            </a:r>
            <a:endParaRPr lang="en-US" dirty="0" smtClean="0"/>
          </a:p>
          <a:p>
            <a:pPr lvl="1"/>
            <a:r>
              <a:rPr lang="en-US" dirty="0" smtClean="0"/>
              <a:t>100 </a:t>
            </a:r>
            <a:r>
              <a:rPr lang="en-US" dirty="0" err="1" smtClean="0"/>
              <a:t>ps</a:t>
            </a:r>
            <a:r>
              <a:rPr lang="en-US" dirty="0" smtClean="0"/>
              <a:t> for </a:t>
            </a:r>
            <a:r>
              <a:rPr lang="en-US" dirty="0"/>
              <a:t>register </a:t>
            </a:r>
            <a:r>
              <a:rPr lang="en-US" dirty="0" smtClean="0"/>
              <a:t>file </a:t>
            </a:r>
            <a:r>
              <a:rPr lang="en-US" dirty="0"/>
              <a:t>read or </a:t>
            </a:r>
            <a:r>
              <a:rPr lang="en-US" dirty="0" smtClean="0"/>
              <a:t>write </a:t>
            </a:r>
          </a:p>
          <a:p>
            <a:r>
              <a:rPr lang="en-US" dirty="0" smtClean="0"/>
              <a:t>In </a:t>
            </a:r>
            <a:r>
              <a:rPr lang="en-US" dirty="0"/>
              <a:t>the single-cycle model, every instruction </a:t>
            </a:r>
            <a:r>
              <a:rPr lang="en-US" dirty="0" smtClean="0"/>
              <a:t>takes exactly </a:t>
            </a:r>
            <a:r>
              <a:rPr lang="en-US" dirty="0"/>
              <a:t>one clock cycle, so the clock cycle must be stretched to </a:t>
            </a:r>
            <a:r>
              <a:rPr lang="en-US" dirty="0" smtClean="0"/>
              <a:t>accommodate the </a:t>
            </a:r>
            <a:r>
              <a:rPr lang="en-US" dirty="0"/>
              <a:t>slowest </a:t>
            </a:r>
            <a:r>
              <a:rPr lang="en-US" dirty="0" smtClean="0"/>
              <a:t>instruction</a:t>
            </a:r>
          </a:p>
          <a:p>
            <a:pPr lvl="1"/>
            <a:r>
              <a:rPr lang="en-US" dirty="0"/>
              <a:t>it is </a:t>
            </a:r>
            <a:r>
              <a:rPr lang="en-US" b="1" dirty="0" err="1"/>
              <a:t>lw</a:t>
            </a:r>
            <a:r>
              <a:rPr lang="en-US" dirty="0"/>
              <a:t>—so the time required for every instruction is 800 </a:t>
            </a:r>
            <a:r>
              <a:rPr lang="en-US" dirty="0" err="1" smtClean="0"/>
              <a:t>ps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025" y="3671455"/>
            <a:ext cx="9210675" cy="3000375"/>
          </a:xfrm>
          <a:prstGeom prst="rect">
            <a:avLst/>
          </a:prstGeom>
        </p:spPr>
      </p:pic>
    </p:spTree>
    <p:extLst>
      <p:ext uri="{BB962C8B-B14F-4D97-AF65-F5344CB8AC3E}">
        <p14:creationId xmlns:p14="http://schemas.microsoft.com/office/powerpoint/2010/main" val="346283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365126"/>
            <a:ext cx="10965873" cy="784802"/>
          </a:xfrm>
        </p:spPr>
        <p:txBody>
          <a:bodyPr/>
          <a:lstStyle/>
          <a:p>
            <a:r>
              <a:rPr lang="en-US" dirty="0" smtClean="0"/>
              <a:t>pipelining </a:t>
            </a:r>
            <a:r>
              <a:rPr lang="en-US" dirty="0"/>
              <a:t>speeds up instruction execution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02327"/>
                <a:ext cx="10515600" cy="5237018"/>
              </a:xfrm>
            </p:spPr>
            <p:txBody>
              <a:bodyPr>
                <a:normAutofit fontScale="92500" lnSpcReduction="10000"/>
              </a:bodyPr>
              <a:lstStyle/>
              <a:p>
                <a:r>
                  <a:rPr lang="en-US" dirty="0"/>
                  <a:t>the time between the </a:t>
                </a:r>
                <a:r>
                  <a:rPr lang="en-US" dirty="0" smtClean="0"/>
                  <a:t>first </a:t>
                </a:r>
                <a:r>
                  <a:rPr lang="en-US" dirty="0"/>
                  <a:t>and </a:t>
                </a:r>
                <a:r>
                  <a:rPr lang="en-US" dirty="0" smtClean="0"/>
                  <a:t>fourth instructions </a:t>
                </a:r>
                <a:r>
                  <a:rPr lang="en-US" dirty="0"/>
                  <a:t>in the </a:t>
                </a:r>
                <a:r>
                  <a:rPr lang="en-US" dirty="0" err="1"/>
                  <a:t>nonpipelined</a:t>
                </a:r>
                <a:r>
                  <a:rPr lang="en-US" dirty="0"/>
                  <a:t> design is </a:t>
                </a:r>
                <a:endParaRPr lang="en-US" dirty="0" smtClean="0"/>
              </a:p>
              <a:p>
                <a:pPr lvl="1"/>
                <a:r>
                  <a:rPr lang="en-US" dirty="0" smtClean="0"/>
                  <a:t>3 </a:t>
                </a:r>
                <a:r>
                  <a:rPr lang="en-US" dirty="0"/>
                  <a:t>× 800 </a:t>
                </a:r>
                <a:r>
                  <a:rPr lang="en-US" dirty="0" err="1" smtClean="0"/>
                  <a:t>ps</a:t>
                </a:r>
                <a:r>
                  <a:rPr lang="en-US" dirty="0" smtClean="0"/>
                  <a:t> </a:t>
                </a:r>
                <a:r>
                  <a:rPr lang="en-US" dirty="0"/>
                  <a:t>or 2400 </a:t>
                </a:r>
                <a:r>
                  <a:rPr lang="en-US" dirty="0" err="1" smtClean="0"/>
                  <a:t>ps</a:t>
                </a:r>
                <a:endParaRPr lang="en-US" dirty="0" smtClean="0"/>
              </a:p>
              <a:p>
                <a:r>
                  <a:rPr lang="en-US" dirty="0" smtClean="0"/>
                  <a:t>Each of </a:t>
                </a:r>
                <a:r>
                  <a:rPr lang="en-US" dirty="0"/>
                  <a:t>the pipeline stages take </a:t>
                </a:r>
                <a:r>
                  <a:rPr lang="en-US" b="1" dirty="0"/>
                  <a:t>a single clock cycle</a:t>
                </a:r>
                <a:r>
                  <a:rPr lang="en-US" dirty="0"/>
                  <a:t>, so the clock cycle must be </a:t>
                </a:r>
                <a:r>
                  <a:rPr lang="en-US" dirty="0" smtClean="0"/>
                  <a:t>long enough </a:t>
                </a:r>
                <a:r>
                  <a:rPr lang="en-US" dirty="0"/>
                  <a:t>to accommodate the slowest </a:t>
                </a:r>
                <a:r>
                  <a:rPr lang="en-US" dirty="0" smtClean="0"/>
                  <a:t>operation</a:t>
                </a:r>
              </a:p>
              <a:p>
                <a:pPr lvl="1"/>
                <a:r>
                  <a:rPr lang="en-US" dirty="0"/>
                  <a:t>the pipelined execution clock cycle must have </a:t>
                </a:r>
                <a:r>
                  <a:rPr lang="en-US" dirty="0" smtClean="0"/>
                  <a:t>the worst-case </a:t>
                </a:r>
                <a:r>
                  <a:rPr lang="en-US" dirty="0"/>
                  <a:t>clock cycle of 200 </a:t>
                </a:r>
                <a:r>
                  <a:rPr lang="en-US" dirty="0" err="1"/>
                  <a:t>ps</a:t>
                </a:r>
                <a:r>
                  <a:rPr lang="en-US" dirty="0"/>
                  <a:t>, even though some stages take only 100 </a:t>
                </a:r>
                <a:r>
                  <a:rPr lang="en-US" dirty="0" err="1" smtClean="0"/>
                  <a:t>ps</a:t>
                </a:r>
                <a:endParaRPr lang="en-US" dirty="0" smtClean="0"/>
              </a:p>
              <a:p>
                <a:pPr lvl="1"/>
                <a:r>
                  <a:rPr lang="en-US" dirty="0"/>
                  <a:t>the time </a:t>
                </a:r>
                <a:r>
                  <a:rPr lang="en-US" dirty="0" smtClean="0"/>
                  <a:t>between the first </a:t>
                </a:r>
                <a:r>
                  <a:rPr lang="en-US" dirty="0"/>
                  <a:t>and fourth instructions is 3 × 200 </a:t>
                </a:r>
                <a:r>
                  <a:rPr lang="en-US" dirty="0" err="1"/>
                  <a:t>ps</a:t>
                </a:r>
                <a:r>
                  <a:rPr lang="en-US" dirty="0"/>
                  <a:t> or 600 </a:t>
                </a:r>
                <a:r>
                  <a:rPr lang="en-US" dirty="0" err="1" smtClean="0"/>
                  <a:t>ps</a:t>
                </a:r>
                <a:endParaRPr lang="en-US" dirty="0" smtClean="0"/>
              </a:p>
              <a:p>
                <a:r>
                  <a:rPr lang="en-US" dirty="0"/>
                  <a:t>If </a:t>
                </a:r>
                <a:r>
                  <a:rPr lang="en-US" dirty="0" smtClean="0"/>
                  <a:t>the stages </a:t>
                </a:r>
                <a:r>
                  <a:rPr lang="en-US" dirty="0"/>
                  <a:t>are perfectly balanced, then the time between instructions </a:t>
                </a:r>
                <a:r>
                  <a:rPr lang="en-US" dirty="0" smtClean="0"/>
                  <a:t>(TBI) on </a:t>
                </a:r>
                <a:r>
                  <a:rPr lang="en-US" dirty="0"/>
                  <a:t>the </a:t>
                </a:r>
                <a:r>
                  <a:rPr lang="en-US" dirty="0" smtClean="0"/>
                  <a:t>pipelined processor—assuming </a:t>
                </a:r>
                <a:r>
                  <a:rPr lang="en-US" dirty="0"/>
                  <a:t>ideal conditions—is equal </a:t>
                </a:r>
                <a:r>
                  <a:rPr lang="en-US" dirty="0" smtClean="0"/>
                  <a:t>to</a:t>
                </a:r>
              </a:p>
              <a:p>
                <a:pPr lvl="1"/>
                <a14:m>
                  <m:oMath xmlns:m="http://schemas.openxmlformats.org/officeDocument/2006/math">
                    <m:r>
                      <a:rPr lang="en-US" i="1" dirty="0" smtClean="0">
                        <a:latin typeface="Cambria Math" panose="02040503050406030204" pitchFamily="18" charset="0"/>
                      </a:rPr>
                      <m:t>𝑇𝐵</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𝑝</m:t>
                        </m:r>
                      </m:sub>
                    </m:sSub>
                    <m:r>
                      <a:rPr lang="en-US" i="0"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𝑇𝐵</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𝑛𝑝</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𝑃</m:t>
                            </m:r>
                          </m:sub>
                        </m:sSub>
                      </m:den>
                    </m:f>
                  </m:oMath>
                </a14:m>
                <a:r>
                  <a:rPr lang="en-US" dirty="0" smtClean="0"/>
                  <a:t>, TBI: Time between instructions, p: pipelined, np: non-pipelined, N: number of stages</a:t>
                </a:r>
              </a:p>
              <a:p>
                <a:pPr lvl="1"/>
                <a:r>
                  <a:rPr lang="en-US" dirty="0" smtClean="0"/>
                  <a:t>The </a:t>
                </a:r>
                <a:r>
                  <a:rPr lang="en-US" dirty="0"/>
                  <a:t>formula suggests that a </a:t>
                </a:r>
                <a:r>
                  <a:rPr lang="en-US" dirty="0" smtClean="0"/>
                  <a:t>five-stage </a:t>
                </a:r>
                <a:r>
                  <a:rPr lang="en-US" dirty="0"/>
                  <a:t>pipeline should </a:t>
                </a:r>
                <a:r>
                  <a:rPr lang="en-US" dirty="0" smtClean="0"/>
                  <a:t>offer </a:t>
                </a:r>
                <a:r>
                  <a:rPr lang="en-US" dirty="0"/>
                  <a:t>nearly a </a:t>
                </a:r>
                <a:r>
                  <a:rPr lang="en-US" dirty="0" smtClean="0"/>
                  <a:t>fivefold improvement </a:t>
                </a:r>
                <a:r>
                  <a:rPr lang="en-US" dirty="0"/>
                  <a:t>over the 800 </a:t>
                </a:r>
                <a:r>
                  <a:rPr lang="en-US" dirty="0" err="1"/>
                  <a:t>ps</a:t>
                </a:r>
                <a:r>
                  <a:rPr lang="en-US" dirty="0"/>
                  <a:t> </a:t>
                </a:r>
                <a:r>
                  <a:rPr lang="en-US" dirty="0" err="1"/>
                  <a:t>nonpipelined</a:t>
                </a:r>
                <a:r>
                  <a:rPr lang="en-US" dirty="0"/>
                  <a:t> time, or a 160 </a:t>
                </a:r>
                <a:r>
                  <a:rPr lang="en-US" dirty="0" err="1"/>
                  <a:t>ps</a:t>
                </a:r>
                <a:r>
                  <a:rPr lang="en-US" dirty="0"/>
                  <a:t> clock </a:t>
                </a:r>
                <a:r>
                  <a:rPr lang="en-US" dirty="0" smtClean="0"/>
                  <a:t>cycle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02327"/>
                <a:ext cx="10515600" cy="5237018"/>
              </a:xfrm>
              <a:blipFill>
                <a:blip r:embed="rId2"/>
                <a:stretch>
                  <a:fillRect l="-928" t="-2445" r="-1275"/>
                </a:stretch>
              </a:blipFill>
            </p:spPr>
            <p:txBody>
              <a:bodyPr/>
              <a:lstStyle/>
              <a:p>
                <a:r>
                  <a:rPr lang="en-US">
                    <a:noFill/>
                  </a:rPr>
                  <a:t> </a:t>
                </a:r>
              </a:p>
            </p:txBody>
          </p:sp>
        </mc:Fallback>
      </mc:AlternateContent>
    </p:spTree>
    <p:extLst>
      <p:ext uri="{BB962C8B-B14F-4D97-AF65-F5344CB8AC3E}">
        <p14:creationId xmlns:p14="http://schemas.microsoft.com/office/powerpoint/2010/main" val="37544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754" y="101890"/>
            <a:ext cx="9667282" cy="6756110"/>
          </a:xfrm>
        </p:spPr>
      </p:pic>
      <p:sp>
        <p:nvSpPr>
          <p:cNvPr id="6" name="Title 5"/>
          <p:cNvSpPr>
            <a:spLocks noGrp="1"/>
          </p:cNvSpPr>
          <p:nvPr>
            <p:ph type="title"/>
          </p:nvPr>
        </p:nvSpPr>
        <p:spPr>
          <a:xfrm>
            <a:off x="256309" y="448254"/>
            <a:ext cx="1863436" cy="2572038"/>
          </a:xfrm>
        </p:spPr>
        <p:txBody>
          <a:bodyPr>
            <a:normAutofit fontScale="90000"/>
          </a:bodyPr>
          <a:lstStyle/>
          <a:p>
            <a:r>
              <a:rPr lang="en-US" dirty="0" smtClean="0"/>
              <a:t>Single Cycle vs. Pipeline</a:t>
            </a:r>
            <a:endParaRPr lang="en-US" dirty="0"/>
          </a:p>
        </p:txBody>
      </p:sp>
    </p:spTree>
    <p:extLst>
      <p:ext uri="{BB962C8B-B14F-4D97-AF65-F5344CB8AC3E}">
        <p14:creationId xmlns:p14="http://schemas.microsoft.com/office/powerpoint/2010/main" val="167359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smtClean="0"/>
              <a:t>Overhead in pipelining</a:t>
            </a:r>
            <a:endParaRPr lang="en-US" dirty="0"/>
          </a:p>
        </p:txBody>
      </p:sp>
      <p:sp>
        <p:nvSpPr>
          <p:cNvPr id="3" name="Content Placeholder 2"/>
          <p:cNvSpPr>
            <a:spLocks noGrp="1"/>
          </p:cNvSpPr>
          <p:nvPr>
            <p:ph idx="1"/>
          </p:nvPr>
        </p:nvSpPr>
        <p:spPr>
          <a:xfrm>
            <a:off x="838200" y="1302328"/>
            <a:ext cx="10515600" cy="4874635"/>
          </a:xfrm>
        </p:spPr>
        <p:txBody>
          <a:bodyPr>
            <a:normAutofit/>
          </a:bodyPr>
          <a:lstStyle/>
          <a:p>
            <a:r>
              <a:rPr lang="en-US" dirty="0"/>
              <a:t>pipelining involves some overhead, </a:t>
            </a:r>
            <a:endParaRPr lang="en-US" dirty="0" smtClean="0"/>
          </a:p>
          <a:p>
            <a:pPr lvl="1"/>
            <a:r>
              <a:rPr lang="en-US" dirty="0" smtClean="0"/>
              <a:t>the </a:t>
            </a:r>
            <a:r>
              <a:rPr lang="en-US" dirty="0"/>
              <a:t>time per instruction in the pipelined processor will exceed the </a:t>
            </a:r>
            <a:r>
              <a:rPr lang="en-US" dirty="0" smtClean="0"/>
              <a:t>minimum possible</a:t>
            </a:r>
            <a:r>
              <a:rPr lang="en-US" dirty="0"/>
              <a:t>, and </a:t>
            </a:r>
            <a:endParaRPr lang="en-US" dirty="0" smtClean="0"/>
          </a:p>
          <a:p>
            <a:pPr lvl="1"/>
            <a:r>
              <a:rPr lang="en-US" dirty="0" smtClean="0"/>
              <a:t>speed-up </a:t>
            </a:r>
            <a:r>
              <a:rPr lang="en-US" dirty="0"/>
              <a:t>will be less than the number of pipeline </a:t>
            </a:r>
            <a:r>
              <a:rPr lang="en-US" dirty="0" smtClean="0"/>
              <a:t>stages</a:t>
            </a:r>
          </a:p>
          <a:p>
            <a:r>
              <a:rPr lang="en-US" dirty="0"/>
              <a:t>Pipelining improves performance by </a:t>
            </a:r>
            <a:r>
              <a:rPr lang="en-US" i="1" dirty="0"/>
              <a:t>increasing instruction throughput, </a:t>
            </a:r>
            <a:endParaRPr lang="en-US" i="1" dirty="0" smtClean="0"/>
          </a:p>
          <a:p>
            <a:pPr lvl="1"/>
            <a:r>
              <a:rPr lang="en-US" i="1" dirty="0" smtClean="0"/>
              <a:t>as opposed </a:t>
            </a:r>
            <a:r>
              <a:rPr lang="en-US" i="1" dirty="0"/>
              <a:t>to decreasing the execution time of an individual instruction</a:t>
            </a:r>
            <a:r>
              <a:rPr lang="en-US" dirty="0"/>
              <a:t>, </a:t>
            </a:r>
            <a:endParaRPr lang="en-US" dirty="0" smtClean="0"/>
          </a:p>
          <a:p>
            <a:pPr lvl="1"/>
            <a:r>
              <a:rPr lang="en-US" dirty="0" smtClean="0"/>
              <a:t>but instruction throughput </a:t>
            </a:r>
            <a:r>
              <a:rPr lang="en-US" dirty="0"/>
              <a:t>is the important metric because real programs execute billions </a:t>
            </a:r>
            <a:r>
              <a:rPr lang="en-US" dirty="0" smtClean="0"/>
              <a:t>of instructions</a:t>
            </a:r>
            <a:r>
              <a:rPr lang="en-US" dirty="0"/>
              <a:t>.</a:t>
            </a:r>
            <a:endParaRPr lang="en-US" dirty="0" smtClean="0"/>
          </a:p>
          <a:p>
            <a:endParaRPr lang="en-US" dirty="0"/>
          </a:p>
        </p:txBody>
      </p:sp>
    </p:spTree>
    <p:extLst>
      <p:ext uri="{BB962C8B-B14F-4D97-AF65-F5344CB8AC3E}">
        <p14:creationId xmlns:p14="http://schemas.microsoft.com/office/powerpoint/2010/main" val="47768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6256"/>
          </a:xfrm>
        </p:spPr>
        <p:txBody>
          <a:bodyPr>
            <a:normAutofit fontScale="90000"/>
          </a:bodyPr>
          <a:lstStyle/>
          <a:p>
            <a:r>
              <a:rPr lang="en-US" b="1" dirty="0"/>
              <a:t>Designing Instruction Sets for Pipelining</a:t>
            </a:r>
            <a:endParaRPr lang="en-US" dirty="0"/>
          </a:p>
        </p:txBody>
      </p:sp>
      <p:sp>
        <p:nvSpPr>
          <p:cNvPr id="3" name="Content Placeholder 2"/>
          <p:cNvSpPr>
            <a:spLocks noGrp="1"/>
          </p:cNvSpPr>
          <p:nvPr>
            <p:ph idx="1"/>
          </p:nvPr>
        </p:nvSpPr>
        <p:spPr>
          <a:xfrm>
            <a:off x="166255" y="1191493"/>
            <a:ext cx="11859490" cy="5264726"/>
          </a:xfrm>
        </p:spPr>
        <p:txBody>
          <a:bodyPr>
            <a:normAutofit fontScale="85000" lnSpcReduction="20000"/>
          </a:bodyPr>
          <a:lstStyle/>
          <a:p>
            <a:r>
              <a:rPr lang="en-US" b="1" dirty="0"/>
              <a:t>First</a:t>
            </a:r>
            <a:r>
              <a:rPr lang="en-US" dirty="0"/>
              <a:t>, all MIPS instructions are the same length. </a:t>
            </a:r>
            <a:endParaRPr lang="en-US" dirty="0" smtClean="0"/>
          </a:p>
          <a:p>
            <a:pPr lvl="1"/>
            <a:r>
              <a:rPr lang="en-US" dirty="0" smtClean="0"/>
              <a:t>This </a:t>
            </a:r>
            <a:r>
              <a:rPr lang="en-US" dirty="0"/>
              <a:t>restriction makes it </a:t>
            </a:r>
            <a:r>
              <a:rPr lang="en-US" dirty="0" smtClean="0"/>
              <a:t>much easier </a:t>
            </a:r>
            <a:r>
              <a:rPr lang="en-US" dirty="0"/>
              <a:t>to fetch instructions in the </a:t>
            </a:r>
            <a:r>
              <a:rPr lang="en-US" dirty="0" smtClean="0"/>
              <a:t>first </a:t>
            </a:r>
            <a:r>
              <a:rPr lang="en-US" dirty="0"/>
              <a:t>pipeline stage and to decode them in </a:t>
            </a:r>
            <a:r>
              <a:rPr lang="en-US" dirty="0" smtClean="0"/>
              <a:t>the second </a:t>
            </a:r>
            <a:r>
              <a:rPr lang="en-US" dirty="0"/>
              <a:t>stage. </a:t>
            </a:r>
            <a:endParaRPr lang="en-US" dirty="0" smtClean="0"/>
          </a:p>
          <a:p>
            <a:pPr lvl="1"/>
            <a:r>
              <a:rPr lang="en-US" b="1" dirty="0" smtClean="0"/>
              <a:t>In </a:t>
            </a:r>
            <a:r>
              <a:rPr lang="en-US" b="1" dirty="0"/>
              <a:t>an instruction set like the x86</a:t>
            </a:r>
            <a:r>
              <a:rPr lang="en-US" dirty="0"/>
              <a:t>, where </a:t>
            </a:r>
            <a:r>
              <a:rPr lang="en-US" b="1" dirty="0"/>
              <a:t>instructions</a:t>
            </a:r>
            <a:r>
              <a:rPr lang="en-US" dirty="0"/>
              <a:t> vary from </a:t>
            </a:r>
            <a:r>
              <a:rPr lang="en-US" b="1" dirty="0"/>
              <a:t>1 </a:t>
            </a:r>
            <a:r>
              <a:rPr lang="en-US" b="1" dirty="0" smtClean="0"/>
              <a:t>byte to </a:t>
            </a:r>
            <a:r>
              <a:rPr lang="en-US" b="1" dirty="0"/>
              <a:t>15 bytes</a:t>
            </a:r>
            <a:r>
              <a:rPr lang="en-US" dirty="0"/>
              <a:t>, pipelining is considerably </a:t>
            </a:r>
            <a:r>
              <a:rPr lang="en-US" dirty="0" smtClean="0"/>
              <a:t>more challenging</a:t>
            </a:r>
            <a:r>
              <a:rPr lang="en-US" dirty="0"/>
              <a:t>. </a:t>
            </a:r>
          </a:p>
          <a:p>
            <a:r>
              <a:rPr lang="en-US" b="1" dirty="0"/>
              <a:t>Second</a:t>
            </a:r>
            <a:r>
              <a:rPr lang="en-US" dirty="0"/>
              <a:t>, MIPS has only a few instruction formats, with the source register </a:t>
            </a:r>
            <a:r>
              <a:rPr lang="en-US" dirty="0" smtClean="0"/>
              <a:t>fields being </a:t>
            </a:r>
            <a:r>
              <a:rPr lang="en-US" dirty="0"/>
              <a:t>located in the same place in each </a:t>
            </a:r>
            <a:r>
              <a:rPr lang="en-US" dirty="0" smtClean="0"/>
              <a:t>instruction </a:t>
            </a:r>
          </a:p>
          <a:p>
            <a:pPr lvl="1"/>
            <a:r>
              <a:rPr lang="en-US" dirty="0" smtClean="0"/>
              <a:t>This </a:t>
            </a:r>
            <a:r>
              <a:rPr lang="en-US" dirty="0"/>
              <a:t>symmetry means that </a:t>
            </a:r>
            <a:r>
              <a:rPr lang="en-US" dirty="0" smtClean="0"/>
              <a:t>the second </a:t>
            </a:r>
            <a:r>
              <a:rPr lang="en-US" dirty="0"/>
              <a:t>stage can begin reading the register </a:t>
            </a:r>
            <a:r>
              <a:rPr lang="en-US" dirty="0" smtClean="0"/>
              <a:t>file </a:t>
            </a:r>
            <a:r>
              <a:rPr lang="en-US" dirty="0"/>
              <a:t>at the same time that the </a:t>
            </a:r>
            <a:r>
              <a:rPr lang="en-US" dirty="0" smtClean="0"/>
              <a:t>hardware is </a:t>
            </a:r>
            <a:r>
              <a:rPr lang="en-US" dirty="0"/>
              <a:t>determining what type of instruction was fetched. </a:t>
            </a:r>
            <a:endParaRPr lang="en-US" dirty="0" smtClean="0"/>
          </a:p>
          <a:p>
            <a:pPr lvl="1"/>
            <a:r>
              <a:rPr lang="en-US" b="1" dirty="0" smtClean="0"/>
              <a:t>If </a:t>
            </a:r>
            <a:r>
              <a:rPr lang="en-US" b="1" dirty="0"/>
              <a:t>MIPS instruction </a:t>
            </a:r>
            <a:r>
              <a:rPr lang="en-US" b="1" dirty="0" smtClean="0"/>
              <a:t>formats were </a:t>
            </a:r>
            <a:r>
              <a:rPr lang="en-US" b="1" dirty="0"/>
              <a:t>not symmetric</a:t>
            </a:r>
            <a:r>
              <a:rPr lang="en-US" dirty="0"/>
              <a:t>, we would need to split stage 2, resulting in six pipeline stages</a:t>
            </a:r>
            <a:r>
              <a:rPr lang="en-US" dirty="0" smtClean="0"/>
              <a:t>. </a:t>
            </a:r>
          </a:p>
          <a:p>
            <a:r>
              <a:rPr lang="en-US" b="1" dirty="0" smtClean="0"/>
              <a:t>Third</a:t>
            </a:r>
            <a:r>
              <a:rPr lang="en-US" dirty="0"/>
              <a:t>, </a:t>
            </a:r>
            <a:r>
              <a:rPr lang="en-US" b="1" dirty="0"/>
              <a:t>memory operands </a:t>
            </a:r>
            <a:r>
              <a:rPr lang="en-US" dirty="0"/>
              <a:t>only appear in </a:t>
            </a:r>
            <a:r>
              <a:rPr lang="en-US" b="1" dirty="0"/>
              <a:t>loads or stores </a:t>
            </a:r>
            <a:r>
              <a:rPr lang="en-US" dirty="0"/>
              <a:t>in MIPS. </a:t>
            </a:r>
            <a:endParaRPr lang="en-US" dirty="0" smtClean="0"/>
          </a:p>
          <a:p>
            <a:pPr lvl="1"/>
            <a:r>
              <a:rPr lang="en-US" dirty="0" smtClean="0"/>
              <a:t>This restriction means </a:t>
            </a:r>
            <a:r>
              <a:rPr lang="en-US" dirty="0"/>
              <a:t>we can use </a:t>
            </a:r>
            <a:r>
              <a:rPr lang="en-US" b="1" dirty="0"/>
              <a:t>the execute stage to calculate the memory address </a:t>
            </a:r>
            <a:r>
              <a:rPr lang="en-US" dirty="0"/>
              <a:t>and </a:t>
            </a:r>
            <a:r>
              <a:rPr lang="en-US" dirty="0" smtClean="0"/>
              <a:t>then access </a:t>
            </a:r>
            <a:r>
              <a:rPr lang="en-US" dirty="0"/>
              <a:t>memory in the following stage. </a:t>
            </a:r>
            <a:endParaRPr lang="en-US" dirty="0" smtClean="0"/>
          </a:p>
          <a:p>
            <a:pPr lvl="1"/>
            <a:r>
              <a:rPr lang="en-US" dirty="0" smtClean="0"/>
              <a:t>If </a:t>
            </a:r>
            <a:r>
              <a:rPr lang="en-US" dirty="0"/>
              <a:t>we could </a:t>
            </a:r>
            <a:r>
              <a:rPr lang="en-US" b="1" dirty="0"/>
              <a:t>operate on the operands </a:t>
            </a:r>
            <a:r>
              <a:rPr lang="en-US" b="1" dirty="0" smtClean="0"/>
              <a:t>in memory</a:t>
            </a:r>
            <a:r>
              <a:rPr lang="en-US" dirty="0"/>
              <a:t>, as in the </a:t>
            </a:r>
            <a:r>
              <a:rPr lang="en-US" b="1" dirty="0"/>
              <a:t>x86</a:t>
            </a:r>
            <a:r>
              <a:rPr lang="en-US" dirty="0"/>
              <a:t>, stages 3 and 4 would expand to an address stage, </a:t>
            </a:r>
            <a:r>
              <a:rPr lang="en-US" dirty="0" smtClean="0"/>
              <a:t>memory stage</a:t>
            </a:r>
            <a:r>
              <a:rPr lang="en-US" dirty="0"/>
              <a:t>, and then execute stage.</a:t>
            </a:r>
          </a:p>
          <a:p>
            <a:r>
              <a:rPr lang="en-US" b="1" dirty="0"/>
              <a:t>Fourth</a:t>
            </a:r>
            <a:r>
              <a:rPr lang="en-US" dirty="0"/>
              <a:t>, </a:t>
            </a:r>
            <a:r>
              <a:rPr lang="en-US" dirty="0" smtClean="0"/>
              <a:t>operands </a:t>
            </a:r>
            <a:r>
              <a:rPr lang="en-US" dirty="0"/>
              <a:t>must be aligned in memory. </a:t>
            </a:r>
            <a:endParaRPr lang="en-US" dirty="0" smtClean="0"/>
          </a:p>
          <a:p>
            <a:pPr lvl="1"/>
            <a:r>
              <a:rPr lang="en-US" dirty="0" smtClean="0"/>
              <a:t>Hence, we </a:t>
            </a:r>
            <a:r>
              <a:rPr lang="en-US" b="1" dirty="0"/>
              <a:t>need not worry about a single data transfer instruction requiring two </a:t>
            </a:r>
            <a:r>
              <a:rPr lang="en-US" b="1" dirty="0" smtClean="0"/>
              <a:t>data memory </a:t>
            </a:r>
            <a:r>
              <a:rPr lang="en-US" b="1" dirty="0"/>
              <a:t>accesses</a:t>
            </a:r>
            <a:r>
              <a:rPr lang="en-US" dirty="0"/>
              <a:t>; the requested data can be transferred between processor </a:t>
            </a:r>
            <a:r>
              <a:rPr lang="en-US" dirty="0" smtClean="0"/>
              <a:t>and memory </a:t>
            </a:r>
            <a:r>
              <a:rPr lang="en-US" dirty="0"/>
              <a:t>in a single pipeline stage.</a:t>
            </a:r>
          </a:p>
        </p:txBody>
      </p:sp>
    </p:spTree>
    <p:extLst>
      <p:ext uri="{BB962C8B-B14F-4D97-AF65-F5344CB8AC3E}">
        <p14:creationId xmlns:p14="http://schemas.microsoft.com/office/powerpoint/2010/main" val="145104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24150</TotalTime>
  <Words>1981</Words>
  <Application>Microsoft Office PowerPoint</Application>
  <PresentationFormat>Widescreen</PresentationFormat>
  <Paragraphs>243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MinionPro-Bold</vt:lpstr>
      <vt:lpstr>MinionPro-It</vt:lpstr>
      <vt:lpstr>MinionPro-Regular</vt:lpstr>
      <vt:lpstr>Office Theme</vt:lpstr>
      <vt:lpstr>An Overview of Pipelining</vt:lpstr>
      <vt:lpstr>Pipelining</vt:lpstr>
      <vt:lpstr>FIGURE 4.25 The laundry analogy for pipelining.  Ann, Brian, Cathy, and Don each have dirty clothes to be washed, dried, folded, and put away. Th e washer, dryer, “folder,” and “storer” each take 30 minutes for their task. Sequential laundry takes 8 hours for 4 loads of wash, while pipelined laundry takes just 3.5 hours. We show the pipeline stage of diff erent loads over time by showing copies of the four resources on this two-dimensional time line, but we really have just one of each resource.</vt:lpstr>
      <vt:lpstr>Pipeline possibility in MIPS</vt:lpstr>
      <vt:lpstr>Pipelining speeds up instruction execution</vt:lpstr>
      <vt:lpstr>pipelining speeds up instruction execution</vt:lpstr>
      <vt:lpstr>Single Cycle vs. Pipeline</vt:lpstr>
      <vt:lpstr>Overhead in pipelining</vt:lpstr>
      <vt:lpstr>Designing Instruction Sets for Pipelining</vt:lpstr>
      <vt:lpstr>Performance Metrics</vt:lpstr>
      <vt:lpstr>Pipeline Hazards</vt:lpstr>
      <vt:lpstr>Pipeline Hazards</vt:lpstr>
      <vt:lpstr>structural hazard:</vt:lpstr>
      <vt:lpstr>Data Hazards</vt:lpstr>
      <vt:lpstr>Data Hazards</vt:lpstr>
      <vt:lpstr>Data Hazards</vt:lpstr>
      <vt:lpstr>Find the hazards in the preceding code segment </vt:lpstr>
      <vt:lpstr>Data Hazards</vt:lpstr>
      <vt:lpstr>Data Hazards</vt:lpstr>
      <vt:lpstr>Data Hazard</vt:lpstr>
      <vt:lpstr>Control Hazards</vt:lpstr>
      <vt:lpstr>Control Hazards</vt:lpstr>
      <vt:lpstr>Control Hazards</vt:lpstr>
      <vt:lpstr>Pipeline Overview Summary</vt:lpstr>
      <vt:lpstr>Hazard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Abstractions and Technology</dc:title>
  <dc:creator>Windows User</dc:creator>
  <cp:lastModifiedBy>Windows User</cp:lastModifiedBy>
  <cp:revision>564</cp:revision>
  <dcterms:created xsi:type="dcterms:W3CDTF">2023-06-08T08:42:36Z</dcterms:created>
  <dcterms:modified xsi:type="dcterms:W3CDTF">2023-10-06T04:43:21Z</dcterms:modified>
</cp:coreProperties>
</file>