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2" r:id="rId4"/>
    <p:sldId id="344" r:id="rId5"/>
    <p:sldId id="345" r:id="rId6"/>
    <p:sldId id="346" r:id="rId7"/>
    <p:sldId id="460" r:id="rId8"/>
    <p:sldId id="461" r:id="rId9"/>
    <p:sldId id="462" r:id="rId10"/>
    <p:sldId id="464" r:id="rId11"/>
    <p:sldId id="463" r:id="rId12"/>
    <p:sldId id="347" r:id="rId13"/>
    <p:sldId id="348" r:id="rId14"/>
    <p:sldId id="349" r:id="rId15"/>
    <p:sldId id="350" r:id="rId16"/>
    <p:sldId id="351" r:id="rId17"/>
    <p:sldId id="353" r:id="rId18"/>
    <p:sldId id="356" r:id="rId19"/>
    <p:sldId id="354" r:id="rId20"/>
    <p:sldId id="355" r:id="rId21"/>
    <p:sldId id="357" r:id="rId22"/>
    <p:sldId id="358" r:id="rId23"/>
    <p:sldId id="359" r:id="rId24"/>
    <p:sldId id="459" r:id="rId25"/>
    <p:sldId id="465" r:id="rId26"/>
    <p:sldId id="360" r:id="rId27"/>
    <p:sldId id="361" r:id="rId28"/>
    <p:sldId id="363" r:id="rId29"/>
    <p:sldId id="362" r:id="rId30"/>
    <p:sldId id="364" r:id="rId31"/>
    <p:sldId id="466" r:id="rId32"/>
    <p:sldId id="365" r:id="rId33"/>
    <p:sldId id="366" r:id="rId34"/>
    <p:sldId id="367" r:id="rId35"/>
    <p:sldId id="368" r:id="rId36"/>
    <p:sldId id="369" r:id="rId37"/>
    <p:sldId id="371" r:id="rId38"/>
    <p:sldId id="372" r:id="rId39"/>
    <p:sldId id="370" r:id="rId40"/>
    <p:sldId id="373" r:id="rId41"/>
    <p:sldId id="374" r:id="rId42"/>
    <p:sldId id="375" r:id="rId43"/>
    <p:sldId id="478" r:id="rId44"/>
    <p:sldId id="376" r:id="rId45"/>
    <p:sldId id="479" r:id="rId46"/>
    <p:sldId id="480" r:id="rId47"/>
    <p:sldId id="481" r:id="rId48"/>
    <p:sldId id="482" r:id="rId49"/>
    <p:sldId id="377" r:id="rId50"/>
    <p:sldId id="378" r:id="rId51"/>
    <p:sldId id="483" r:id="rId52"/>
    <p:sldId id="27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364" autoAdjust="0"/>
  </p:normalViewPr>
  <p:slideViewPr>
    <p:cSldViewPr snapToGrid="0" showGuides="1">
      <p:cViewPr varScale="1">
        <p:scale>
          <a:sx n="69" d="100"/>
          <a:sy n="69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0A3F-2552-4724-A3BD-BBD35F2AA02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Pipelined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Rajib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Maiti</a:t>
            </a:r>
            <a:endParaRPr lang="en-US" dirty="0" smtClean="0"/>
          </a:p>
          <a:p>
            <a:r>
              <a:rPr lang="en-US" dirty="0" smtClean="0"/>
              <a:t>CSIS, BITS-</a:t>
            </a:r>
            <a:r>
              <a:rPr lang="en-US" dirty="0" err="1" smtClean="0"/>
              <a:t>Pilani</a:t>
            </a:r>
            <a:r>
              <a:rPr lang="en-US" dirty="0" smtClean="0"/>
              <a:t>, Hyderabad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171162"/>
            <a:ext cx="11901054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Components that are active </a:t>
            </a:r>
            <a:r>
              <a:rPr lang="en-US" dirty="0"/>
              <a:t>in each </a:t>
            </a:r>
            <a:r>
              <a:rPr lang="en-US" dirty="0" smtClean="0"/>
              <a:t>of the five </a:t>
            </a:r>
            <a:r>
              <a:rPr lang="en-US" dirty="0"/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817419"/>
            <a:ext cx="5015345" cy="734290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lw</a:t>
            </a:r>
            <a:r>
              <a:rPr lang="en-US" dirty="0" smtClean="0"/>
              <a:t> instruction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605" y="817419"/>
            <a:ext cx="2443046" cy="45412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1" y="2197966"/>
            <a:ext cx="5015345" cy="1205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i="1" dirty="0" smtClean="0"/>
              <a:t>Write-back: </a:t>
            </a:r>
          </a:p>
          <a:p>
            <a:pPr lvl="2"/>
            <a:r>
              <a:rPr lang="en-US" b="1" dirty="0" smtClean="0"/>
              <a:t>reading</a:t>
            </a:r>
            <a:r>
              <a:rPr lang="en-US" dirty="0" smtClean="0"/>
              <a:t> the data </a:t>
            </a:r>
            <a:r>
              <a:rPr lang="en-US" b="1" dirty="0" smtClean="0"/>
              <a:t>from</a:t>
            </a:r>
            <a:r>
              <a:rPr lang="en-US" dirty="0" smtClean="0"/>
              <a:t> the </a:t>
            </a:r>
            <a:r>
              <a:rPr lang="en-US" b="1" dirty="0" smtClean="0"/>
              <a:t>MEM/WB pipeline register </a:t>
            </a:r>
            <a:r>
              <a:rPr lang="en-US" dirty="0" smtClean="0"/>
              <a:t>and writing it into the register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72" y="5336067"/>
            <a:ext cx="11065179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For branch: </a:t>
            </a:r>
            <a:r>
              <a:rPr lang="en-US" dirty="0"/>
              <a:t>the branch target </a:t>
            </a:r>
            <a:r>
              <a:rPr lang="en-US" dirty="0" smtClean="0"/>
              <a:t>and </a:t>
            </a:r>
            <a:r>
              <a:rPr lang="en-US" dirty="0"/>
              <a:t>the branch condition </a:t>
            </a:r>
            <a:r>
              <a:rPr lang="en-US" dirty="0" smtClean="0"/>
              <a:t>to be passed to </a:t>
            </a:r>
            <a:r>
              <a:rPr lang="en-US" dirty="0"/>
              <a:t>the IF fetch to determine the new </a:t>
            </a:r>
            <a:r>
              <a:rPr lang="en-US" dirty="0" smtClean="0"/>
              <a:t>PC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sw</a:t>
            </a:r>
            <a:r>
              <a:rPr lang="en-US" dirty="0" smtClean="0"/>
              <a:t>: no </a:t>
            </a:r>
            <a:r>
              <a:rPr lang="en-US" dirty="0"/>
              <a:t>result to be passed to any </a:t>
            </a:r>
            <a:r>
              <a:rPr lang="en-US" dirty="0" smtClean="0"/>
              <a:t>stage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ld</a:t>
            </a:r>
            <a:r>
              <a:rPr lang="en-US" dirty="0" smtClean="0"/>
              <a:t>: the </a:t>
            </a:r>
            <a:r>
              <a:rPr lang="en-US" dirty="0"/>
              <a:t>4-byte value is fetched from memory and stored in a field in the MEM/WB </a:t>
            </a:r>
            <a:r>
              <a:rPr lang="en-US" dirty="0" smtClean="0"/>
              <a:t>register </a:t>
            </a:r>
          </a:p>
          <a:p>
            <a:r>
              <a:rPr lang="en-US" dirty="0" smtClean="0"/>
              <a:t>For ALU: the </a:t>
            </a:r>
            <a:r>
              <a:rPr lang="en-US" dirty="0"/>
              <a:t>4-byte result </a:t>
            </a:r>
            <a:r>
              <a:rPr lang="en-US" dirty="0" smtClean="0"/>
              <a:t>to be passed </a:t>
            </a:r>
            <a:r>
              <a:rPr lang="en-US" dirty="0"/>
              <a:t>to a field in the MEM/WB </a:t>
            </a:r>
            <a:r>
              <a:rPr lang="en-US" dirty="0" smtClean="0"/>
              <a:t>register </a:t>
            </a:r>
          </a:p>
          <a:p>
            <a:r>
              <a:rPr lang="en-US" dirty="0" smtClean="0"/>
              <a:t>+ a </a:t>
            </a:r>
            <a:r>
              <a:rPr lang="en-US" dirty="0"/>
              <a:t>4-byte field in MEM/WB to hold the </a:t>
            </a:r>
            <a:r>
              <a:rPr lang="en-US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3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171162"/>
            <a:ext cx="11901054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Components that are active </a:t>
            </a:r>
            <a:r>
              <a:rPr lang="en-US" dirty="0"/>
              <a:t>in each </a:t>
            </a:r>
            <a:r>
              <a:rPr lang="en-US" dirty="0" smtClean="0"/>
              <a:t>of the five </a:t>
            </a:r>
            <a:r>
              <a:rPr lang="en-US" dirty="0"/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817419"/>
            <a:ext cx="5500254" cy="193963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IF/ID </a:t>
            </a:r>
            <a:r>
              <a:rPr lang="en-US" b="1" dirty="0"/>
              <a:t>pipeline </a:t>
            </a:r>
            <a:r>
              <a:rPr lang="en-US" b="1" dirty="0" smtClean="0"/>
              <a:t>register</a:t>
            </a:r>
            <a:r>
              <a:rPr lang="en-US" dirty="0" smtClean="0"/>
              <a:t>: </a:t>
            </a:r>
            <a:r>
              <a:rPr lang="en-US" dirty="0"/>
              <a:t>8 bytes</a:t>
            </a:r>
            <a:endParaRPr lang="en-US" dirty="0" smtClean="0"/>
          </a:p>
          <a:p>
            <a:r>
              <a:rPr lang="en-US" b="1" dirty="0" smtClean="0"/>
              <a:t>ID/EX pipeline register: </a:t>
            </a:r>
            <a:r>
              <a:rPr lang="en-US" dirty="0"/>
              <a:t>20 bytes</a:t>
            </a:r>
            <a:endParaRPr lang="en-US" b="1" dirty="0" smtClean="0"/>
          </a:p>
          <a:p>
            <a:r>
              <a:rPr lang="en-US" b="1" dirty="0" smtClean="0"/>
              <a:t>EX/MEM </a:t>
            </a:r>
            <a:r>
              <a:rPr lang="en-US" b="1" dirty="0"/>
              <a:t>pipeline </a:t>
            </a:r>
            <a:r>
              <a:rPr lang="en-US" b="1" dirty="0" smtClean="0"/>
              <a:t>register: </a:t>
            </a:r>
            <a:r>
              <a:rPr lang="en-US" dirty="0"/>
              <a:t>25 bits</a:t>
            </a:r>
            <a:endParaRPr lang="en-US" b="1" dirty="0" smtClean="0"/>
          </a:p>
          <a:p>
            <a:r>
              <a:rPr lang="en-US" b="1" dirty="0" smtClean="0"/>
              <a:t>MEM/WB </a:t>
            </a:r>
            <a:r>
              <a:rPr lang="en-US" b="1" dirty="0"/>
              <a:t>pipeline </a:t>
            </a:r>
            <a:r>
              <a:rPr lang="en-US" b="1" dirty="0" smtClean="0"/>
              <a:t>register</a:t>
            </a:r>
            <a:r>
              <a:rPr lang="en-US" dirty="0" smtClean="0"/>
              <a:t>: 8 bytes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09" y="1391316"/>
            <a:ext cx="6075218" cy="42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1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011382"/>
            <a:ext cx="11859491" cy="5749636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 smtClean="0"/>
              <a:t>sw</a:t>
            </a:r>
            <a:r>
              <a:rPr lang="en-US" dirty="0" smtClean="0"/>
              <a:t> instruction</a:t>
            </a:r>
          </a:p>
          <a:p>
            <a:pPr lvl="1"/>
            <a:r>
              <a:rPr lang="en-US" b="1" i="1" dirty="0"/>
              <a:t>Instruction fetch:</a:t>
            </a:r>
            <a:r>
              <a:rPr lang="en-US" i="1" dirty="0"/>
              <a:t> </a:t>
            </a:r>
            <a:endParaRPr lang="en-US" i="1" dirty="0" smtClean="0"/>
          </a:p>
          <a:p>
            <a:pPr lvl="2"/>
            <a:r>
              <a:rPr lang="en-US" dirty="0" smtClean="0"/>
              <a:t>instruction read and placed </a:t>
            </a:r>
            <a:r>
              <a:rPr lang="en-US" dirty="0"/>
              <a:t>in the IF/ID pipeline </a:t>
            </a:r>
            <a:r>
              <a:rPr lang="en-US" dirty="0" smtClean="0"/>
              <a:t>register </a:t>
            </a:r>
            <a:endParaRPr lang="en-US" dirty="0"/>
          </a:p>
          <a:p>
            <a:pPr lvl="1"/>
            <a:r>
              <a:rPr lang="en-US" b="1" i="1" dirty="0" smtClean="0"/>
              <a:t>Instruction </a:t>
            </a:r>
            <a:r>
              <a:rPr lang="en-US" b="1" i="1" dirty="0"/>
              <a:t>decode and register </a:t>
            </a:r>
            <a:r>
              <a:rPr lang="en-US" b="1" i="1" dirty="0" smtClean="0"/>
              <a:t>file </a:t>
            </a:r>
            <a:r>
              <a:rPr lang="en-US" b="1" i="1" dirty="0"/>
              <a:t>read:</a:t>
            </a:r>
            <a:r>
              <a:rPr lang="en-US" i="1" dirty="0"/>
              <a:t> </a:t>
            </a:r>
            <a:endParaRPr lang="en-US" i="1" dirty="0" smtClean="0"/>
          </a:p>
          <a:p>
            <a:pPr lvl="2"/>
            <a:r>
              <a:rPr lang="en-US" b="1" dirty="0" smtClean="0"/>
              <a:t>IF/ID pipeline register </a:t>
            </a:r>
            <a:r>
              <a:rPr lang="en-US" dirty="0"/>
              <a:t>supplies the </a:t>
            </a:r>
            <a:r>
              <a:rPr lang="en-US" b="1" dirty="0"/>
              <a:t>register numbers</a:t>
            </a:r>
            <a:r>
              <a:rPr lang="en-US" dirty="0"/>
              <a:t> for reading </a:t>
            </a:r>
            <a:r>
              <a:rPr lang="en-US" dirty="0" smtClean="0"/>
              <a:t>values and </a:t>
            </a:r>
            <a:r>
              <a:rPr lang="en-US" b="1" dirty="0" smtClean="0"/>
              <a:t>16-bit immediate </a:t>
            </a:r>
            <a:r>
              <a:rPr lang="en-US" dirty="0" smtClean="0"/>
              <a:t>for sign extension </a:t>
            </a:r>
          </a:p>
          <a:p>
            <a:pPr lvl="2"/>
            <a:r>
              <a:rPr lang="en-US" dirty="0" smtClean="0"/>
              <a:t>So, </a:t>
            </a:r>
            <a:r>
              <a:rPr lang="en-US" b="1" dirty="0" smtClean="0"/>
              <a:t>three </a:t>
            </a:r>
            <a:r>
              <a:rPr lang="en-US" b="1" dirty="0"/>
              <a:t>32-bit values</a:t>
            </a:r>
            <a:r>
              <a:rPr lang="en-US" dirty="0"/>
              <a:t> are </a:t>
            </a:r>
            <a:r>
              <a:rPr lang="en-US" dirty="0" smtClean="0"/>
              <a:t>in </a:t>
            </a:r>
            <a:r>
              <a:rPr lang="en-US" b="1" dirty="0" smtClean="0"/>
              <a:t>ID/EX </a:t>
            </a:r>
            <a:r>
              <a:rPr lang="en-US" b="1" dirty="0"/>
              <a:t>pipeline register</a:t>
            </a:r>
            <a:r>
              <a:rPr lang="en-US" dirty="0"/>
              <a:t>. </a:t>
            </a:r>
          </a:p>
          <a:p>
            <a:pPr lvl="1"/>
            <a:r>
              <a:rPr lang="en-US" b="1" i="1" dirty="0" smtClean="0"/>
              <a:t>Execute </a:t>
            </a:r>
            <a:r>
              <a:rPr lang="en-US" b="1" i="1" dirty="0"/>
              <a:t>and address calculation:</a:t>
            </a:r>
            <a:r>
              <a:rPr lang="en-US" i="1" dirty="0"/>
              <a:t> </a:t>
            </a:r>
            <a:endParaRPr lang="en-US" i="1" dirty="0" smtClean="0"/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effective </a:t>
            </a:r>
            <a:r>
              <a:rPr lang="en-US" b="1" dirty="0"/>
              <a:t>address</a:t>
            </a:r>
            <a:r>
              <a:rPr lang="en-US" dirty="0"/>
              <a:t> is placed in the </a:t>
            </a:r>
            <a:r>
              <a:rPr lang="en-US" b="1" dirty="0"/>
              <a:t>EX/MEM pipeline </a:t>
            </a:r>
            <a:r>
              <a:rPr lang="en-US" b="1" dirty="0" smtClean="0"/>
              <a:t>register</a:t>
            </a:r>
            <a:endParaRPr lang="en-US" dirty="0"/>
          </a:p>
          <a:p>
            <a:pPr lvl="1"/>
            <a:r>
              <a:rPr lang="en-US" b="1" i="1" dirty="0" smtClean="0"/>
              <a:t>Memory </a:t>
            </a:r>
            <a:r>
              <a:rPr lang="en-US" b="1" i="1" dirty="0"/>
              <a:t>access: </a:t>
            </a:r>
            <a:endParaRPr lang="en-US" b="1" i="1" dirty="0" smtClean="0"/>
          </a:p>
          <a:p>
            <a:pPr lvl="2"/>
            <a:r>
              <a:rPr lang="en-US" dirty="0" smtClean="0"/>
              <a:t>Register data </a:t>
            </a:r>
            <a:r>
              <a:rPr lang="en-US" dirty="0"/>
              <a:t>to be stored was read </a:t>
            </a:r>
            <a:r>
              <a:rPr lang="en-US" dirty="0" smtClean="0"/>
              <a:t>in an </a:t>
            </a:r>
            <a:r>
              <a:rPr lang="en-US" dirty="0"/>
              <a:t>earlier stage and </a:t>
            </a:r>
            <a:r>
              <a:rPr lang="en-US" b="1" dirty="0"/>
              <a:t>stored in ID/EX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 way data available is placed </a:t>
            </a:r>
            <a:r>
              <a:rPr lang="en-US" dirty="0"/>
              <a:t>into the EX/MEM </a:t>
            </a:r>
            <a:r>
              <a:rPr lang="en-US" dirty="0" smtClean="0"/>
              <a:t>pipeline register</a:t>
            </a:r>
          </a:p>
          <a:p>
            <a:pPr lvl="1"/>
            <a:r>
              <a:rPr lang="en-US" b="1" i="1" dirty="0"/>
              <a:t>Write-back:</a:t>
            </a:r>
            <a:r>
              <a:rPr lang="en-US" i="1" dirty="0"/>
              <a:t> </a:t>
            </a:r>
            <a:endParaRPr lang="en-US" i="1" dirty="0" smtClean="0"/>
          </a:p>
          <a:p>
            <a:pPr lvl="2"/>
            <a:r>
              <a:rPr lang="en-US" dirty="0" smtClean="0"/>
              <a:t>Nothing </a:t>
            </a:r>
            <a:r>
              <a:rPr lang="en-US" dirty="0"/>
              <a:t>happens in the write-back </a:t>
            </a:r>
            <a:r>
              <a:rPr lang="en-US" dirty="0" smtClean="0"/>
              <a:t>stage 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instruction passes through </a:t>
            </a:r>
            <a:r>
              <a:rPr lang="en-US" b="1" dirty="0" smtClean="0">
                <a:solidFill>
                  <a:srgbClr val="7030A0"/>
                </a:solidFill>
              </a:rPr>
              <a:t>a stage </a:t>
            </a:r>
            <a:r>
              <a:rPr lang="en-US" b="1" dirty="0">
                <a:solidFill>
                  <a:srgbClr val="7030A0"/>
                </a:solidFill>
              </a:rPr>
              <a:t>even if there is nothing to do, because later instructions are </a:t>
            </a:r>
            <a:r>
              <a:rPr lang="en-US" b="1" dirty="0" smtClean="0">
                <a:solidFill>
                  <a:srgbClr val="7030A0"/>
                </a:solidFill>
              </a:rPr>
              <a:t>already progressing </a:t>
            </a:r>
            <a:r>
              <a:rPr lang="en-US" b="1" dirty="0">
                <a:solidFill>
                  <a:srgbClr val="7030A0"/>
                </a:solidFill>
              </a:rPr>
              <a:t>at the maximum </a:t>
            </a:r>
            <a:r>
              <a:rPr lang="en-US" b="1" dirty="0" smtClean="0">
                <a:solidFill>
                  <a:srgbClr val="7030A0"/>
                </a:solidFill>
              </a:rPr>
              <a:t>rate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4691" y="198872"/>
            <a:ext cx="11859491" cy="646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Components that are active </a:t>
            </a:r>
            <a:r>
              <a:rPr lang="en-US" dirty="0"/>
              <a:t>in each </a:t>
            </a:r>
            <a:r>
              <a:rPr lang="en-US" dirty="0" smtClean="0"/>
              <a:t>of the five </a:t>
            </a:r>
            <a:r>
              <a:rPr lang="en-US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171133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198872"/>
            <a:ext cx="10515600" cy="618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Points in </a:t>
            </a:r>
            <a:r>
              <a:rPr lang="en-US" dirty="0" err="1" smtClean="0"/>
              <a:t>lw</a:t>
            </a:r>
            <a:r>
              <a:rPr lang="en-US" dirty="0" smtClean="0"/>
              <a:t> and </a:t>
            </a:r>
            <a:r>
              <a:rPr lang="en-US" dirty="0" err="1" smtClean="0"/>
              <a:t>sw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817419"/>
            <a:ext cx="11790218" cy="5943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Pass </a:t>
            </a:r>
            <a:r>
              <a:rPr lang="en-US" dirty="0"/>
              <a:t>something from an early </a:t>
            </a:r>
            <a:r>
              <a:rPr lang="en-US" dirty="0" smtClean="0"/>
              <a:t>pipe stage </a:t>
            </a:r>
            <a:r>
              <a:rPr lang="en-US" dirty="0"/>
              <a:t>to a later pipe </a:t>
            </a:r>
            <a:r>
              <a:rPr lang="en-US" dirty="0" smtClean="0"/>
              <a:t>stage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 smtClean="0"/>
              <a:t>sw</a:t>
            </a:r>
            <a:r>
              <a:rPr lang="en-US" dirty="0" smtClean="0"/>
              <a:t>, </a:t>
            </a:r>
          </a:p>
          <a:p>
            <a:pPr lvl="1"/>
            <a:r>
              <a:rPr lang="en-US" b="1" dirty="0" smtClean="0"/>
              <a:t>pass </a:t>
            </a:r>
            <a:r>
              <a:rPr lang="en-US" b="1" dirty="0"/>
              <a:t>one of the registers</a:t>
            </a:r>
            <a:r>
              <a:rPr lang="en-US" dirty="0"/>
              <a:t> read in </a:t>
            </a:r>
            <a:r>
              <a:rPr lang="en-US" dirty="0" smtClean="0"/>
              <a:t>the </a:t>
            </a:r>
            <a:r>
              <a:rPr lang="en-US" b="1" dirty="0" smtClean="0"/>
              <a:t>ID </a:t>
            </a:r>
            <a:r>
              <a:rPr lang="en-US" b="1" dirty="0"/>
              <a:t>stage to the MEM </a:t>
            </a:r>
            <a:r>
              <a:rPr lang="en-US" b="1" dirty="0" smtClean="0"/>
              <a:t>stage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 first placed in </a:t>
            </a:r>
            <a:r>
              <a:rPr lang="en-US" dirty="0"/>
              <a:t>the ID/EX pipeline register and then passed to the EX/MEM pipeline </a:t>
            </a:r>
            <a:r>
              <a:rPr lang="en-US" dirty="0" smtClean="0"/>
              <a:t>register</a:t>
            </a:r>
          </a:p>
          <a:p>
            <a:pPr lvl="1"/>
            <a:endParaRPr lang="en-US" dirty="0"/>
          </a:p>
          <a:p>
            <a:r>
              <a:rPr lang="en-US" dirty="0" smtClean="0"/>
              <a:t>Each component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 err="1" smtClean="0"/>
              <a:t>datapath</a:t>
            </a:r>
            <a:r>
              <a:rPr lang="en-US" dirty="0"/>
              <a:t> can be used only within a </a:t>
            </a:r>
            <a:r>
              <a:rPr lang="en-US" i="1" dirty="0"/>
              <a:t>single </a:t>
            </a:r>
            <a:r>
              <a:rPr lang="en-US" dirty="0"/>
              <a:t>pipeline </a:t>
            </a:r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Such as instruction </a:t>
            </a:r>
            <a:r>
              <a:rPr lang="en-US" dirty="0"/>
              <a:t>memory, register read ports, ALU, data memory</a:t>
            </a:r>
            <a:r>
              <a:rPr lang="en-US" dirty="0" smtClean="0"/>
              <a:t>, and </a:t>
            </a:r>
            <a:r>
              <a:rPr lang="en-US" dirty="0"/>
              <a:t>register write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Otherwise, </a:t>
            </a:r>
            <a:r>
              <a:rPr lang="en-US" i="1" dirty="0" smtClean="0"/>
              <a:t>structural hazard </a:t>
            </a:r>
            <a:r>
              <a:rPr lang="en-US" dirty="0" smtClean="0"/>
              <a:t>results</a:t>
            </a:r>
          </a:p>
          <a:p>
            <a:pPr lvl="1"/>
            <a:endParaRPr lang="en-US" dirty="0"/>
          </a:p>
          <a:p>
            <a:r>
              <a:rPr lang="en-US" dirty="0"/>
              <a:t>Now we can uncover a bug in the design of the load instruction. Did you see it?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register is changed in the </a:t>
            </a:r>
            <a:r>
              <a:rPr lang="en-US" dirty="0" smtClean="0"/>
              <a:t>final </a:t>
            </a:r>
            <a:r>
              <a:rPr lang="en-US" dirty="0"/>
              <a:t>stage of the load? </a:t>
            </a:r>
            <a:r>
              <a:rPr lang="en-US" dirty="0" smtClean="0"/>
              <a:t>i.e., which instruction supplies the write register number?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instruction in the IF/ID </a:t>
            </a:r>
            <a:r>
              <a:rPr lang="en-US" dirty="0" smtClean="0"/>
              <a:t>pipeline register </a:t>
            </a:r>
            <a:r>
              <a:rPr lang="en-US" dirty="0"/>
              <a:t>supplies the write register number, yet this instruction occurs </a:t>
            </a:r>
            <a:r>
              <a:rPr lang="en-US" dirty="0" smtClean="0"/>
              <a:t>considerably </a:t>
            </a:r>
            <a:r>
              <a:rPr lang="en-US" i="1" dirty="0" smtClean="0"/>
              <a:t>after </a:t>
            </a:r>
            <a:r>
              <a:rPr lang="en-US" dirty="0"/>
              <a:t>the load instruction</a:t>
            </a:r>
            <a:r>
              <a:rPr lang="en-US" dirty="0" smtClean="0"/>
              <a:t>!</a:t>
            </a:r>
          </a:p>
          <a:p>
            <a:pPr lvl="2"/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must pass the </a:t>
            </a:r>
            <a:r>
              <a:rPr lang="en-US" i="1" dirty="0" smtClean="0"/>
              <a:t>register </a:t>
            </a:r>
            <a:r>
              <a:rPr lang="en-US" dirty="0" smtClean="0"/>
              <a:t>number </a:t>
            </a:r>
            <a:r>
              <a:rPr lang="en-US" dirty="0"/>
              <a:t>from the ID/EX through EX/MEM to the MEM/WB pipeline register </a:t>
            </a:r>
            <a:r>
              <a:rPr lang="en-US" dirty="0" smtClean="0"/>
              <a:t>for use </a:t>
            </a:r>
            <a:r>
              <a:rPr lang="en-US" dirty="0"/>
              <a:t>in the WB stage</a:t>
            </a:r>
          </a:p>
        </p:txBody>
      </p:sp>
    </p:spTree>
    <p:extLst>
      <p:ext uri="{BB962C8B-B14F-4D97-AF65-F5344CB8AC3E}">
        <p14:creationId xmlns:p14="http://schemas.microsoft.com/office/powerpoint/2010/main" val="204085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244330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Pipelined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Pipelined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65265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800" b="0" i="0" u="none" strike="noStrike" baseline="0" dirty="0" smtClean="0">
                <a:latin typeface="MinionPro-Regular"/>
              </a:rPr>
              <a:t>the PC is written on each clock cycle, </a:t>
            </a:r>
          </a:p>
          <a:p>
            <a:pPr lvl="1"/>
            <a:r>
              <a:rPr lang="en-US" b="0" i="0" u="none" strike="noStrike" baseline="0" dirty="0" smtClean="0">
                <a:latin typeface="MinionPro-Regular"/>
              </a:rPr>
              <a:t>so there is no separate write signal for the PC. </a:t>
            </a:r>
          </a:p>
          <a:p>
            <a:pPr lvl="1"/>
            <a:r>
              <a:rPr lang="en-US" dirty="0" smtClean="0">
                <a:latin typeface="MinionPro-Regular"/>
              </a:rPr>
              <a:t>Similarly, </a:t>
            </a:r>
            <a:r>
              <a:rPr lang="en-US" b="0" i="0" u="none" strike="noStrike" baseline="0" dirty="0" smtClean="0">
                <a:latin typeface="MinionPro-Regular"/>
              </a:rPr>
              <a:t>no separate write signals for the pipeline registers (IF/ ID, ID/EX, EX/MEM, and MEM/WB)</a:t>
            </a:r>
          </a:p>
          <a:p>
            <a:r>
              <a:rPr lang="en-US" dirty="0" smtClean="0"/>
              <a:t>we </a:t>
            </a:r>
            <a:r>
              <a:rPr lang="en-US" dirty="0"/>
              <a:t>need only set the control values </a:t>
            </a:r>
            <a:r>
              <a:rPr lang="en-US" dirty="0" smtClean="0"/>
              <a:t>during each </a:t>
            </a:r>
            <a:r>
              <a:rPr lang="en-US" dirty="0"/>
              <a:t>pipeline stage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</a:t>
            </a:r>
            <a:r>
              <a:rPr lang="en-US" dirty="0"/>
              <a:t>each control line is associated with a component </a:t>
            </a:r>
            <a:r>
              <a:rPr lang="en-US" dirty="0" smtClean="0"/>
              <a:t>active in </a:t>
            </a:r>
            <a:r>
              <a:rPr lang="en-US" dirty="0"/>
              <a:t>only a single pipeline stage,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divide the control lines into </a:t>
            </a:r>
            <a:r>
              <a:rPr lang="en-US" dirty="0" smtClean="0"/>
              <a:t>five groups according </a:t>
            </a:r>
            <a:r>
              <a:rPr lang="en-US" dirty="0"/>
              <a:t>to the pipeline </a:t>
            </a:r>
            <a:r>
              <a:rPr lang="en-US" dirty="0" smtClean="0"/>
              <a:t>stage</a:t>
            </a:r>
            <a:endParaRPr lang="en-US" dirty="0"/>
          </a:p>
          <a:p>
            <a:r>
              <a:rPr lang="en-US" dirty="0"/>
              <a:t>1. </a:t>
            </a:r>
            <a:r>
              <a:rPr lang="en-US" b="1" i="1" dirty="0"/>
              <a:t>Instruction fetch: </a:t>
            </a:r>
            <a:endParaRPr lang="en-US" b="1" i="1" dirty="0" smtClean="0"/>
          </a:p>
          <a:p>
            <a:pPr lvl="1"/>
            <a:r>
              <a:rPr lang="en-US" dirty="0" smtClean="0"/>
              <a:t>No control signal is required to </a:t>
            </a:r>
            <a:r>
              <a:rPr lang="en-US" dirty="0"/>
              <a:t>read instruction memory </a:t>
            </a:r>
            <a:r>
              <a:rPr lang="en-US" dirty="0" smtClean="0"/>
              <a:t>or to write </a:t>
            </a:r>
            <a:r>
              <a:rPr lang="en-US" dirty="0"/>
              <a:t>the </a:t>
            </a:r>
            <a:r>
              <a:rPr lang="en-US" dirty="0" smtClean="0"/>
              <a:t>PC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i="1" dirty="0"/>
              <a:t>Instruction decode/register </a:t>
            </a:r>
            <a:r>
              <a:rPr lang="en-US" b="1" i="1" dirty="0" smtClean="0"/>
              <a:t>file </a:t>
            </a:r>
            <a:r>
              <a:rPr lang="en-US" b="1" i="1" dirty="0"/>
              <a:t>read</a:t>
            </a:r>
            <a:r>
              <a:rPr lang="en-US" i="1" dirty="0"/>
              <a:t>: </a:t>
            </a:r>
            <a:endParaRPr lang="en-US" i="1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no optional control lines to </a:t>
            </a:r>
            <a:r>
              <a:rPr lang="en-US" dirty="0" smtClean="0"/>
              <a:t>set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i="1" dirty="0"/>
              <a:t>Execution/address calculation</a:t>
            </a:r>
            <a:r>
              <a:rPr lang="en-US" i="1" dirty="0"/>
              <a:t>: </a:t>
            </a:r>
            <a:endParaRPr lang="en-US" i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signals to be set are </a:t>
            </a:r>
            <a:r>
              <a:rPr lang="en-US" dirty="0" err="1"/>
              <a:t>RegDst</a:t>
            </a:r>
            <a:r>
              <a:rPr lang="en-US" dirty="0"/>
              <a:t>, </a:t>
            </a:r>
            <a:r>
              <a:rPr lang="en-US" dirty="0" err="1"/>
              <a:t>ALUOp</a:t>
            </a:r>
            <a:r>
              <a:rPr lang="en-US" dirty="0" smtClean="0"/>
              <a:t>, and </a:t>
            </a:r>
            <a:r>
              <a:rPr lang="en-US" dirty="0" err="1"/>
              <a:t>ALUSrc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signals select the Result </a:t>
            </a:r>
            <a:r>
              <a:rPr lang="en-US" dirty="0" smtClean="0"/>
              <a:t>register, the </a:t>
            </a:r>
            <a:r>
              <a:rPr lang="en-US" dirty="0"/>
              <a:t>ALU operation, and either Read data 2 or a sign-extended </a:t>
            </a:r>
            <a:r>
              <a:rPr lang="en-US" dirty="0" smtClean="0"/>
              <a:t>immediate for </a:t>
            </a:r>
            <a:r>
              <a:rPr lang="en-US" dirty="0"/>
              <a:t>the </a:t>
            </a:r>
            <a:r>
              <a:rPr lang="en-US" dirty="0" smtClean="0"/>
              <a:t>ALU </a:t>
            </a:r>
          </a:p>
          <a:p>
            <a:r>
              <a:rPr lang="en-US" i="1" dirty="0" smtClean="0"/>
              <a:t>4. </a:t>
            </a:r>
            <a:r>
              <a:rPr lang="en-US" b="1" i="1" dirty="0" smtClean="0"/>
              <a:t>Memory </a:t>
            </a:r>
            <a:r>
              <a:rPr lang="en-US" b="1" i="1" dirty="0"/>
              <a:t>access: </a:t>
            </a:r>
            <a:endParaRPr lang="en-US" b="1" i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control lines set in this stage are Branch, </a:t>
            </a:r>
            <a:r>
              <a:rPr lang="en-US" dirty="0" err="1"/>
              <a:t>MemRead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MemWrite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branch equal, load, and store instructions set these </a:t>
            </a:r>
            <a:r>
              <a:rPr lang="en-US" dirty="0" smtClean="0"/>
              <a:t>signals, respectively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b="1" i="1" dirty="0"/>
              <a:t>Write-back: </a:t>
            </a:r>
            <a:endParaRPr lang="en-US" b="1" i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two control lines are </a:t>
            </a:r>
            <a:r>
              <a:rPr lang="en-US" dirty="0" err="1"/>
              <a:t>MemtoReg</a:t>
            </a:r>
            <a:r>
              <a:rPr lang="en-US" dirty="0"/>
              <a:t>, which decides </a:t>
            </a:r>
            <a:r>
              <a:rPr lang="en-US" dirty="0" smtClean="0"/>
              <a:t>between sending </a:t>
            </a:r>
            <a:r>
              <a:rPr lang="en-US" dirty="0"/>
              <a:t>the ALU result or the memory value to the register </a:t>
            </a:r>
            <a:r>
              <a:rPr lang="en-US" dirty="0" smtClean="0"/>
              <a:t>file</a:t>
            </a:r>
            <a:r>
              <a:rPr lang="en-US" dirty="0"/>
              <a:t>, and </a:t>
            </a:r>
            <a:r>
              <a:rPr lang="en-US" dirty="0" err="1" smtClean="0"/>
              <a:t>Reg</a:t>
            </a:r>
            <a:r>
              <a:rPr lang="en-US" dirty="0" smtClean="0"/>
              <a:t>-Write</a:t>
            </a:r>
            <a:r>
              <a:rPr lang="en-US" dirty="0"/>
              <a:t>, which writes the chosen value.</a:t>
            </a:r>
          </a:p>
        </p:txBody>
      </p:sp>
    </p:spTree>
    <p:extLst>
      <p:ext uri="{BB962C8B-B14F-4D97-AF65-F5344CB8AC3E}">
        <p14:creationId xmlns:p14="http://schemas.microsoft.com/office/powerpoint/2010/main" val="3836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 of Pipelined </a:t>
            </a:r>
            <a:r>
              <a:rPr lang="en-US" b="1" dirty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19"/>
            <a:ext cx="10515600" cy="5195454"/>
          </a:xfrm>
        </p:spPr>
        <p:txBody>
          <a:bodyPr>
            <a:normAutofit/>
          </a:bodyPr>
          <a:lstStyle/>
          <a:p>
            <a:r>
              <a:rPr lang="en-US" dirty="0" smtClean="0"/>
              <a:t>setting </a:t>
            </a:r>
            <a:r>
              <a:rPr lang="en-US" dirty="0"/>
              <a:t>the nine control lines to these values </a:t>
            </a:r>
            <a:r>
              <a:rPr lang="en-US" dirty="0" smtClean="0"/>
              <a:t>in each </a:t>
            </a:r>
            <a:r>
              <a:rPr lang="en-US" dirty="0"/>
              <a:t>stage for each instruction. </a:t>
            </a:r>
            <a:endParaRPr lang="en-US" dirty="0" smtClean="0"/>
          </a:p>
          <a:p>
            <a:pPr lvl="1"/>
            <a:r>
              <a:rPr lang="en-US" dirty="0" err="1" smtClean="0"/>
              <a:t>RegDst</a:t>
            </a:r>
            <a:r>
              <a:rPr lang="en-US" dirty="0" smtClean="0"/>
              <a:t>,  ALUOp1,  ALUOp0, </a:t>
            </a:r>
            <a:r>
              <a:rPr lang="en-US" dirty="0" err="1" smtClean="0"/>
              <a:t>ALUSrc</a:t>
            </a:r>
            <a:r>
              <a:rPr lang="en-US" dirty="0" smtClean="0"/>
              <a:t>,  Branch, Mem-Read, Mem-Write, </a:t>
            </a:r>
            <a:r>
              <a:rPr lang="en-US" dirty="0" err="1" smtClean="0"/>
              <a:t>Reg</a:t>
            </a:r>
            <a:r>
              <a:rPr lang="en-US" dirty="0" smtClean="0"/>
              <a:t>-Write, </a:t>
            </a:r>
            <a:r>
              <a:rPr lang="en-US" dirty="0" err="1" smtClean="0"/>
              <a:t>Memto-Reg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way to do this is to 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/>
              <a:t>the </a:t>
            </a:r>
            <a:r>
              <a:rPr lang="en-US" dirty="0" smtClean="0"/>
              <a:t>pipeline registers </a:t>
            </a:r>
            <a:r>
              <a:rPr lang="en-US" dirty="0"/>
              <a:t>to include control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Since the control lines start with the EX stage,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create the </a:t>
            </a:r>
            <a:r>
              <a:rPr lang="en-US" dirty="0" smtClean="0"/>
              <a:t>control information </a:t>
            </a:r>
            <a:r>
              <a:rPr lang="en-US" dirty="0"/>
              <a:t>during instruction </a:t>
            </a:r>
            <a:r>
              <a:rPr lang="en-US" dirty="0" smtClean="0"/>
              <a:t>decode</a:t>
            </a:r>
            <a:endParaRPr lang="en-US" dirty="0"/>
          </a:p>
          <a:p>
            <a:r>
              <a:rPr lang="en-US" dirty="0"/>
              <a:t>Since pipelining the </a:t>
            </a:r>
            <a:r>
              <a:rPr lang="en-US" dirty="0" err="1"/>
              <a:t>datapath</a:t>
            </a:r>
            <a:r>
              <a:rPr lang="en-US" dirty="0"/>
              <a:t> leaves the meaning of the control lines unchanged, we can use the same control values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4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145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Pipelined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927" y="942111"/>
            <a:ext cx="8368145" cy="57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2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200170"/>
            <a:ext cx="2237510" cy="4565794"/>
          </a:xfrm>
        </p:spPr>
        <p:txBody>
          <a:bodyPr>
            <a:normAutofit/>
          </a:bodyPr>
          <a:lstStyle/>
          <a:p>
            <a:r>
              <a:rPr lang="en-US" sz="3200" dirty="0"/>
              <a:t>full </a:t>
            </a:r>
            <a:r>
              <a:rPr lang="en-US" sz="3200" dirty="0" err="1"/>
              <a:t>datapath</a:t>
            </a:r>
            <a:r>
              <a:rPr lang="en-US" sz="3200" dirty="0"/>
              <a:t> with the extended</a:t>
            </a:r>
            <a:br>
              <a:rPr lang="en-US" sz="3200" dirty="0"/>
            </a:br>
            <a:r>
              <a:rPr lang="en-US" sz="3200" dirty="0"/>
              <a:t>pipeline registers and with the control lines connected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97" y="0"/>
            <a:ext cx="8326704" cy="6858000"/>
          </a:xfrm>
        </p:spPr>
      </p:pic>
    </p:spTree>
    <p:extLst>
      <p:ext uri="{BB962C8B-B14F-4D97-AF65-F5344CB8AC3E}">
        <p14:creationId xmlns:p14="http://schemas.microsoft.com/office/powerpoint/2010/main" val="157230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77581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Hazards: Forwarding versus Stalling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6" y="212726"/>
            <a:ext cx="2224529" cy="20871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Pipelined </a:t>
            </a:r>
            <a:r>
              <a:rPr lang="en-US" b="1" dirty="0" err="1"/>
              <a:t>Datapath</a:t>
            </a:r>
            <a:r>
              <a:rPr lang="en-US" b="1" dirty="0"/>
              <a:t> and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564" y="101884"/>
            <a:ext cx="8848201" cy="6645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26" y="2887682"/>
            <a:ext cx="29865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inionPro-Regular"/>
              </a:rPr>
              <a:t>Thus</a:t>
            </a:r>
            <a:r>
              <a:rPr lang="en-US" sz="1600" dirty="0">
                <a:latin typeface="MinionPro-Regular"/>
              </a:rPr>
              <a:t>, we must separate the </a:t>
            </a:r>
            <a:r>
              <a:rPr lang="en-US" sz="1600" dirty="0" err="1">
                <a:latin typeface="MinionPro-Regular"/>
              </a:rPr>
              <a:t>datapath</a:t>
            </a:r>
            <a:r>
              <a:rPr lang="en-US" sz="1600" dirty="0">
                <a:latin typeface="MinionPro-Regular"/>
              </a:rPr>
              <a:t> into </a:t>
            </a:r>
            <a:r>
              <a:rPr lang="en-US" sz="1600" dirty="0" smtClean="0">
                <a:latin typeface="MinionPro-Regular"/>
              </a:rPr>
              <a:t>five </a:t>
            </a:r>
            <a:r>
              <a:rPr lang="en-US" sz="1600" dirty="0">
                <a:latin typeface="MinionPro-Regular"/>
              </a:rPr>
              <a:t>pieces</a:t>
            </a:r>
            <a:r>
              <a:rPr lang="en-US" sz="1600" dirty="0" smtClean="0">
                <a:latin typeface="MinionPro-Regular"/>
              </a:rPr>
              <a:t>, with </a:t>
            </a:r>
            <a:r>
              <a:rPr lang="en-US" sz="1600" dirty="0">
                <a:latin typeface="MinionPro-Regular"/>
              </a:rPr>
              <a:t>each piece named corresponding to a stage of instruction execution:</a:t>
            </a:r>
          </a:p>
          <a:p>
            <a:r>
              <a:rPr lang="en-US" sz="1600" dirty="0">
                <a:latin typeface="MinionPro-Regular"/>
              </a:rPr>
              <a:t>1. IF: Instruction fetch</a:t>
            </a:r>
          </a:p>
          <a:p>
            <a:r>
              <a:rPr lang="en-US" sz="1600" dirty="0">
                <a:latin typeface="MinionPro-Regular"/>
              </a:rPr>
              <a:t>2. ID: Instruction decode and register </a:t>
            </a:r>
            <a:r>
              <a:rPr lang="en-US" sz="1600" dirty="0" smtClean="0">
                <a:latin typeface="MinionPro-Regular"/>
              </a:rPr>
              <a:t>file </a:t>
            </a:r>
            <a:r>
              <a:rPr lang="en-US" sz="1600" dirty="0">
                <a:latin typeface="MinionPro-Regular"/>
              </a:rPr>
              <a:t>read</a:t>
            </a:r>
          </a:p>
          <a:p>
            <a:r>
              <a:rPr lang="en-US" sz="1600" dirty="0">
                <a:latin typeface="MinionPro-Regular"/>
              </a:rPr>
              <a:t>3. EX: Execution or address calculation</a:t>
            </a:r>
          </a:p>
          <a:p>
            <a:r>
              <a:rPr lang="en-US" sz="1600" dirty="0">
                <a:latin typeface="MinionPro-Regular"/>
              </a:rPr>
              <a:t>4. MEM: Data memory access</a:t>
            </a:r>
          </a:p>
          <a:p>
            <a:r>
              <a:rPr lang="en-US" sz="1600" dirty="0">
                <a:latin typeface="MinionPro-Regular"/>
              </a:rPr>
              <a:t>5. WB: Write back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103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/>
          <a:lstStyle/>
          <a:p>
            <a:r>
              <a:rPr lang="en-US" dirty="0"/>
              <a:t>Let’s look at a sequence with many dependences, shown in color:</a:t>
            </a:r>
          </a:p>
          <a:p>
            <a:pPr lvl="1"/>
            <a:r>
              <a:rPr lang="en-US" dirty="0"/>
              <a:t>sub $2, $1,$3 </a:t>
            </a:r>
            <a:r>
              <a:rPr lang="en-US" dirty="0" smtClean="0"/>
              <a:t>		# </a:t>
            </a:r>
            <a:r>
              <a:rPr lang="en-US" dirty="0"/>
              <a:t>Register $2 written by sub</a:t>
            </a:r>
          </a:p>
          <a:p>
            <a:pPr lvl="1"/>
            <a:r>
              <a:rPr lang="en-US" dirty="0"/>
              <a:t>and $12,$2,$5 </a:t>
            </a:r>
            <a:r>
              <a:rPr lang="en-US" dirty="0" smtClean="0"/>
              <a:t>		# </a:t>
            </a:r>
            <a:r>
              <a:rPr lang="en-US" dirty="0"/>
              <a:t>1st operand($2) depends on sub</a:t>
            </a:r>
          </a:p>
          <a:p>
            <a:pPr lvl="1"/>
            <a:r>
              <a:rPr lang="en-US" dirty="0"/>
              <a:t>or $13,$6,$2 </a:t>
            </a:r>
            <a:r>
              <a:rPr lang="en-US" dirty="0" smtClean="0"/>
              <a:t>		# </a:t>
            </a:r>
            <a:r>
              <a:rPr lang="en-US" dirty="0"/>
              <a:t>2nd operand($2) depends on sub</a:t>
            </a:r>
          </a:p>
          <a:p>
            <a:pPr lvl="1"/>
            <a:r>
              <a:rPr lang="en-US" dirty="0"/>
              <a:t>add $14,$2,$2 </a:t>
            </a:r>
            <a:r>
              <a:rPr lang="en-US" dirty="0" smtClean="0"/>
              <a:t>		# </a:t>
            </a:r>
            <a:r>
              <a:rPr lang="en-US" dirty="0"/>
              <a:t>1st($2) &amp; 2nd($2) depend on sub</a:t>
            </a:r>
          </a:p>
          <a:p>
            <a:pPr lvl="1"/>
            <a:r>
              <a:rPr lang="en-US" dirty="0" err="1"/>
              <a:t>sw</a:t>
            </a:r>
            <a:r>
              <a:rPr lang="en-US" dirty="0"/>
              <a:t> $15,100($2) </a:t>
            </a:r>
            <a:r>
              <a:rPr lang="en-US" dirty="0" smtClean="0"/>
              <a:t>		# </a:t>
            </a:r>
            <a:r>
              <a:rPr lang="en-US" dirty="0"/>
              <a:t>Base ($2) depends on sub</a:t>
            </a:r>
          </a:p>
        </p:txBody>
      </p:sp>
    </p:spTree>
    <p:extLst>
      <p:ext uri="{BB962C8B-B14F-4D97-AF65-F5344CB8AC3E}">
        <p14:creationId xmlns:p14="http://schemas.microsoft.com/office/powerpoint/2010/main" val="163439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88" y="0"/>
            <a:ext cx="910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60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6692"/>
            <a:ext cx="10515600" cy="5333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 </a:t>
            </a:r>
            <a:r>
              <a:rPr lang="en-US" b="1" i="1" dirty="0" smtClean="0"/>
              <a:t>sub</a:t>
            </a:r>
            <a:r>
              <a:rPr lang="en-US" dirty="0" smtClean="0"/>
              <a:t> and </a:t>
            </a:r>
            <a:r>
              <a:rPr lang="en-US" b="1" i="1" dirty="0" err="1" smtClean="0"/>
              <a:t>and</a:t>
            </a:r>
            <a:endParaRPr lang="en-US" b="1" i="1" dirty="0" smtClean="0"/>
          </a:p>
          <a:p>
            <a:pPr lvl="1"/>
            <a:r>
              <a:rPr lang="en-US" dirty="0" smtClean="0"/>
              <a:t>result </a:t>
            </a:r>
            <a:r>
              <a:rPr lang="en-US" dirty="0"/>
              <a:t>is available at the end of </a:t>
            </a:r>
            <a:r>
              <a:rPr lang="en-US" dirty="0" smtClean="0"/>
              <a:t>the EX </a:t>
            </a:r>
            <a:r>
              <a:rPr lang="en-US" dirty="0"/>
              <a:t>stage or clock cycle </a:t>
            </a:r>
            <a:r>
              <a:rPr lang="en-US" dirty="0" smtClean="0"/>
              <a:t>3</a:t>
            </a:r>
          </a:p>
          <a:p>
            <a:r>
              <a:rPr lang="en-US" dirty="0" smtClean="0"/>
              <a:t>When </a:t>
            </a:r>
            <a:r>
              <a:rPr lang="en-US" dirty="0"/>
              <a:t>is the data actually needed by the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b="1" dirty="0" smtClean="0"/>
              <a:t>OR</a:t>
            </a:r>
            <a:r>
              <a:rPr lang="en-US" dirty="0" smtClean="0"/>
              <a:t> instructions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the beginning of the EX stage, or </a:t>
            </a:r>
            <a:r>
              <a:rPr lang="en-US" dirty="0" smtClean="0"/>
              <a:t>CC4 </a:t>
            </a:r>
            <a:r>
              <a:rPr lang="en-US" dirty="0"/>
              <a:t>and </a:t>
            </a:r>
            <a:r>
              <a:rPr lang="en-US" dirty="0" smtClean="0"/>
              <a:t>CC5</a:t>
            </a:r>
            <a:r>
              <a:rPr lang="en-US" dirty="0"/>
              <a:t>, respectively.</a:t>
            </a:r>
          </a:p>
          <a:p>
            <a:r>
              <a:rPr lang="en-US" dirty="0" smtClean="0"/>
              <a:t>Thus</a:t>
            </a:r>
            <a:r>
              <a:rPr lang="en-US" dirty="0"/>
              <a:t>, we can execute this segment without stalls if we simply </a:t>
            </a:r>
            <a:r>
              <a:rPr lang="en-US" i="1" dirty="0"/>
              <a:t>forward </a:t>
            </a:r>
            <a:r>
              <a:rPr lang="en-US" dirty="0"/>
              <a:t>the data </a:t>
            </a:r>
            <a:r>
              <a:rPr lang="en-US" dirty="0" smtClean="0"/>
              <a:t>as soon </a:t>
            </a:r>
            <a:r>
              <a:rPr lang="en-US" dirty="0"/>
              <a:t>as it is available to any units that need it before it is available to read from </a:t>
            </a:r>
            <a:r>
              <a:rPr lang="en-US" dirty="0" smtClean="0"/>
              <a:t>the register file</a:t>
            </a:r>
          </a:p>
          <a:p>
            <a:r>
              <a:rPr lang="en-US" dirty="0"/>
              <a:t>How does forwarding work? </a:t>
            </a:r>
            <a:endParaRPr lang="en-US" dirty="0" smtClean="0"/>
          </a:p>
          <a:p>
            <a:pPr lvl="1"/>
            <a:r>
              <a:rPr lang="en-US" dirty="0" smtClean="0"/>
              <a:t>For simplicity, consider forwarding </a:t>
            </a:r>
            <a:r>
              <a:rPr lang="en-US" dirty="0"/>
              <a:t>to an operation in the EX stage, which may </a:t>
            </a:r>
            <a:r>
              <a:rPr lang="en-US" dirty="0" smtClean="0"/>
              <a:t>be either </a:t>
            </a:r>
            <a:r>
              <a:rPr lang="en-US" dirty="0"/>
              <a:t>an ALU operation or an </a:t>
            </a:r>
            <a:r>
              <a:rPr lang="en-US" dirty="0" smtClean="0"/>
              <a:t>effective </a:t>
            </a:r>
            <a:r>
              <a:rPr lang="en-US" dirty="0"/>
              <a:t>address </a:t>
            </a:r>
            <a:r>
              <a:rPr lang="en-US" dirty="0" smtClean="0"/>
              <a:t>calculation </a:t>
            </a:r>
          </a:p>
          <a:p>
            <a:r>
              <a:rPr lang="en-US" dirty="0" smtClean="0"/>
              <a:t>So, forwarding means </a:t>
            </a:r>
            <a:r>
              <a:rPr lang="en-US" dirty="0"/>
              <a:t>that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b="1" dirty="0" smtClean="0"/>
              <a:t>an </a:t>
            </a:r>
            <a:r>
              <a:rPr lang="en-US" b="1" dirty="0"/>
              <a:t>instruction</a:t>
            </a:r>
            <a:r>
              <a:rPr lang="en-US" dirty="0"/>
              <a:t> tries to </a:t>
            </a:r>
            <a:r>
              <a:rPr lang="en-US" b="1" dirty="0"/>
              <a:t>use a register</a:t>
            </a:r>
            <a:r>
              <a:rPr lang="en-US" dirty="0"/>
              <a:t> in its EX stage that </a:t>
            </a:r>
            <a:r>
              <a:rPr lang="en-US" b="1" dirty="0"/>
              <a:t>an earlier </a:t>
            </a:r>
            <a:r>
              <a:rPr lang="en-US" b="1" dirty="0" smtClean="0"/>
              <a:t>instruction</a:t>
            </a:r>
            <a:r>
              <a:rPr lang="en-US" dirty="0" smtClean="0"/>
              <a:t> intends </a:t>
            </a:r>
            <a:r>
              <a:rPr lang="en-US" dirty="0"/>
              <a:t>to write in its WB stage, we actually </a:t>
            </a:r>
            <a:r>
              <a:rPr lang="en-US" dirty="0" smtClean="0"/>
              <a:t>avail the </a:t>
            </a:r>
            <a:r>
              <a:rPr lang="en-US" dirty="0"/>
              <a:t>values as inputs to the </a:t>
            </a:r>
            <a:r>
              <a:rPr lang="en-US" dirty="0" smtClean="0"/>
              <a:t>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/>
              <a:t>hazard </a:t>
            </a:r>
            <a:r>
              <a:rPr lang="en-US" dirty="0" smtClean="0"/>
              <a:t>conditions : dependence detection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82691" y="2108308"/>
            <a:ext cx="447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2a. </a:t>
            </a:r>
            <a:r>
              <a:rPr lang="en-US" dirty="0" smtClean="0"/>
              <a:t>ID/</a:t>
            </a:r>
            <a:r>
              <a:rPr lang="en-US" dirty="0" err="1" smtClean="0"/>
              <a:t>EX.RegisterRs</a:t>
            </a:r>
            <a:r>
              <a:rPr lang="en-US" dirty="0"/>
              <a:t> </a:t>
            </a:r>
            <a:r>
              <a:rPr lang="en-US" dirty="0" smtClean="0"/>
              <a:t>== MEM/</a:t>
            </a:r>
            <a:r>
              <a:rPr lang="en-US" dirty="0" err="1" smtClean="0"/>
              <a:t>WB.RegisterRd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2b. </a:t>
            </a:r>
            <a:r>
              <a:rPr lang="en-US" dirty="0" smtClean="0"/>
              <a:t>ID/</a:t>
            </a:r>
            <a:r>
              <a:rPr lang="en-US" dirty="0" err="1" smtClean="0"/>
              <a:t>EX.RegisterRt</a:t>
            </a:r>
            <a:r>
              <a:rPr lang="en-US" dirty="0"/>
              <a:t> == MEM/</a:t>
            </a:r>
            <a:r>
              <a:rPr lang="en-US" dirty="0" err="1"/>
              <a:t>WB.RegisterRd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9481" y="2108307"/>
            <a:ext cx="4488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1a. </a:t>
            </a:r>
            <a:r>
              <a:rPr lang="en-US" dirty="0" smtClean="0"/>
              <a:t>ID/</a:t>
            </a:r>
            <a:r>
              <a:rPr lang="en-US" dirty="0" err="1" smtClean="0"/>
              <a:t>EX.RegisterRs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/>
              <a:t>EX/</a:t>
            </a:r>
            <a:r>
              <a:rPr lang="en-US" dirty="0" err="1"/>
              <a:t>MEM.RegisterRd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1b. </a:t>
            </a:r>
            <a:r>
              <a:rPr lang="en-US" dirty="0" smtClean="0"/>
              <a:t>ID/</a:t>
            </a:r>
            <a:r>
              <a:rPr lang="en-US" dirty="0" err="1" smtClean="0"/>
              <a:t>EX.RegisterRt</a:t>
            </a:r>
            <a:r>
              <a:rPr lang="en-US" dirty="0"/>
              <a:t> == </a:t>
            </a:r>
            <a:r>
              <a:rPr lang="en-US" dirty="0" smtClean="0"/>
              <a:t>EX/</a:t>
            </a:r>
            <a:r>
              <a:rPr lang="en-US" dirty="0" err="1" smtClean="0"/>
              <a:t>MEM.RegisterRd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713019"/>
            <a:ext cx="692727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36327" y="1713019"/>
            <a:ext cx="692727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26873" y="1713019"/>
            <a:ext cx="692727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</a:t>
            </a:r>
            <a:endParaRPr lang="en-US" dirty="0"/>
          </a:p>
        </p:txBody>
      </p:sp>
      <p:sp>
        <p:nvSpPr>
          <p:cNvPr id="18" name="Equal 17"/>
          <p:cNvSpPr/>
          <p:nvPr/>
        </p:nvSpPr>
        <p:spPr>
          <a:xfrm>
            <a:off x="4481945" y="1674919"/>
            <a:ext cx="637309" cy="367146"/>
          </a:xfrm>
          <a:prstGeom prst="mathEqual">
            <a:avLst>
              <a:gd name="adj1" fmla="val 5759"/>
              <a:gd name="adj2" fmla="val 27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78236" y="1713019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36" y="2858981"/>
            <a:ext cx="8378053" cy="390203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12617" y="831274"/>
            <a:ext cx="11111347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We call </a:t>
            </a:r>
            <a:r>
              <a:rPr lang="en-US" dirty="0"/>
              <a:t>a data dependence </a:t>
            </a:r>
            <a:r>
              <a:rPr lang="en-US" dirty="0" smtClean="0"/>
              <a:t>a hazard </a:t>
            </a:r>
            <a:r>
              <a:rPr lang="en-US" dirty="0"/>
              <a:t>when an instruction tries </a:t>
            </a:r>
            <a:r>
              <a:rPr lang="en-US" dirty="0" smtClean="0"/>
              <a:t>to read </a:t>
            </a:r>
            <a:r>
              <a:rPr lang="en-US" dirty="0"/>
              <a:t>a register in stage 2 (ID) and this register will be written by </a:t>
            </a:r>
            <a:r>
              <a:rPr lang="en-US" dirty="0" smtClean="0"/>
              <a:t>a previous </a:t>
            </a:r>
            <a:r>
              <a:rPr lang="en-US" dirty="0"/>
              <a:t>instruction that has not yet completed stage 5 (WB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4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22"/>
          </a:xfrm>
        </p:spPr>
        <p:txBody>
          <a:bodyPr/>
          <a:lstStyle/>
          <a:p>
            <a:r>
              <a:rPr lang="en-US" dirty="0"/>
              <a:t>hazard </a:t>
            </a:r>
            <a:r>
              <a:rPr lang="en-US" dirty="0" smtClean="0"/>
              <a:t>conditions : dependence detection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7500" y="3172257"/>
            <a:ext cx="172354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LetterGothicStd"/>
              </a:rPr>
              <a:t>sub </a:t>
            </a:r>
            <a:r>
              <a:rPr lang="en-US" dirty="0">
                <a:solidFill>
                  <a:srgbClr val="00B0F0"/>
                </a:solidFill>
                <a:latin typeface="LetterGothicStd"/>
              </a:rPr>
              <a:t>$2</a:t>
            </a:r>
            <a:r>
              <a:rPr lang="en-US" dirty="0">
                <a:latin typeface="LetterGothicStd"/>
              </a:rPr>
              <a:t>,$1,$3 </a:t>
            </a:r>
            <a:endParaRPr lang="en-US" dirty="0" smtClean="0">
              <a:latin typeface="LetterGothicStd"/>
            </a:endParaRPr>
          </a:p>
          <a:p>
            <a:r>
              <a:rPr lang="en-US" dirty="0" smtClean="0">
                <a:latin typeface="LetterGothicStd"/>
              </a:rPr>
              <a:t>and </a:t>
            </a:r>
            <a:r>
              <a:rPr lang="en-US" dirty="0">
                <a:latin typeface="LetterGothicStd"/>
              </a:rPr>
              <a:t>$12</a:t>
            </a:r>
            <a:r>
              <a:rPr lang="en-US" dirty="0">
                <a:solidFill>
                  <a:srgbClr val="00B0F0"/>
                </a:solidFill>
                <a:latin typeface="LetterGothicStd"/>
              </a:rPr>
              <a:t>,$2</a:t>
            </a:r>
            <a:r>
              <a:rPr lang="en-US" dirty="0">
                <a:latin typeface="LetterGothicStd"/>
              </a:rPr>
              <a:t>,$5</a:t>
            </a:r>
            <a:r>
              <a:rPr lang="en-US" dirty="0">
                <a:latin typeface="MinionPro-Regular"/>
              </a:rPr>
              <a:t>.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11092" y="3380509"/>
            <a:ext cx="512618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8837" y="3299752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EX/</a:t>
            </a:r>
            <a:r>
              <a:rPr lang="en-US" dirty="0" err="1">
                <a:latin typeface="MinionPro-Regular"/>
              </a:rPr>
              <a:t>MEM.RegisterRd</a:t>
            </a:r>
            <a:r>
              <a:rPr lang="en-US" dirty="0">
                <a:latin typeface="MinionPro-Regular"/>
              </a:rPr>
              <a:t> = ID/</a:t>
            </a:r>
            <a:r>
              <a:rPr lang="en-US" dirty="0" err="1">
                <a:latin typeface="MinionPro-Regular"/>
              </a:rPr>
              <a:t>EX.RegisterRs</a:t>
            </a:r>
            <a:r>
              <a:rPr lang="en-US" dirty="0">
                <a:latin typeface="MinionPro-Regular"/>
              </a:rPr>
              <a:t> = </a:t>
            </a:r>
            <a:r>
              <a:rPr lang="en-US" dirty="0">
                <a:latin typeface="LetterGothicStd"/>
              </a:rPr>
              <a:t>$2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20149" y="4615934"/>
            <a:ext cx="164660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etterGothicStd"/>
              </a:rPr>
              <a:t>sub </a:t>
            </a:r>
            <a:r>
              <a:rPr lang="en-US" dirty="0">
                <a:solidFill>
                  <a:srgbClr val="00FFFF"/>
                </a:solidFill>
                <a:latin typeface="LetterGothicStd"/>
              </a:rPr>
              <a:t>$2</a:t>
            </a:r>
            <a:r>
              <a:rPr lang="en-US" dirty="0">
                <a:solidFill>
                  <a:srgbClr val="000000"/>
                </a:solidFill>
                <a:latin typeface="LetterGothicStd"/>
              </a:rPr>
              <a:t>, $1, $</a:t>
            </a:r>
            <a:r>
              <a:rPr lang="en-US" dirty="0" smtClean="0">
                <a:solidFill>
                  <a:srgbClr val="000000"/>
                </a:solidFill>
                <a:latin typeface="LetterGothicStd"/>
              </a:rPr>
              <a:t>3</a:t>
            </a:r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$13, $6, $2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44740" y="4939099"/>
            <a:ext cx="512618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1092" y="4858342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MEM/</a:t>
            </a:r>
            <a:r>
              <a:rPr lang="en-US" dirty="0" err="1">
                <a:latin typeface="MinionPro-Regular"/>
              </a:rPr>
              <a:t>WB.RegisterRd</a:t>
            </a:r>
            <a:r>
              <a:rPr lang="en-US" dirty="0">
                <a:latin typeface="MinionPro-Regular"/>
              </a:rPr>
              <a:t> = ID/</a:t>
            </a:r>
            <a:r>
              <a:rPr lang="en-US" dirty="0" err="1">
                <a:latin typeface="MinionPro-Regular"/>
              </a:rPr>
              <a:t>EX.RegisterRt</a:t>
            </a:r>
            <a:r>
              <a:rPr lang="en-US" dirty="0">
                <a:latin typeface="MinionPro-Regular"/>
              </a:rPr>
              <a:t> = </a:t>
            </a:r>
            <a:r>
              <a:rPr lang="en-US" dirty="0">
                <a:latin typeface="LetterGothicStd"/>
              </a:rPr>
              <a:t>$2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68386" y="569027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etterGothicStd"/>
              </a:rPr>
              <a:t>sub - add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32122" y="5771036"/>
            <a:ext cx="512618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2339" y="5690279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not hazards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68386" y="6122895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etterGothicStd"/>
              </a:rPr>
              <a:t>sub </a:t>
            </a:r>
            <a:r>
              <a:rPr lang="en-US" dirty="0" smtClean="0">
                <a:latin typeface="MinionPro-Regular"/>
              </a:rPr>
              <a:t>- </a:t>
            </a:r>
            <a:r>
              <a:rPr lang="en-US" dirty="0" err="1">
                <a:latin typeface="LetterGothicStd"/>
              </a:rPr>
              <a:t>sw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032122" y="6279807"/>
            <a:ext cx="512618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72339" y="612835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not hazards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370" y="3196395"/>
            <a:ext cx="167668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sub $2, $1,$3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$12,$2,$5</a:t>
            </a:r>
          </a:p>
          <a:p>
            <a:r>
              <a:rPr lang="en-US" dirty="0"/>
              <a:t>or $13,$6,$2</a:t>
            </a:r>
          </a:p>
          <a:p>
            <a:r>
              <a:rPr lang="en-US" dirty="0"/>
              <a:t>add $14,$2,$2</a:t>
            </a:r>
          </a:p>
          <a:p>
            <a:r>
              <a:rPr lang="en-US" dirty="0" err="1"/>
              <a:t>sw</a:t>
            </a:r>
            <a:r>
              <a:rPr lang="en-US" dirty="0"/>
              <a:t> $15,100($2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0" idx="3"/>
            <a:endCxn id="9" idx="1"/>
          </p:cNvCxnSpPr>
          <p:nvPr/>
        </p:nvCxnSpPr>
        <p:spPr>
          <a:xfrm>
            <a:off x="1748054" y="3935059"/>
            <a:ext cx="772095" cy="114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3"/>
            <a:endCxn id="6" idx="1"/>
          </p:cNvCxnSpPr>
          <p:nvPr/>
        </p:nvCxnSpPr>
        <p:spPr>
          <a:xfrm flipV="1">
            <a:off x="1748054" y="3495423"/>
            <a:ext cx="1329446" cy="43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12" idx="1"/>
          </p:cNvCxnSpPr>
          <p:nvPr/>
        </p:nvCxnSpPr>
        <p:spPr>
          <a:xfrm>
            <a:off x="1748054" y="3935059"/>
            <a:ext cx="820332" cy="193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15" idx="1"/>
          </p:cNvCxnSpPr>
          <p:nvPr/>
        </p:nvCxnSpPr>
        <p:spPr>
          <a:xfrm>
            <a:off x="1748054" y="3935059"/>
            <a:ext cx="820332" cy="237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71410" y="1693680"/>
            <a:ext cx="447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2a. </a:t>
            </a:r>
            <a:r>
              <a:rPr lang="en-US" dirty="0" smtClean="0"/>
              <a:t>ID/</a:t>
            </a:r>
            <a:r>
              <a:rPr lang="en-US" dirty="0" err="1" smtClean="0"/>
              <a:t>EX.RegisterRs</a:t>
            </a:r>
            <a:r>
              <a:rPr lang="en-US" dirty="0"/>
              <a:t> </a:t>
            </a:r>
            <a:r>
              <a:rPr lang="en-US" dirty="0" smtClean="0"/>
              <a:t>== MEM/</a:t>
            </a:r>
            <a:r>
              <a:rPr lang="en-US" dirty="0" err="1" smtClean="0"/>
              <a:t>WB.RegisterRd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2b. </a:t>
            </a:r>
            <a:r>
              <a:rPr lang="en-US" dirty="0" smtClean="0"/>
              <a:t>ID/</a:t>
            </a:r>
            <a:r>
              <a:rPr lang="en-US" dirty="0" err="1" smtClean="0"/>
              <a:t>EX.RegisterRt</a:t>
            </a:r>
            <a:r>
              <a:rPr lang="en-US" dirty="0"/>
              <a:t> == MEM/</a:t>
            </a:r>
            <a:r>
              <a:rPr lang="en-US" dirty="0" err="1"/>
              <a:t>WB.RegisterRd</a:t>
            </a:r>
            <a:r>
              <a:rPr lang="en-US" dirty="0"/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1693679"/>
            <a:ext cx="4488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1a. </a:t>
            </a:r>
            <a:r>
              <a:rPr lang="en-US" dirty="0" smtClean="0"/>
              <a:t>ID/</a:t>
            </a:r>
            <a:r>
              <a:rPr lang="en-US" dirty="0" err="1" smtClean="0"/>
              <a:t>EX.RegisterRs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/>
              <a:t>EX/</a:t>
            </a:r>
            <a:r>
              <a:rPr lang="en-US" dirty="0" err="1"/>
              <a:t>MEM.RegisterRd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1b. </a:t>
            </a:r>
            <a:r>
              <a:rPr lang="en-US" dirty="0" smtClean="0"/>
              <a:t>ID/</a:t>
            </a:r>
            <a:r>
              <a:rPr lang="en-US" dirty="0" err="1" smtClean="0"/>
              <a:t>EX.RegisterRt</a:t>
            </a:r>
            <a:r>
              <a:rPr lang="en-US" dirty="0"/>
              <a:t> == </a:t>
            </a:r>
            <a:r>
              <a:rPr lang="en-US" dirty="0" smtClean="0"/>
              <a:t>EX/</a:t>
            </a:r>
            <a:r>
              <a:rPr lang="en-US" dirty="0" err="1" smtClean="0"/>
              <a:t>MEM.RegisterRd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80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757093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Detecting </a:t>
            </a:r>
            <a:r>
              <a:rPr lang="en-US" dirty="0" smtClean="0"/>
              <a:t>hazards and applying stalls to resolve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Between instruction i+1 and instruction </a:t>
            </a:r>
            <a:r>
              <a:rPr lang="en-US" dirty="0" err="1"/>
              <a:t>i</a:t>
            </a:r>
            <a:r>
              <a:rPr lang="en-US" dirty="0"/>
              <a:t> (3 bubbles):</a:t>
            </a:r>
          </a:p>
          <a:p>
            <a:pPr lvl="1"/>
            <a:r>
              <a:rPr lang="en-US" dirty="0" smtClean="0"/>
              <a:t>ID/</a:t>
            </a:r>
            <a:r>
              <a:rPr lang="en-US" dirty="0" err="1" smtClean="0"/>
              <a:t>EX.WriteReg</a:t>
            </a:r>
            <a:r>
              <a:rPr lang="en-US" dirty="0" smtClean="0"/>
              <a:t> </a:t>
            </a:r>
            <a:r>
              <a:rPr lang="en-US" dirty="0"/>
              <a:t>== IF/ID read-register 1 or 2 </a:t>
            </a:r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/>
              <a:t>instruction i+2 and </a:t>
            </a:r>
            <a:r>
              <a:rPr lang="en-US" dirty="0" err="1"/>
              <a:t>i</a:t>
            </a:r>
            <a:r>
              <a:rPr lang="en-US" dirty="0"/>
              <a:t> (2 bubbles):</a:t>
            </a:r>
          </a:p>
          <a:p>
            <a:pPr lvl="1"/>
            <a:r>
              <a:rPr lang="en-US" dirty="0" smtClean="0"/>
              <a:t>EX/</a:t>
            </a:r>
            <a:r>
              <a:rPr lang="en-US" dirty="0" err="1" smtClean="0"/>
              <a:t>MEM.WriteReg</a:t>
            </a:r>
            <a:r>
              <a:rPr lang="en-US" dirty="0" smtClean="0"/>
              <a:t> </a:t>
            </a:r>
            <a:r>
              <a:rPr lang="en-US" dirty="0"/>
              <a:t>== IF/ID read-register 1 or 2</a:t>
            </a:r>
          </a:p>
          <a:p>
            <a:r>
              <a:rPr lang="en-US" dirty="0" smtClean="0"/>
              <a:t>Between </a:t>
            </a:r>
            <a:r>
              <a:rPr lang="en-US" dirty="0"/>
              <a:t>instruction i+3 and </a:t>
            </a:r>
            <a:r>
              <a:rPr lang="en-US" dirty="0" err="1"/>
              <a:t>i</a:t>
            </a:r>
            <a:r>
              <a:rPr lang="en-US" dirty="0"/>
              <a:t> (1 bubble):</a:t>
            </a:r>
          </a:p>
          <a:p>
            <a:pPr lvl="1"/>
            <a:r>
              <a:rPr lang="en-US" dirty="0" smtClean="0"/>
              <a:t>MEM/</a:t>
            </a:r>
            <a:r>
              <a:rPr lang="en-US" dirty="0" err="1" smtClean="0"/>
              <a:t>WB.WriteReg</a:t>
            </a:r>
            <a:r>
              <a:rPr lang="en-US" dirty="0" smtClean="0"/>
              <a:t> </a:t>
            </a:r>
            <a:r>
              <a:rPr lang="en-US" dirty="0"/>
              <a:t>== IF/ID read-register 1 or </a:t>
            </a:r>
            <a:r>
              <a:rPr lang="en-US" dirty="0" smtClean="0"/>
              <a:t>2</a:t>
            </a:r>
          </a:p>
          <a:p>
            <a:pPr lvl="1"/>
            <a:endParaRPr lang="en-US" dirty="0"/>
          </a:p>
          <a:p>
            <a:r>
              <a:rPr lang="en-US" dirty="0" smtClean="0"/>
              <a:t>Note </a:t>
            </a:r>
            <a:r>
              <a:rPr lang="en-US" dirty="0"/>
              <a:t>that stalls stop instructions in the ID </a:t>
            </a:r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we must </a:t>
            </a:r>
            <a:r>
              <a:rPr lang="en-US" dirty="0"/>
              <a:t>stop fetching new instructions, or else we would clobber </a:t>
            </a:r>
            <a:r>
              <a:rPr lang="en-US" dirty="0" smtClean="0"/>
              <a:t>the PC </a:t>
            </a:r>
            <a:r>
              <a:rPr lang="en-US" dirty="0"/>
              <a:t>and the IF/ID register.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So, </a:t>
            </a:r>
            <a:r>
              <a:rPr lang="en-US" dirty="0"/>
              <a:t>we need control lines to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bubbles. This can be done by setting all control lines </a:t>
            </a:r>
            <a:r>
              <a:rPr lang="en-US" dirty="0" smtClean="0"/>
              <a:t>that are </a:t>
            </a:r>
            <a:r>
              <a:rPr lang="en-US" dirty="0"/>
              <a:t>passed from ID to 0, hence creating a </a:t>
            </a:r>
            <a:r>
              <a:rPr lang="en-US" dirty="0" err="1"/>
              <a:t>nop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new instruction fetches. This should be done for </a:t>
            </a:r>
            <a:r>
              <a:rPr lang="en-US" dirty="0" smtClean="0"/>
              <a:t>as many </a:t>
            </a:r>
            <a:r>
              <a:rPr lang="en-US" dirty="0"/>
              <a:t>cycles as there are bubbles.</a:t>
            </a:r>
          </a:p>
        </p:txBody>
      </p:sp>
    </p:spTree>
    <p:extLst>
      <p:ext uri="{BB962C8B-B14F-4D97-AF65-F5344CB8AC3E}">
        <p14:creationId xmlns:p14="http://schemas.microsoft.com/office/powerpoint/2010/main" val="37299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36" y="0"/>
            <a:ext cx="7980217" cy="6761018"/>
          </a:xfrm>
        </p:spPr>
      </p:pic>
      <p:sp>
        <p:nvSpPr>
          <p:cNvPr id="2" name="Rectangle 1"/>
          <p:cNvSpPr/>
          <p:nvPr/>
        </p:nvSpPr>
        <p:spPr>
          <a:xfrm>
            <a:off x="249382" y="1027653"/>
            <a:ext cx="148243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Forwarding is sometimes called</a:t>
            </a:r>
          </a:p>
          <a:p>
            <a:r>
              <a:rPr lang="en-US" dirty="0"/>
              <a:t>bypassing.</a:t>
            </a:r>
          </a:p>
        </p:txBody>
      </p:sp>
    </p:spTree>
    <p:extLst>
      <p:ext uri="{BB962C8B-B14F-4D97-AF65-F5344CB8AC3E}">
        <p14:creationId xmlns:p14="http://schemas.microsoft.com/office/powerpoint/2010/main" val="50632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92874"/>
            <a:ext cx="11208328" cy="572144"/>
          </a:xfrm>
        </p:spPr>
        <p:txBody>
          <a:bodyPr>
            <a:normAutofit fontScale="90000"/>
          </a:bodyPr>
          <a:lstStyle/>
          <a:p>
            <a:r>
              <a:rPr lang="en-US" dirty="0"/>
              <a:t>the hardware necessary to support forwarding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665018"/>
            <a:ext cx="9491344" cy="6049596"/>
          </a:xfrm>
        </p:spPr>
      </p:pic>
      <p:sp>
        <p:nvSpPr>
          <p:cNvPr id="5" name="Rectangle 4"/>
          <p:cNvSpPr/>
          <p:nvPr/>
        </p:nvSpPr>
        <p:spPr>
          <a:xfrm>
            <a:off x="9587346" y="1110918"/>
            <a:ext cx="24799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Pro-Regular"/>
              </a:rPr>
              <a:t>EX/</a:t>
            </a:r>
            <a:r>
              <a:rPr lang="en-US" dirty="0" err="1">
                <a:latin typeface="MinionPro-Regular"/>
              </a:rPr>
              <a:t>MEM.RegisterRd</a:t>
            </a:r>
            <a:r>
              <a:rPr lang="en-US" dirty="0">
                <a:latin typeface="MinionPro-Regular"/>
              </a:rPr>
              <a:t> </a:t>
            </a:r>
            <a:r>
              <a:rPr lang="en-US" dirty="0" smtClean="0">
                <a:latin typeface="MinionPro-Regular"/>
              </a:rPr>
              <a:t>field </a:t>
            </a:r>
            <a:r>
              <a:rPr lang="en-US" dirty="0">
                <a:latin typeface="MinionPro-Regular"/>
              </a:rPr>
              <a:t>is </a:t>
            </a:r>
            <a:r>
              <a:rPr lang="en-US" dirty="0" smtClean="0">
                <a:latin typeface="MinionPro-Regular"/>
              </a:rPr>
              <a:t>the register destination </a:t>
            </a:r>
            <a:r>
              <a:rPr lang="en-US" dirty="0">
                <a:latin typeface="MinionPro-Regular"/>
              </a:rPr>
              <a:t>for either an ALU instruction (which comes from the </a:t>
            </a:r>
            <a:r>
              <a:rPr lang="en-US" b="1" dirty="0">
                <a:latin typeface="MinionPro-Regular"/>
              </a:rPr>
              <a:t>Rd</a:t>
            </a:r>
            <a:r>
              <a:rPr lang="en-US" dirty="0">
                <a:latin typeface="MinionPro-Regular"/>
              </a:rPr>
              <a:t> </a:t>
            </a:r>
            <a:r>
              <a:rPr lang="en-US" dirty="0" smtClean="0">
                <a:latin typeface="MinionPro-Regular"/>
              </a:rPr>
              <a:t>field of </a:t>
            </a:r>
            <a:r>
              <a:rPr lang="en-US" dirty="0">
                <a:latin typeface="MinionPro-Regular"/>
              </a:rPr>
              <a:t>the instruction) or a load (which comes from the </a:t>
            </a:r>
            <a:r>
              <a:rPr lang="en-US" b="1" dirty="0" err="1">
                <a:latin typeface="MinionPro-Regular"/>
              </a:rPr>
              <a:t>Rt</a:t>
            </a:r>
            <a:r>
              <a:rPr lang="en-US" dirty="0">
                <a:latin typeface="MinionPro-Regular"/>
              </a:rPr>
              <a:t> </a:t>
            </a:r>
            <a:r>
              <a:rPr lang="en-US" dirty="0" smtClean="0">
                <a:latin typeface="MinionPro-Regular"/>
              </a:rPr>
              <a:t>field)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2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Forwarding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2286794"/>
            <a:ext cx="8486775" cy="3429000"/>
          </a:xfrm>
        </p:spPr>
      </p:pic>
      <p:sp>
        <p:nvSpPr>
          <p:cNvPr id="3" name="TextBox 2"/>
          <p:cNvSpPr txBox="1"/>
          <p:nvPr/>
        </p:nvSpPr>
        <p:spPr>
          <a:xfrm>
            <a:off x="637309" y="2826327"/>
            <a:ext cx="108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First Operand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308" y="4001294"/>
            <a:ext cx="108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Second Operand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717963" y="3158836"/>
            <a:ext cx="360219" cy="346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17963" y="4211782"/>
            <a:ext cx="415637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0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8" y="143452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 of 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3" y="1108365"/>
            <a:ext cx="11554691" cy="519545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EX hazard</a:t>
            </a:r>
            <a:r>
              <a:rPr lang="en-US" i="1" dirty="0" smtClean="0"/>
              <a:t>:</a:t>
            </a:r>
            <a:r>
              <a:rPr lang="en-US" i="1" dirty="0"/>
              <a:t>	</a:t>
            </a:r>
            <a:endParaRPr lang="en-US" i="1" dirty="0" smtClean="0"/>
          </a:p>
          <a:p>
            <a:pPr lvl="1"/>
            <a:r>
              <a:rPr lang="en-US" dirty="0"/>
              <a:t>if (</a:t>
            </a:r>
            <a:r>
              <a:rPr lang="en-US" dirty="0" smtClean="0"/>
              <a:t>EX/</a:t>
            </a:r>
            <a:r>
              <a:rPr lang="en-US" dirty="0" err="1" smtClean="0"/>
              <a:t>MEM.RegWrite</a:t>
            </a:r>
            <a:r>
              <a:rPr lang="en-US" dirty="0" smtClean="0"/>
              <a:t> and </a:t>
            </a:r>
            <a:r>
              <a:rPr lang="en-US" dirty="0"/>
              <a:t>(EX/</a:t>
            </a:r>
            <a:r>
              <a:rPr lang="en-US" dirty="0" err="1"/>
              <a:t>MEM.RegisterRd</a:t>
            </a:r>
            <a:r>
              <a:rPr lang="en-US" dirty="0"/>
              <a:t> ≠ 0</a:t>
            </a:r>
            <a:r>
              <a:rPr lang="en-US" dirty="0" smtClean="0"/>
              <a:t>) and </a:t>
            </a:r>
            <a:r>
              <a:rPr lang="en-US" dirty="0"/>
              <a:t>(EX/</a:t>
            </a:r>
            <a:r>
              <a:rPr lang="en-US" dirty="0" err="1"/>
              <a:t>MEM.RegisterRd</a:t>
            </a:r>
            <a:r>
              <a:rPr lang="en-US" dirty="0"/>
              <a:t> = ID/</a:t>
            </a:r>
            <a:r>
              <a:rPr lang="en-US" dirty="0" err="1"/>
              <a:t>EX.RegisterRs</a:t>
            </a:r>
            <a:r>
              <a:rPr lang="en-US" dirty="0"/>
              <a:t>)) </a:t>
            </a:r>
            <a:endParaRPr lang="en-US" dirty="0" smtClean="0"/>
          </a:p>
          <a:p>
            <a:pPr lvl="2"/>
            <a:r>
              <a:rPr lang="en-US" dirty="0" err="1" smtClean="0"/>
              <a:t>ForwardA</a:t>
            </a:r>
            <a:r>
              <a:rPr lang="en-US" dirty="0" smtClean="0"/>
              <a:t> </a:t>
            </a:r>
            <a:r>
              <a:rPr lang="en-US" dirty="0"/>
              <a:t>= 10</a:t>
            </a:r>
          </a:p>
          <a:p>
            <a:pPr lvl="1"/>
            <a:r>
              <a:rPr lang="en-US" dirty="0"/>
              <a:t>if (</a:t>
            </a:r>
            <a:r>
              <a:rPr lang="en-US" dirty="0" smtClean="0"/>
              <a:t>EX/</a:t>
            </a:r>
            <a:r>
              <a:rPr lang="en-US" dirty="0" err="1" smtClean="0"/>
              <a:t>MEM.RegWrite</a:t>
            </a:r>
            <a:r>
              <a:rPr lang="en-US" dirty="0" smtClean="0"/>
              <a:t> and </a:t>
            </a:r>
            <a:r>
              <a:rPr lang="en-US" dirty="0"/>
              <a:t>(EX/</a:t>
            </a:r>
            <a:r>
              <a:rPr lang="en-US" dirty="0" err="1"/>
              <a:t>MEM.RegisterRd</a:t>
            </a:r>
            <a:r>
              <a:rPr lang="en-US" dirty="0"/>
              <a:t> ≠ </a:t>
            </a:r>
            <a:r>
              <a:rPr lang="en-US" dirty="0" smtClean="0"/>
              <a:t>0) and </a:t>
            </a:r>
            <a:r>
              <a:rPr lang="en-US" dirty="0"/>
              <a:t>(EX/</a:t>
            </a:r>
            <a:r>
              <a:rPr lang="en-US" dirty="0" err="1"/>
              <a:t>MEM.RegisterRd</a:t>
            </a:r>
            <a:r>
              <a:rPr lang="en-US" dirty="0"/>
              <a:t> = ID/</a:t>
            </a:r>
            <a:r>
              <a:rPr lang="en-US" dirty="0" err="1"/>
              <a:t>EX.RegisterRt</a:t>
            </a:r>
            <a:r>
              <a:rPr lang="en-US" dirty="0"/>
              <a:t>)) </a:t>
            </a:r>
            <a:endParaRPr lang="en-US" dirty="0" smtClean="0"/>
          </a:p>
          <a:p>
            <a:pPr lvl="2"/>
            <a:r>
              <a:rPr lang="en-US" dirty="0" err="1" smtClean="0"/>
              <a:t>ForwardB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</a:t>
            </a:r>
          </a:p>
          <a:p>
            <a:r>
              <a:rPr lang="en-US" i="1" dirty="0"/>
              <a:t>MEM hazard</a:t>
            </a:r>
            <a:r>
              <a:rPr lang="en-US" i="1" dirty="0" smtClean="0"/>
              <a:t>:</a:t>
            </a:r>
          </a:p>
          <a:p>
            <a:pPr lvl="1"/>
            <a:r>
              <a:rPr lang="en-US" dirty="0"/>
              <a:t>if (</a:t>
            </a:r>
            <a:r>
              <a:rPr lang="en-US" dirty="0" smtClean="0"/>
              <a:t>MEM/</a:t>
            </a:r>
            <a:r>
              <a:rPr lang="en-US" dirty="0" err="1" smtClean="0"/>
              <a:t>WB.RegWrite</a:t>
            </a:r>
            <a:r>
              <a:rPr lang="en-US" dirty="0" smtClean="0"/>
              <a:t> and </a:t>
            </a:r>
            <a:r>
              <a:rPr lang="en-US" dirty="0"/>
              <a:t>(MEM/</a:t>
            </a:r>
            <a:r>
              <a:rPr lang="en-US" dirty="0" err="1"/>
              <a:t>WB.RegisterRd</a:t>
            </a:r>
            <a:r>
              <a:rPr lang="en-US" dirty="0"/>
              <a:t> ≠ 0</a:t>
            </a:r>
            <a:r>
              <a:rPr lang="en-US" dirty="0" smtClean="0"/>
              <a:t>) and </a:t>
            </a:r>
            <a:r>
              <a:rPr lang="en-US" dirty="0"/>
              <a:t>( MEM/</a:t>
            </a:r>
            <a:r>
              <a:rPr lang="en-US" dirty="0" err="1"/>
              <a:t>WB.RegisterRd</a:t>
            </a:r>
            <a:r>
              <a:rPr lang="en-US" dirty="0"/>
              <a:t> = ID/</a:t>
            </a:r>
            <a:r>
              <a:rPr lang="en-US" dirty="0" err="1"/>
              <a:t>EX.RegisterRs</a:t>
            </a:r>
            <a:r>
              <a:rPr lang="en-US" dirty="0"/>
              <a:t>)) </a:t>
            </a:r>
            <a:endParaRPr lang="en-US" dirty="0" smtClean="0"/>
          </a:p>
          <a:p>
            <a:pPr lvl="2"/>
            <a:r>
              <a:rPr lang="en-US" dirty="0" err="1" smtClean="0"/>
              <a:t>ForwardA</a:t>
            </a:r>
            <a:r>
              <a:rPr lang="en-US" dirty="0" smtClean="0"/>
              <a:t> </a:t>
            </a:r>
            <a:r>
              <a:rPr lang="en-US" dirty="0"/>
              <a:t>= 01</a:t>
            </a:r>
          </a:p>
          <a:p>
            <a:pPr lvl="1"/>
            <a:r>
              <a:rPr lang="en-US" dirty="0"/>
              <a:t>if (</a:t>
            </a:r>
            <a:r>
              <a:rPr lang="en-US" dirty="0" smtClean="0"/>
              <a:t>MEM/</a:t>
            </a:r>
            <a:r>
              <a:rPr lang="en-US" dirty="0" err="1" smtClean="0"/>
              <a:t>WB.RegWrite</a:t>
            </a:r>
            <a:r>
              <a:rPr lang="en-US" dirty="0" smtClean="0"/>
              <a:t> and </a:t>
            </a:r>
            <a:r>
              <a:rPr lang="en-US" dirty="0"/>
              <a:t>(MEM/</a:t>
            </a:r>
            <a:r>
              <a:rPr lang="en-US" dirty="0" err="1"/>
              <a:t>WB.RegisterRd</a:t>
            </a:r>
            <a:r>
              <a:rPr lang="en-US" dirty="0"/>
              <a:t> ≠ 0</a:t>
            </a:r>
            <a:r>
              <a:rPr lang="en-US" dirty="0" smtClean="0"/>
              <a:t>) and </a:t>
            </a:r>
            <a:r>
              <a:rPr lang="en-US" dirty="0"/>
              <a:t>(MEM/</a:t>
            </a:r>
            <a:r>
              <a:rPr lang="en-US" dirty="0" err="1"/>
              <a:t>WB.RegisterRd</a:t>
            </a:r>
            <a:r>
              <a:rPr lang="en-US" dirty="0"/>
              <a:t> = ID/</a:t>
            </a:r>
            <a:r>
              <a:rPr lang="en-US" dirty="0" err="1"/>
              <a:t>EX.RegisterRt</a:t>
            </a:r>
            <a:r>
              <a:rPr lang="en-US" dirty="0"/>
              <a:t>)) </a:t>
            </a:r>
            <a:endParaRPr lang="en-US" dirty="0" smtClean="0"/>
          </a:p>
          <a:p>
            <a:pPr lvl="2"/>
            <a:r>
              <a:rPr lang="en-US" dirty="0" err="1" smtClean="0"/>
              <a:t>ForwardB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about summing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vector of </a:t>
            </a:r>
            <a:r>
              <a:rPr lang="en-US" dirty="0">
                <a:solidFill>
                  <a:srgbClr val="FF0000"/>
                </a:solidFill>
              </a:rPr>
              <a:t>numbers in a single register, a sequence of instructions will all read and write </a:t>
            </a:r>
            <a:r>
              <a:rPr lang="en-US" dirty="0" smtClean="0">
                <a:solidFill>
                  <a:srgbClr val="FF0000"/>
                </a:solidFill>
              </a:rPr>
              <a:t>to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register?</a:t>
            </a:r>
          </a:p>
          <a:p>
            <a:r>
              <a:rPr lang="en-US" dirty="0" smtClean="0"/>
              <a:t>the </a:t>
            </a:r>
            <a:r>
              <a:rPr lang="en-US" dirty="0"/>
              <a:t>control for the MEM hazard </a:t>
            </a:r>
            <a:r>
              <a:rPr lang="en-US" dirty="0" smtClean="0"/>
              <a:t>would be</a:t>
            </a:r>
            <a:endParaRPr lang="en-US" dirty="0"/>
          </a:p>
          <a:p>
            <a:pPr lvl="1"/>
            <a:r>
              <a:rPr lang="en-US" dirty="0"/>
              <a:t>if (</a:t>
            </a:r>
            <a:r>
              <a:rPr lang="en-US" dirty="0" smtClean="0"/>
              <a:t>MEM/</a:t>
            </a:r>
            <a:r>
              <a:rPr lang="en-US" dirty="0" err="1" smtClean="0"/>
              <a:t>WB.RegWrite</a:t>
            </a:r>
            <a:r>
              <a:rPr lang="en-US" dirty="0" smtClean="0"/>
              <a:t> and </a:t>
            </a:r>
            <a:r>
              <a:rPr lang="en-US" dirty="0"/>
              <a:t>(MEM/</a:t>
            </a:r>
            <a:r>
              <a:rPr lang="en-US" dirty="0" err="1"/>
              <a:t>WB.RegisterRd</a:t>
            </a:r>
            <a:r>
              <a:rPr lang="en-US" dirty="0"/>
              <a:t> ≠ </a:t>
            </a:r>
            <a:r>
              <a:rPr lang="en-US" dirty="0" smtClean="0"/>
              <a:t>0) and </a:t>
            </a:r>
            <a:r>
              <a:rPr lang="en-US" dirty="0"/>
              <a:t>not(EX/</a:t>
            </a:r>
            <a:r>
              <a:rPr lang="en-US" dirty="0" err="1"/>
              <a:t>MEM.RegWrite</a:t>
            </a:r>
            <a:r>
              <a:rPr lang="en-US" dirty="0"/>
              <a:t> and (EX/</a:t>
            </a:r>
            <a:r>
              <a:rPr lang="en-US" dirty="0" err="1"/>
              <a:t>MEM.RegisterRd</a:t>
            </a:r>
            <a:r>
              <a:rPr lang="en-US" dirty="0"/>
              <a:t> ≠ 0</a:t>
            </a:r>
            <a:r>
              <a:rPr lang="en-US" dirty="0" smtClean="0"/>
              <a:t>) and </a:t>
            </a:r>
            <a:r>
              <a:rPr lang="en-US" dirty="0"/>
              <a:t>(EX/</a:t>
            </a:r>
            <a:r>
              <a:rPr lang="en-US" dirty="0" err="1"/>
              <a:t>MEM.RegisterRd</a:t>
            </a:r>
            <a:r>
              <a:rPr lang="en-US" dirty="0"/>
              <a:t> ≠ ID/</a:t>
            </a:r>
            <a:r>
              <a:rPr lang="en-US" dirty="0" err="1"/>
              <a:t>EX.RegisterRs</a:t>
            </a:r>
            <a:r>
              <a:rPr lang="en-US" dirty="0" smtClean="0"/>
              <a:t>)) and </a:t>
            </a:r>
            <a:r>
              <a:rPr lang="en-US" dirty="0"/>
              <a:t>(MEM/</a:t>
            </a:r>
            <a:r>
              <a:rPr lang="en-US" dirty="0" err="1"/>
              <a:t>WB.RegisterRd</a:t>
            </a:r>
            <a:r>
              <a:rPr lang="en-US" dirty="0"/>
              <a:t> = ID/</a:t>
            </a:r>
            <a:r>
              <a:rPr lang="en-US" dirty="0" err="1"/>
              <a:t>EX.RegisterRs</a:t>
            </a:r>
            <a:r>
              <a:rPr lang="en-US" dirty="0"/>
              <a:t>)) </a:t>
            </a:r>
            <a:endParaRPr lang="en-US" dirty="0" smtClean="0"/>
          </a:p>
          <a:p>
            <a:pPr lvl="2"/>
            <a:r>
              <a:rPr lang="en-US" dirty="0" err="1" smtClean="0"/>
              <a:t>ForwardA</a:t>
            </a:r>
            <a:r>
              <a:rPr lang="en-US" dirty="0" smtClean="0"/>
              <a:t> </a:t>
            </a:r>
            <a:r>
              <a:rPr lang="en-US" dirty="0"/>
              <a:t>= 01</a:t>
            </a:r>
          </a:p>
          <a:p>
            <a:pPr lvl="1"/>
            <a:r>
              <a:rPr lang="en-US" dirty="0"/>
              <a:t>if (</a:t>
            </a:r>
            <a:r>
              <a:rPr lang="en-US" dirty="0" smtClean="0"/>
              <a:t>MEM/</a:t>
            </a:r>
            <a:r>
              <a:rPr lang="en-US" dirty="0" err="1" smtClean="0"/>
              <a:t>WB.RegWrite</a:t>
            </a:r>
            <a:r>
              <a:rPr lang="en-US" dirty="0" smtClean="0"/>
              <a:t> and </a:t>
            </a:r>
            <a:r>
              <a:rPr lang="en-US" dirty="0"/>
              <a:t>(MEM/</a:t>
            </a:r>
            <a:r>
              <a:rPr lang="en-US" dirty="0" err="1"/>
              <a:t>WB.RegisterRd</a:t>
            </a:r>
            <a:r>
              <a:rPr lang="en-US" dirty="0"/>
              <a:t> ≠ 0</a:t>
            </a:r>
            <a:r>
              <a:rPr lang="en-US" dirty="0" smtClean="0"/>
              <a:t>) and </a:t>
            </a:r>
            <a:r>
              <a:rPr lang="en-US" dirty="0"/>
              <a:t>not(EX/</a:t>
            </a:r>
            <a:r>
              <a:rPr lang="en-US" dirty="0" err="1"/>
              <a:t>MEM.RegWrite</a:t>
            </a:r>
            <a:r>
              <a:rPr lang="en-US" dirty="0"/>
              <a:t> and (EX/</a:t>
            </a:r>
            <a:r>
              <a:rPr lang="en-US" dirty="0" err="1"/>
              <a:t>MEM.RegisterRd</a:t>
            </a:r>
            <a:r>
              <a:rPr lang="en-US" dirty="0"/>
              <a:t> ≠ 0</a:t>
            </a:r>
            <a:r>
              <a:rPr lang="en-US" dirty="0" smtClean="0"/>
              <a:t>) and </a:t>
            </a:r>
            <a:r>
              <a:rPr lang="en-US" dirty="0"/>
              <a:t>(EX/</a:t>
            </a:r>
            <a:r>
              <a:rPr lang="en-US" dirty="0" err="1"/>
              <a:t>MEM.RegisterRd</a:t>
            </a:r>
            <a:r>
              <a:rPr lang="en-US" dirty="0"/>
              <a:t> ≠ ID/</a:t>
            </a:r>
            <a:r>
              <a:rPr lang="en-US" dirty="0" err="1"/>
              <a:t>EX.RegisterRt</a:t>
            </a:r>
            <a:r>
              <a:rPr lang="en-US" dirty="0" smtClean="0"/>
              <a:t>)) and </a:t>
            </a:r>
            <a:r>
              <a:rPr lang="en-US" dirty="0"/>
              <a:t>(MEM/</a:t>
            </a:r>
            <a:r>
              <a:rPr lang="en-US" dirty="0" err="1"/>
              <a:t>WB.RegisterRd</a:t>
            </a:r>
            <a:r>
              <a:rPr lang="en-US" dirty="0"/>
              <a:t> = ID/</a:t>
            </a:r>
            <a:r>
              <a:rPr lang="en-US" dirty="0" err="1"/>
              <a:t>EX.RegisterRt</a:t>
            </a:r>
            <a:r>
              <a:rPr lang="en-US" dirty="0"/>
              <a:t>)) </a:t>
            </a:r>
            <a:endParaRPr lang="en-US" dirty="0" smtClean="0"/>
          </a:p>
          <a:p>
            <a:pPr lvl="2"/>
            <a:r>
              <a:rPr lang="en-US" dirty="0" err="1" smtClean="0"/>
              <a:t>ForwardB</a:t>
            </a:r>
            <a:r>
              <a:rPr lang="en-US" dirty="0" smtClean="0"/>
              <a:t> </a:t>
            </a:r>
            <a:r>
              <a:rPr lang="en-US" dirty="0"/>
              <a:t>= 01</a:t>
            </a:r>
          </a:p>
        </p:txBody>
      </p:sp>
    </p:spTree>
    <p:extLst>
      <p:ext uri="{BB962C8B-B14F-4D97-AF65-F5344CB8AC3E}">
        <p14:creationId xmlns:p14="http://schemas.microsoft.com/office/powerpoint/2010/main" val="358590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10" y="365125"/>
            <a:ext cx="10515600" cy="798657"/>
          </a:xfrm>
        </p:spPr>
        <p:txBody>
          <a:bodyPr/>
          <a:lstStyle/>
          <a:p>
            <a:r>
              <a:rPr lang="en-US" b="1" dirty="0"/>
              <a:t>Pipelined </a:t>
            </a:r>
            <a:r>
              <a:rPr lang="en-US" b="1" dirty="0" err="1"/>
              <a:t>Datapath</a:t>
            </a:r>
            <a:r>
              <a:rPr lang="en-US" b="1" dirty="0"/>
              <a:t>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163781"/>
            <a:ext cx="11526982" cy="505690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write-back stage, </a:t>
            </a:r>
            <a:endParaRPr lang="en-US" dirty="0" smtClean="0"/>
          </a:p>
          <a:p>
            <a:pPr lvl="1"/>
            <a:r>
              <a:rPr lang="en-US" dirty="0" smtClean="0"/>
              <a:t>places </a:t>
            </a:r>
            <a:r>
              <a:rPr lang="en-US" dirty="0"/>
              <a:t>the result back into the register </a:t>
            </a:r>
            <a:r>
              <a:rPr lang="en-US" dirty="0" smtClean="0"/>
              <a:t>file </a:t>
            </a:r>
            <a:r>
              <a:rPr lang="en-US" dirty="0"/>
              <a:t>in </a:t>
            </a:r>
            <a:r>
              <a:rPr lang="en-US" dirty="0" smtClean="0"/>
              <a:t>the middle </a:t>
            </a:r>
            <a:r>
              <a:rPr lang="en-US" dirty="0"/>
              <a:t>of the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selection of the next value of the PC, </a:t>
            </a:r>
            <a:endParaRPr lang="en-US" dirty="0" smtClean="0"/>
          </a:p>
          <a:p>
            <a:pPr lvl="1"/>
            <a:r>
              <a:rPr lang="en-US" dirty="0" smtClean="0"/>
              <a:t>choosing </a:t>
            </a:r>
            <a:r>
              <a:rPr lang="en-US" dirty="0"/>
              <a:t>between the </a:t>
            </a:r>
            <a:r>
              <a:rPr lang="en-US" dirty="0" smtClean="0"/>
              <a:t>incremented PC </a:t>
            </a:r>
            <a:r>
              <a:rPr lang="en-US" dirty="0"/>
              <a:t>and the branch address from the MEM </a:t>
            </a:r>
            <a:r>
              <a:rPr lang="en-US" dirty="0" smtClean="0"/>
              <a:t>stage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flowing </a:t>
            </a:r>
            <a:r>
              <a:rPr lang="en-US" dirty="0"/>
              <a:t>from right to </a:t>
            </a:r>
            <a:r>
              <a:rPr lang="en-US" dirty="0" smtClean="0"/>
              <a:t>left, </a:t>
            </a:r>
          </a:p>
          <a:p>
            <a:pPr lvl="1"/>
            <a:r>
              <a:rPr lang="en-US" dirty="0" smtClean="0"/>
              <a:t>these reverse </a:t>
            </a:r>
            <a:r>
              <a:rPr lang="en-US" dirty="0"/>
              <a:t>data movements </a:t>
            </a:r>
            <a:r>
              <a:rPr lang="en-US" dirty="0" smtClean="0"/>
              <a:t>influence </a:t>
            </a:r>
            <a:r>
              <a:rPr lang="en-US" dirty="0"/>
              <a:t>only later instructions in the </a:t>
            </a:r>
            <a:r>
              <a:rPr lang="en-US" dirty="0" smtClean="0"/>
              <a:t>pipeline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first right-to-left flow </a:t>
            </a:r>
            <a:r>
              <a:rPr lang="en-US" dirty="0"/>
              <a:t>of data can lead to data hazards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leads </a:t>
            </a:r>
            <a:r>
              <a:rPr lang="en-US" dirty="0" smtClean="0"/>
              <a:t>to 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6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129598"/>
            <a:ext cx="1766454" cy="14636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Can all data hazards be resolved by forwarding?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3" y="1"/>
            <a:ext cx="8331446" cy="5843788"/>
          </a:xfrm>
        </p:spPr>
      </p:pic>
      <p:sp>
        <p:nvSpPr>
          <p:cNvPr id="3" name="Rectangle 2"/>
          <p:cNvSpPr/>
          <p:nvPr/>
        </p:nvSpPr>
        <p:spPr>
          <a:xfrm>
            <a:off x="145473" y="1593274"/>
            <a:ext cx="34422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bubble is inserted beginning in clock cycle 4, by changing the</a:t>
            </a:r>
          </a:p>
          <a:p>
            <a:r>
              <a:rPr lang="en-US" dirty="0"/>
              <a:t>and instruction to a </a:t>
            </a:r>
            <a:r>
              <a:rPr lang="en-US" dirty="0" err="1"/>
              <a:t>nop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</a:t>
            </a:r>
            <a:r>
              <a:rPr lang="en-US" dirty="0" smtClean="0"/>
              <a:t>“and” </a:t>
            </a:r>
            <a:r>
              <a:rPr lang="en-US" dirty="0"/>
              <a:t>instruction is really fetched and decoded in clock cycles 2 and 3, but its EX stage is delayed until</a:t>
            </a:r>
          </a:p>
          <a:p>
            <a:r>
              <a:rPr lang="en-US" dirty="0"/>
              <a:t>clock cycle 5 (versus the </a:t>
            </a:r>
            <a:r>
              <a:rPr lang="en-US" dirty="0" err="1"/>
              <a:t>unstalled</a:t>
            </a:r>
            <a:r>
              <a:rPr lang="en-US" dirty="0"/>
              <a:t> position in clock cycle 4). Likewise the OR instruction is fetched in clock cycle 3, but its ID stage is </a:t>
            </a:r>
            <a:r>
              <a:rPr lang="en-US" dirty="0" smtClean="0"/>
              <a:t>delayed until </a:t>
            </a:r>
            <a:r>
              <a:rPr lang="en-US" dirty="0"/>
              <a:t>clock cycle 5 (versus the </a:t>
            </a:r>
            <a:r>
              <a:rPr lang="en-US" dirty="0" err="1"/>
              <a:t>unstalled</a:t>
            </a:r>
            <a:r>
              <a:rPr lang="en-US" dirty="0"/>
              <a:t> clock cycle 4 position). </a:t>
            </a:r>
            <a:r>
              <a:rPr lang="en-US" dirty="0" smtClean="0"/>
              <a:t>After </a:t>
            </a:r>
            <a:r>
              <a:rPr lang="en-US" dirty="0"/>
              <a:t>insertion of the bubble, all the dependences go forward in time and </a:t>
            </a:r>
            <a:r>
              <a:rPr lang="en-US" dirty="0" smtClean="0"/>
              <a:t>no further </a:t>
            </a:r>
            <a:r>
              <a:rPr lang="en-US" dirty="0"/>
              <a:t>hazards occur.</a:t>
            </a:r>
          </a:p>
        </p:txBody>
      </p:sp>
    </p:spTree>
    <p:extLst>
      <p:ext uri="{BB962C8B-B14F-4D97-AF65-F5344CB8AC3E}">
        <p14:creationId xmlns:p14="http://schemas.microsoft.com/office/powerpoint/2010/main" val="4200376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323562"/>
            <a:ext cx="1407897" cy="1352839"/>
          </a:xfrm>
        </p:spPr>
        <p:txBody>
          <a:bodyPr>
            <a:normAutofit/>
          </a:bodyPr>
          <a:lstStyle/>
          <a:p>
            <a:r>
              <a:rPr lang="en-US" dirty="0" smtClean="0"/>
              <a:t>After stall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40" y="323562"/>
            <a:ext cx="10217343" cy="63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9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1" y="302519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0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en-US" b="1" dirty="0"/>
              <a:t>Control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13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Pipeline hazards involving branches</a:t>
            </a:r>
          </a:p>
          <a:p>
            <a:r>
              <a:rPr lang="en-US" dirty="0"/>
              <a:t>An instruction must be fetched at </a:t>
            </a:r>
            <a:r>
              <a:rPr lang="en-US" dirty="0" smtClean="0"/>
              <a:t>every clock </a:t>
            </a:r>
            <a:r>
              <a:rPr lang="en-US" dirty="0"/>
              <a:t>cycle to sustain the pipeline, </a:t>
            </a:r>
            <a:endParaRPr lang="en-US" dirty="0" smtClean="0"/>
          </a:p>
          <a:p>
            <a:pPr lvl="1"/>
            <a:r>
              <a:rPr lang="en-US" dirty="0" smtClean="0"/>
              <a:t>yet </a:t>
            </a:r>
            <a:r>
              <a:rPr lang="en-US" dirty="0"/>
              <a:t>in our design the decision about whether </a:t>
            </a:r>
            <a:r>
              <a:rPr lang="en-US" dirty="0" smtClean="0"/>
              <a:t>to branch </a:t>
            </a:r>
            <a:r>
              <a:rPr lang="en-US" dirty="0"/>
              <a:t>doesn’t occur until the MEM pipeline </a:t>
            </a:r>
            <a:r>
              <a:rPr lang="en-US" dirty="0" smtClean="0"/>
              <a:t>stage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600653"/>
            <a:ext cx="1898073" cy="964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hazard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9" y="44767"/>
            <a:ext cx="9698182" cy="6785300"/>
          </a:xfrm>
        </p:spPr>
      </p:pic>
    </p:spTree>
    <p:extLst>
      <p:ext uri="{BB962C8B-B14F-4D97-AF65-F5344CB8AC3E}">
        <p14:creationId xmlns:p14="http://schemas.microsoft.com/office/powerpoint/2010/main" val="1863331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0" y="2127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control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7" y="1039092"/>
            <a:ext cx="11817927" cy="5137871"/>
          </a:xfrm>
        </p:spPr>
        <p:txBody>
          <a:bodyPr>
            <a:normAutofit/>
          </a:bodyPr>
          <a:lstStyle/>
          <a:p>
            <a:r>
              <a:rPr lang="en-US" dirty="0"/>
              <a:t>We look at two schemes for resolving control hazards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optimization </a:t>
            </a:r>
            <a:r>
              <a:rPr lang="en-US" dirty="0"/>
              <a:t>to improve these </a:t>
            </a:r>
            <a:r>
              <a:rPr lang="en-US" dirty="0" smtClean="0"/>
              <a:t>schemes</a:t>
            </a:r>
          </a:p>
          <a:p>
            <a:r>
              <a:rPr lang="en-US" b="1" dirty="0"/>
              <a:t>Assume Branch Not </a:t>
            </a:r>
            <a:r>
              <a:rPr lang="en-US" b="1" dirty="0" smtClean="0"/>
              <a:t>Taken</a:t>
            </a:r>
          </a:p>
          <a:p>
            <a:pPr lvl="1"/>
            <a:r>
              <a:rPr lang="en-US" dirty="0"/>
              <a:t>stalling until the branch is complete is too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One improvement </a:t>
            </a:r>
            <a:r>
              <a:rPr lang="en-US" dirty="0"/>
              <a:t>over branch stalling is to </a:t>
            </a:r>
            <a:r>
              <a:rPr lang="en-US" b="1" dirty="0"/>
              <a:t>predict </a:t>
            </a:r>
            <a:r>
              <a:rPr lang="en-US" dirty="0"/>
              <a:t>that the branch will </a:t>
            </a:r>
            <a:r>
              <a:rPr lang="en-US" b="1" dirty="0"/>
              <a:t>not be </a:t>
            </a:r>
            <a:r>
              <a:rPr lang="en-US" b="1" dirty="0" smtClean="0"/>
              <a:t>taken </a:t>
            </a:r>
            <a:r>
              <a:rPr lang="en-US" dirty="0" smtClean="0"/>
              <a:t>and </a:t>
            </a:r>
            <a:r>
              <a:rPr lang="en-US" dirty="0"/>
              <a:t>thus continue execution down the sequential instruction </a:t>
            </a:r>
            <a:r>
              <a:rPr lang="en-US" dirty="0" smtClean="0"/>
              <a:t>stream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branch is </a:t>
            </a:r>
            <a:r>
              <a:rPr lang="en-US" dirty="0"/>
              <a:t>taken, the instructions that are </a:t>
            </a:r>
            <a:r>
              <a:rPr lang="en-US" b="1" dirty="0"/>
              <a:t>being fetched and decoded </a:t>
            </a:r>
            <a:r>
              <a:rPr lang="en-US" dirty="0"/>
              <a:t>must be </a:t>
            </a:r>
            <a:r>
              <a:rPr lang="en-US" dirty="0" smtClean="0"/>
              <a:t>discarded</a:t>
            </a:r>
            <a:endParaRPr lang="en-US" dirty="0"/>
          </a:p>
          <a:p>
            <a:pPr lvl="1"/>
            <a:r>
              <a:rPr lang="en-US" dirty="0"/>
              <a:t>Execution continues at the branch </a:t>
            </a:r>
            <a:r>
              <a:rPr lang="en-US" dirty="0" smtClean="0"/>
              <a:t>target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branches are untaken half the time</a:t>
            </a:r>
            <a:r>
              <a:rPr lang="en-US" dirty="0" smtClean="0"/>
              <a:t>, and </a:t>
            </a:r>
            <a:r>
              <a:rPr lang="en-US" dirty="0"/>
              <a:t>if it costs little to discard the instructions, this optimization halves the cost </a:t>
            </a:r>
            <a:r>
              <a:rPr lang="en-US" dirty="0" smtClean="0"/>
              <a:t>of control hazards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070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en-US" dirty="0" smtClean="0"/>
              <a:t>Solution to Control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056"/>
            <a:ext cx="10515600" cy="53201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Reducing the Delay of </a:t>
            </a:r>
            <a:r>
              <a:rPr lang="en-US" b="1" dirty="0" smtClean="0"/>
              <a:t>Branches</a:t>
            </a:r>
            <a:endParaRPr lang="en-US" b="1" dirty="0"/>
          </a:p>
          <a:p>
            <a:pPr lvl="1"/>
            <a:r>
              <a:rPr lang="en-US" dirty="0"/>
              <a:t>One way to improve branch performance is to </a:t>
            </a:r>
            <a:r>
              <a:rPr lang="en-US" b="1" dirty="0"/>
              <a:t>reduce the cost of the taken </a:t>
            </a:r>
            <a:r>
              <a:rPr lang="en-US" b="1" dirty="0" smtClean="0"/>
              <a:t>branch</a:t>
            </a:r>
            <a:endParaRPr lang="en-US" dirty="0"/>
          </a:p>
          <a:p>
            <a:pPr lvl="1"/>
            <a:r>
              <a:rPr lang="en-US" dirty="0" smtClean="0"/>
              <a:t>Thus </a:t>
            </a:r>
            <a:r>
              <a:rPr lang="en-US" dirty="0"/>
              <a:t>far, we have assumed the </a:t>
            </a:r>
            <a:r>
              <a:rPr lang="en-US" b="1" dirty="0"/>
              <a:t>next PC</a:t>
            </a:r>
            <a:r>
              <a:rPr lang="en-US" dirty="0"/>
              <a:t> for a branch is </a:t>
            </a:r>
            <a:r>
              <a:rPr lang="en-US" b="1" dirty="0"/>
              <a:t>selected in the </a:t>
            </a:r>
            <a:r>
              <a:rPr lang="en-US" b="1" dirty="0" smtClean="0"/>
              <a:t>MEM stage</a:t>
            </a:r>
            <a:r>
              <a:rPr lang="en-US" dirty="0"/>
              <a:t>, but if we </a:t>
            </a:r>
            <a:r>
              <a:rPr lang="en-US" b="1" dirty="0"/>
              <a:t>move the branch execution earlier </a:t>
            </a:r>
            <a:r>
              <a:rPr lang="en-US" dirty="0"/>
              <a:t>in the pipeline, then </a:t>
            </a:r>
            <a:r>
              <a:rPr lang="en-US" dirty="0" smtClean="0"/>
              <a:t>fewer instructions </a:t>
            </a:r>
            <a:r>
              <a:rPr lang="en-US" dirty="0"/>
              <a:t>need be </a:t>
            </a:r>
            <a:r>
              <a:rPr lang="en-US" dirty="0" smtClean="0"/>
              <a:t>flushed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MIPS architecture was designed to support </a:t>
            </a:r>
            <a:r>
              <a:rPr lang="en-US" dirty="0" smtClean="0"/>
              <a:t>fast single-cycle </a:t>
            </a:r>
            <a:r>
              <a:rPr lang="en-US" dirty="0"/>
              <a:t>branches that could be pipelined with a small branch </a:t>
            </a:r>
            <a:r>
              <a:rPr lang="en-US" dirty="0" smtClean="0"/>
              <a:t>penalty</a:t>
            </a:r>
          </a:p>
          <a:p>
            <a:r>
              <a:rPr lang="en-US" dirty="0"/>
              <a:t>Moving the branch decision up requires two actions to occur earlier: </a:t>
            </a:r>
            <a:endParaRPr lang="en-US" dirty="0" smtClean="0"/>
          </a:p>
          <a:p>
            <a:pPr lvl="1"/>
            <a:r>
              <a:rPr lang="en-US" dirty="0" smtClean="0"/>
              <a:t>Computing the </a:t>
            </a:r>
            <a:r>
              <a:rPr lang="en-US" dirty="0"/>
              <a:t>branch target address and </a:t>
            </a:r>
            <a:endParaRPr lang="en-US" dirty="0" smtClean="0"/>
          </a:p>
          <a:p>
            <a:pPr lvl="1"/>
            <a:r>
              <a:rPr lang="en-US" dirty="0" smtClean="0"/>
              <a:t>Evaluating </a:t>
            </a:r>
            <a:r>
              <a:rPr lang="en-US" dirty="0"/>
              <a:t>the branch decision.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easy part </a:t>
            </a:r>
            <a:r>
              <a:rPr lang="en-US" dirty="0" smtClean="0"/>
              <a:t>of this </a:t>
            </a:r>
            <a:r>
              <a:rPr lang="en-US" dirty="0"/>
              <a:t>change is to move up the branch address calculation.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already have the </a:t>
            </a:r>
            <a:r>
              <a:rPr lang="en-US" dirty="0" smtClean="0"/>
              <a:t>PC value </a:t>
            </a:r>
            <a:r>
              <a:rPr lang="en-US" dirty="0"/>
              <a:t>and the immediate </a:t>
            </a:r>
            <a:r>
              <a:rPr lang="en-US" dirty="0" smtClean="0"/>
              <a:t>field </a:t>
            </a:r>
            <a:r>
              <a:rPr lang="en-US" dirty="0"/>
              <a:t>in the IF/ID pipeline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So, </a:t>
            </a:r>
            <a:r>
              <a:rPr lang="en-US" dirty="0"/>
              <a:t>we just </a:t>
            </a:r>
            <a:r>
              <a:rPr lang="en-US" b="1" dirty="0"/>
              <a:t>move </a:t>
            </a:r>
            <a:r>
              <a:rPr lang="en-US" b="1" dirty="0" smtClean="0"/>
              <a:t>the branch </a:t>
            </a:r>
            <a:r>
              <a:rPr lang="en-US" b="1" dirty="0"/>
              <a:t>adder from the EX stage to the ID stage</a:t>
            </a:r>
            <a:r>
              <a:rPr lang="en-US" dirty="0"/>
              <a:t>; </a:t>
            </a:r>
            <a:endParaRPr lang="en-US" dirty="0" smtClean="0"/>
          </a:p>
          <a:p>
            <a:pPr lvl="2"/>
            <a:r>
              <a:rPr lang="en-US" dirty="0" smtClean="0"/>
              <a:t>of </a:t>
            </a:r>
            <a:r>
              <a:rPr lang="en-US" dirty="0"/>
              <a:t>course, the branch target </a:t>
            </a:r>
            <a:r>
              <a:rPr lang="en-US" dirty="0" smtClean="0"/>
              <a:t>address calculation </a:t>
            </a:r>
            <a:r>
              <a:rPr lang="en-US" dirty="0"/>
              <a:t>will be performed for all instructions, but only used when </a:t>
            </a:r>
            <a:r>
              <a:rPr lang="en-US" dirty="0" smtClean="0"/>
              <a:t>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88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7709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branch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942110"/>
            <a:ext cx="11568545" cy="57219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branch equal,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compare the </a:t>
            </a:r>
            <a:r>
              <a:rPr lang="en-US" dirty="0"/>
              <a:t>two registers read during the ID stage to see if they are equal. </a:t>
            </a:r>
            <a:endParaRPr lang="en-US" dirty="0" smtClean="0"/>
          </a:p>
          <a:p>
            <a:pPr lvl="1"/>
            <a:r>
              <a:rPr lang="en-US" dirty="0" smtClean="0"/>
              <a:t>Moving </a:t>
            </a:r>
            <a:r>
              <a:rPr lang="en-US" dirty="0"/>
              <a:t>the branch test to the ID stage implies additional forwarding and </a:t>
            </a:r>
            <a:r>
              <a:rPr lang="en-US" dirty="0" smtClean="0"/>
              <a:t>hazard detection </a:t>
            </a:r>
            <a:r>
              <a:rPr lang="en-US" dirty="0"/>
              <a:t>hardware,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to implement branch </a:t>
            </a:r>
            <a:r>
              <a:rPr lang="en-US" dirty="0" smtClean="0"/>
              <a:t>on equal </a:t>
            </a:r>
            <a:r>
              <a:rPr lang="en-US" dirty="0"/>
              <a:t>(and its inverse), we will need to forward results to the equality test logic </a:t>
            </a:r>
            <a:r>
              <a:rPr lang="en-US" dirty="0" smtClean="0"/>
              <a:t>that operates </a:t>
            </a:r>
            <a:r>
              <a:rPr lang="en-US" dirty="0"/>
              <a:t>during ID.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complicating factors:</a:t>
            </a:r>
          </a:p>
          <a:p>
            <a:pPr lvl="1"/>
            <a:r>
              <a:rPr lang="en-US" dirty="0"/>
              <a:t>1. During ID, we must decode the instruction, decide whether a bypass to </a:t>
            </a:r>
            <a:r>
              <a:rPr lang="en-US" dirty="0" smtClean="0"/>
              <a:t>the equality </a:t>
            </a:r>
            <a:r>
              <a:rPr lang="en-US" dirty="0"/>
              <a:t>unit is needed, and complete the equality comparison so that </a:t>
            </a:r>
            <a:r>
              <a:rPr lang="en-US" dirty="0" smtClean="0"/>
              <a:t>if the </a:t>
            </a:r>
            <a:r>
              <a:rPr lang="en-US" dirty="0"/>
              <a:t>instruction is a branch, we can set the PC to the branch target address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Forwarding </a:t>
            </a:r>
            <a:r>
              <a:rPr lang="en-US" dirty="0"/>
              <a:t>for the operands of branches was formerly handled by the </a:t>
            </a:r>
            <a:r>
              <a:rPr lang="en-US" dirty="0" smtClean="0"/>
              <a:t>ALU forwarding </a:t>
            </a:r>
            <a:r>
              <a:rPr lang="en-US" dirty="0"/>
              <a:t>logic, but the introduction of the equality test unit in ID </a:t>
            </a:r>
            <a:r>
              <a:rPr lang="en-US" dirty="0" smtClean="0"/>
              <a:t>will require </a:t>
            </a:r>
            <a:r>
              <a:rPr lang="en-US" dirty="0"/>
              <a:t>new forwarding logic. </a:t>
            </a:r>
          </a:p>
          <a:p>
            <a:pPr lvl="1"/>
            <a:r>
              <a:rPr lang="en-US" dirty="0"/>
              <a:t>2. Because the values in a branch comparison are needed during ID but may </a:t>
            </a:r>
            <a:r>
              <a:rPr lang="en-US" dirty="0" smtClean="0"/>
              <a:t>be produced </a:t>
            </a:r>
            <a:r>
              <a:rPr lang="en-US" dirty="0"/>
              <a:t>later in time, it is possible that a data hazard can occur and a </a:t>
            </a:r>
            <a:r>
              <a:rPr lang="en-US" dirty="0" smtClean="0"/>
              <a:t>stall will </a:t>
            </a:r>
            <a:r>
              <a:rPr lang="en-US" dirty="0"/>
              <a:t>be needed.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if an ALU instruction immediately </a:t>
            </a:r>
            <a:r>
              <a:rPr lang="en-US" dirty="0" smtClean="0"/>
              <a:t>preceding a </a:t>
            </a:r>
            <a:r>
              <a:rPr lang="en-US" dirty="0"/>
              <a:t>branch produces one of the operands for the comparison in the branch</a:t>
            </a:r>
            <a:r>
              <a:rPr lang="en-US" dirty="0" smtClean="0"/>
              <a:t>, a </a:t>
            </a:r>
            <a:r>
              <a:rPr lang="en-US" dirty="0"/>
              <a:t>stall will be required, </a:t>
            </a:r>
            <a:endParaRPr lang="en-US" dirty="0" smtClean="0"/>
          </a:p>
          <a:p>
            <a:pPr lvl="3"/>
            <a:r>
              <a:rPr lang="en-US" dirty="0" smtClean="0"/>
              <a:t>since </a:t>
            </a:r>
            <a:r>
              <a:rPr lang="en-US" dirty="0"/>
              <a:t>the EX stage for the ALU instruction </a:t>
            </a:r>
            <a:r>
              <a:rPr lang="en-US" dirty="0" smtClean="0"/>
              <a:t>will occur after </a:t>
            </a:r>
            <a:r>
              <a:rPr lang="en-US" dirty="0"/>
              <a:t>the ID cycle of the branch. </a:t>
            </a:r>
            <a:endParaRPr lang="en-US" dirty="0" smtClean="0"/>
          </a:p>
          <a:p>
            <a:pPr lvl="2"/>
            <a:r>
              <a:rPr lang="en-US" dirty="0" smtClean="0"/>
              <a:t>By </a:t>
            </a:r>
            <a:r>
              <a:rPr lang="en-US" dirty="0"/>
              <a:t>extension, if a load is </a:t>
            </a:r>
            <a:r>
              <a:rPr lang="en-US" dirty="0" smtClean="0"/>
              <a:t>immediately followed </a:t>
            </a:r>
            <a:r>
              <a:rPr lang="en-US" dirty="0"/>
              <a:t>by a conditional branch that is on the load result, two stall </a:t>
            </a:r>
            <a:r>
              <a:rPr lang="en-US" dirty="0" smtClean="0"/>
              <a:t>cycles will </a:t>
            </a:r>
            <a:r>
              <a:rPr lang="en-US" dirty="0"/>
              <a:t>be needed, </a:t>
            </a:r>
            <a:endParaRPr lang="en-US" dirty="0" smtClean="0"/>
          </a:p>
          <a:p>
            <a:pPr lvl="3"/>
            <a:r>
              <a:rPr lang="en-US" dirty="0" smtClean="0"/>
              <a:t>as </a:t>
            </a:r>
            <a:r>
              <a:rPr lang="en-US" dirty="0"/>
              <a:t>the result from the load appears at the end of the </a:t>
            </a:r>
            <a:r>
              <a:rPr lang="en-US" dirty="0" smtClean="0"/>
              <a:t>MEM cycle </a:t>
            </a:r>
            <a:r>
              <a:rPr lang="en-US" dirty="0"/>
              <a:t>but is needed at the beginning of ID for the branch.</a:t>
            </a:r>
          </a:p>
        </p:txBody>
      </p:sp>
    </p:spTree>
    <p:extLst>
      <p:ext uri="{BB962C8B-B14F-4D97-AF65-F5344CB8AC3E}">
        <p14:creationId xmlns:p14="http://schemas.microsoft.com/office/powerpoint/2010/main" val="1000500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6"/>
            <a:ext cx="10515600" cy="4971617"/>
          </a:xfrm>
        </p:spPr>
        <p:txBody>
          <a:bodyPr>
            <a:normAutofit/>
          </a:bodyPr>
          <a:lstStyle/>
          <a:p>
            <a:r>
              <a:rPr lang="en-US" dirty="0"/>
              <a:t>Show what happens when the branch is taken in this instruction sequence</a:t>
            </a:r>
            <a:r>
              <a:rPr lang="en-US" dirty="0" smtClean="0"/>
              <a:t>, assuming </a:t>
            </a:r>
            <a:r>
              <a:rPr lang="en-US" dirty="0"/>
              <a:t>the pipeline is optimized for branches that are not taken and that </a:t>
            </a:r>
            <a:r>
              <a:rPr lang="en-US" dirty="0" smtClean="0"/>
              <a:t>we moved </a:t>
            </a:r>
            <a:r>
              <a:rPr lang="en-US" dirty="0"/>
              <a:t>the branch execution to the ID stage:</a:t>
            </a:r>
          </a:p>
          <a:p>
            <a:pPr lvl="1"/>
            <a:r>
              <a:rPr lang="en-US" dirty="0"/>
              <a:t>36 sub $10, $4, $8</a:t>
            </a:r>
          </a:p>
          <a:p>
            <a:pPr lvl="1"/>
            <a:r>
              <a:rPr lang="en-US" dirty="0"/>
              <a:t>40 </a:t>
            </a:r>
            <a:r>
              <a:rPr lang="en-US" dirty="0" err="1"/>
              <a:t>beq</a:t>
            </a:r>
            <a:r>
              <a:rPr lang="en-US" dirty="0"/>
              <a:t> $1, $3, 7 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# </a:t>
            </a:r>
            <a:r>
              <a:rPr lang="en-US" b="1" dirty="0">
                <a:solidFill>
                  <a:srgbClr val="00B050"/>
                </a:solidFill>
              </a:rPr>
              <a:t>PC-relative branch to 40 + 4 + 7 * 4 = 72</a:t>
            </a:r>
          </a:p>
          <a:p>
            <a:pPr lvl="1"/>
            <a:r>
              <a:rPr lang="en-US" dirty="0"/>
              <a:t>44 and $12, $2, $5</a:t>
            </a:r>
          </a:p>
          <a:p>
            <a:pPr lvl="1"/>
            <a:r>
              <a:rPr lang="en-US" dirty="0"/>
              <a:t>48 or $13, $2, $6</a:t>
            </a:r>
          </a:p>
          <a:p>
            <a:pPr lvl="1"/>
            <a:r>
              <a:rPr lang="en-US" dirty="0"/>
              <a:t>52 add $14, $4, $2</a:t>
            </a:r>
          </a:p>
          <a:p>
            <a:pPr lvl="1"/>
            <a:r>
              <a:rPr lang="nn-NO" dirty="0"/>
              <a:t>56 slt $15, $6, $7</a:t>
            </a:r>
          </a:p>
          <a:p>
            <a:pPr lvl="1"/>
            <a:r>
              <a:rPr lang="en-US" dirty="0"/>
              <a:t>. . .</a:t>
            </a:r>
          </a:p>
          <a:p>
            <a:pPr lvl="1"/>
            <a:r>
              <a:rPr lang="pl-PL" dirty="0"/>
              <a:t>72 lw $4, 50($7</a:t>
            </a:r>
            <a:r>
              <a:rPr lang="pl-PL" dirty="0" smtClean="0"/>
              <a:t>)</a:t>
            </a:r>
            <a:endParaRPr lang="en-US" dirty="0" smtClean="0"/>
          </a:p>
          <a:p>
            <a:r>
              <a:rPr lang="en-US" b="1" dirty="0">
                <a:solidFill>
                  <a:srgbClr val="00B0F0"/>
                </a:solidFill>
              </a:rPr>
              <a:t>only one pipeline bubble on a taken branch</a:t>
            </a:r>
          </a:p>
        </p:txBody>
      </p:sp>
    </p:spTree>
    <p:extLst>
      <p:ext uri="{BB962C8B-B14F-4D97-AF65-F5344CB8AC3E}">
        <p14:creationId xmlns:p14="http://schemas.microsoft.com/office/powerpoint/2010/main" val="1676210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4" y="276196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Dynamic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9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71161"/>
            <a:ext cx="2154382" cy="1685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closure look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381" y="171162"/>
            <a:ext cx="7689273" cy="66557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892" y="2523898"/>
            <a:ext cx="250074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three instructions need three </a:t>
            </a:r>
            <a:r>
              <a:rPr lang="en-US" b="1" dirty="0" err="1" smtClean="0">
                <a:solidFill>
                  <a:srgbClr val="7030A0"/>
                </a:solidFill>
              </a:rPr>
              <a:t>datapaths</a:t>
            </a:r>
            <a:r>
              <a:rPr lang="en-US" b="1" dirty="0" smtClean="0">
                <a:solidFill>
                  <a:srgbClr val="7030A0"/>
                </a:solidFill>
              </a:rPr>
              <a:t>!!!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54" y="3715480"/>
            <a:ext cx="284018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inionPro-Regular"/>
              </a:rPr>
              <a:t>Instead, </a:t>
            </a:r>
            <a:r>
              <a:rPr lang="en-US" dirty="0">
                <a:latin typeface="MinionPro-Regular"/>
              </a:rPr>
              <a:t>we add registers to hold data so that portions of a single </a:t>
            </a:r>
            <a:r>
              <a:rPr lang="en-US" dirty="0" err="1">
                <a:latin typeface="MinionPro-Regular"/>
              </a:rPr>
              <a:t>datapath</a:t>
            </a:r>
            <a:r>
              <a:rPr lang="en-US" dirty="0">
                <a:latin typeface="MinionPro-Regular"/>
              </a:rPr>
              <a:t> can </a:t>
            </a:r>
            <a:r>
              <a:rPr lang="en-US" dirty="0" smtClean="0">
                <a:latin typeface="MinionPro-Regular"/>
              </a:rPr>
              <a:t>be shared </a:t>
            </a:r>
            <a:r>
              <a:rPr lang="en-US" dirty="0">
                <a:latin typeface="MinionPro-Regular"/>
              </a:rPr>
              <a:t>during 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4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674"/>
            <a:ext cx="11104418" cy="5193289"/>
          </a:xfrm>
        </p:spPr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more </a:t>
            </a:r>
            <a:r>
              <a:rPr lang="en-US" dirty="0" smtClean="0"/>
              <a:t>hardware, it </a:t>
            </a:r>
            <a:r>
              <a:rPr lang="en-US" dirty="0"/>
              <a:t>is possible to try to </a:t>
            </a:r>
            <a:r>
              <a:rPr lang="en-US" b="1" dirty="0"/>
              <a:t>predict </a:t>
            </a:r>
            <a:r>
              <a:rPr lang="en-US" dirty="0"/>
              <a:t>branch behavior during program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One approach is to </a:t>
            </a:r>
            <a:r>
              <a:rPr lang="en-US" b="1" dirty="0"/>
              <a:t>look up the address </a:t>
            </a:r>
            <a:r>
              <a:rPr lang="en-US" dirty="0"/>
              <a:t>of the instruction to see if a </a:t>
            </a:r>
            <a:r>
              <a:rPr lang="en-US" b="1" dirty="0"/>
              <a:t>branch </a:t>
            </a:r>
            <a:r>
              <a:rPr lang="en-US" b="1" dirty="0" smtClean="0"/>
              <a:t>was taken </a:t>
            </a:r>
            <a:r>
              <a:rPr lang="en-US" b="1" dirty="0"/>
              <a:t>the last time </a:t>
            </a:r>
            <a:r>
              <a:rPr lang="en-US" dirty="0"/>
              <a:t>this instruction was executed, </a:t>
            </a:r>
            <a:endParaRPr lang="en-US" dirty="0" smtClean="0"/>
          </a:p>
          <a:p>
            <a:pPr lvl="2"/>
            <a:r>
              <a:rPr lang="en-US" dirty="0" smtClean="0"/>
              <a:t>if taken, begin </a:t>
            </a:r>
            <a:r>
              <a:rPr lang="en-US" dirty="0"/>
              <a:t>fetching </a:t>
            </a:r>
            <a:r>
              <a:rPr lang="en-US" dirty="0" smtClean="0"/>
              <a:t>new instructions </a:t>
            </a:r>
            <a:r>
              <a:rPr lang="en-US" dirty="0"/>
              <a:t>from the same place as the last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technique is called </a:t>
            </a:r>
            <a:r>
              <a:rPr lang="en-US" b="1" dirty="0" smtClean="0"/>
              <a:t>dynamic branch prediction</a:t>
            </a:r>
            <a:endParaRPr lang="en-US" dirty="0"/>
          </a:p>
          <a:p>
            <a:r>
              <a:rPr lang="en-US" dirty="0"/>
              <a:t>One implementation of that approach is a </a:t>
            </a:r>
            <a:r>
              <a:rPr lang="en-US" b="1" dirty="0"/>
              <a:t>branch prediction </a:t>
            </a:r>
            <a:r>
              <a:rPr lang="en-US" b="1" dirty="0" smtClean="0"/>
              <a:t>buffer </a:t>
            </a:r>
            <a:r>
              <a:rPr lang="en-US" dirty="0"/>
              <a:t>or </a:t>
            </a:r>
            <a:r>
              <a:rPr lang="en-US" b="1" dirty="0" smtClean="0"/>
              <a:t>branch history </a:t>
            </a:r>
            <a:r>
              <a:rPr lang="en-US" b="1" dirty="0"/>
              <a:t>table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en-US" b="1" dirty="0" smtClean="0"/>
              <a:t>ranch </a:t>
            </a:r>
            <a:r>
              <a:rPr lang="en-US" b="1" dirty="0"/>
              <a:t>prediction </a:t>
            </a:r>
            <a:r>
              <a:rPr lang="en-US" b="1" dirty="0" smtClean="0"/>
              <a:t>buffer</a:t>
            </a:r>
            <a:r>
              <a:rPr lang="en-US" dirty="0" smtClean="0"/>
              <a:t> : a </a:t>
            </a:r>
            <a:r>
              <a:rPr lang="en-US" dirty="0"/>
              <a:t>small memory indexed by the </a:t>
            </a:r>
            <a:r>
              <a:rPr lang="en-US" dirty="0" smtClean="0"/>
              <a:t>lower portion </a:t>
            </a:r>
            <a:r>
              <a:rPr lang="en-US" dirty="0"/>
              <a:t>of the address of the branch </a:t>
            </a:r>
            <a:r>
              <a:rPr lang="en-US" dirty="0" smtClean="0"/>
              <a:t>instruction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memory contains </a:t>
            </a:r>
            <a:r>
              <a:rPr lang="en-US" b="1" dirty="0"/>
              <a:t>a bit</a:t>
            </a:r>
            <a:r>
              <a:rPr lang="en-US" dirty="0"/>
              <a:t> </a:t>
            </a:r>
            <a:r>
              <a:rPr lang="en-US" dirty="0" smtClean="0"/>
              <a:t>that says </a:t>
            </a:r>
            <a:r>
              <a:rPr lang="en-US" dirty="0"/>
              <a:t>whether the branch was recently taken or </a:t>
            </a:r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84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1-bit prediction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080656"/>
            <a:ext cx="11720945" cy="5096307"/>
          </a:xfrm>
        </p:spPr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b="1" dirty="0"/>
              <a:t>a loop </a:t>
            </a:r>
            <a:r>
              <a:rPr lang="en-US" dirty="0"/>
              <a:t>branch that branches </a:t>
            </a:r>
            <a:r>
              <a:rPr lang="en-US" b="1" dirty="0"/>
              <a:t>nine times </a:t>
            </a:r>
            <a:r>
              <a:rPr lang="en-US" dirty="0"/>
              <a:t>in a row, </a:t>
            </a:r>
            <a:r>
              <a:rPr lang="en-US" b="1" dirty="0"/>
              <a:t>then</a:t>
            </a:r>
            <a:r>
              <a:rPr lang="en-US" dirty="0"/>
              <a:t> is </a:t>
            </a:r>
            <a:r>
              <a:rPr lang="en-US" b="1" dirty="0"/>
              <a:t>not </a:t>
            </a:r>
            <a:r>
              <a:rPr lang="en-US" b="1" dirty="0" smtClean="0"/>
              <a:t>taken </a:t>
            </a:r>
            <a:r>
              <a:rPr lang="en-US" dirty="0" smtClean="0"/>
              <a:t>once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prediction accuracy for this branch, assuming the </a:t>
            </a:r>
            <a:r>
              <a:rPr lang="en-US" dirty="0" smtClean="0"/>
              <a:t>prediction bit </a:t>
            </a:r>
            <a:r>
              <a:rPr lang="en-US" dirty="0"/>
              <a:t>for this branch remains in the prediction </a:t>
            </a:r>
            <a:r>
              <a:rPr lang="en-US" dirty="0" smtClean="0"/>
              <a:t>buffer?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steady-state prediction behavior will </a:t>
            </a:r>
            <a:r>
              <a:rPr lang="en-US" dirty="0" err="1"/>
              <a:t>mispredict</a:t>
            </a:r>
            <a:r>
              <a:rPr lang="en-US" dirty="0"/>
              <a:t> on the </a:t>
            </a:r>
            <a:r>
              <a:rPr lang="en-US" dirty="0" smtClean="0"/>
              <a:t>first </a:t>
            </a:r>
            <a:r>
              <a:rPr lang="en-US" dirty="0"/>
              <a:t>and last </a:t>
            </a:r>
            <a:r>
              <a:rPr lang="en-US" dirty="0" smtClean="0"/>
              <a:t>loop iterations </a:t>
            </a:r>
          </a:p>
          <a:p>
            <a:pPr lvl="1"/>
            <a:r>
              <a:rPr lang="en-US" dirty="0" err="1" smtClean="0"/>
              <a:t>Mispredicting</a:t>
            </a:r>
            <a:r>
              <a:rPr lang="en-US" dirty="0" smtClean="0"/>
              <a:t> </a:t>
            </a:r>
            <a:r>
              <a:rPr lang="en-US" dirty="0"/>
              <a:t>the last iteration is inevitable since the </a:t>
            </a:r>
            <a:r>
              <a:rPr lang="en-US" dirty="0" smtClean="0"/>
              <a:t>prediction bit </a:t>
            </a:r>
            <a:r>
              <a:rPr lang="en-US" dirty="0"/>
              <a:t>will indicate taken, as the branch has been taken nine times in a row </a:t>
            </a:r>
            <a:r>
              <a:rPr lang="en-US" dirty="0" smtClean="0"/>
              <a:t>at that point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misprediction</a:t>
            </a:r>
            <a:r>
              <a:rPr lang="en-US" dirty="0"/>
              <a:t> on the </a:t>
            </a:r>
            <a:r>
              <a:rPr lang="en-US" dirty="0" smtClean="0"/>
              <a:t>first </a:t>
            </a:r>
            <a:r>
              <a:rPr lang="en-US" dirty="0"/>
              <a:t>iteration happens because the bit </a:t>
            </a:r>
            <a:r>
              <a:rPr lang="en-US" dirty="0" smtClean="0"/>
              <a:t>is flipped </a:t>
            </a:r>
            <a:r>
              <a:rPr lang="en-US" dirty="0"/>
              <a:t>on prior execution of the last iteration of the loop, since the </a:t>
            </a:r>
            <a:r>
              <a:rPr lang="en-US" dirty="0" smtClean="0"/>
              <a:t>branch was </a:t>
            </a:r>
            <a:r>
              <a:rPr lang="en-US" dirty="0"/>
              <a:t>not taken on that exiting </a:t>
            </a:r>
            <a:r>
              <a:rPr lang="en-US" dirty="0" smtClean="0"/>
              <a:t>iteration 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the prediction accuracy for </a:t>
            </a:r>
            <a:r>
              <a:rPr lang="en-US" dirty="0" smtClean="0"/>
              <a:t>this </a:t>
            </a:r>
            <a:r>
              <a:rPr lang="en-US" dirty="0"/>
              <a:t>branch that is taken 90% of the time is only 80% (two incorrect predictions </a:t>
            </a:r>
            <a:r>
              <a:rPr lang="en-US" dirty="0" smtClean="0"/>
              <a:t>and eight </a:t>
            </a:r>
            <a:r>
              <a:rPr lang="en-US" dirty="0"/>
              <a:t>correct ones)</a:t>
            </a:r>
          </a:p>
        </p:txBody>
      </p:sp>
    </p:spTree>
    <p:extLst>
      <p:ext uri="{BB962C8B-B14F-4D97-AF65-F5344CB8AC3E}">
        <p14:creationId xmlns:p14="http://schemas.microsoft.com/office/powerpoint/2010/main" val="1596967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3453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/>
              <a:t>1-bit prediction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17318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Ideally, the accuracy of the predictor would match the </a:t>
            </a:r>
            <a:r>
              <a:rPr lang="en-US" b="1" dirty="0"/>
              <a:t>taken branch frequency</a:t>
            </a:r>
            <a:r>
              <a:rPr lang="en-US" dirty="0"/>
              <a:t> </a:t>
            </a:r>
            <a:r>
              <a:rPr lang="en-US" dirty="0" smtClean="0"/>
              <a:t>for these </a:t>
            </a:r>
            <a:r>
              <a:rPr lang="en-US" dirty="0"/>
              <a:t>highly regular </a:t>
            </a:r>
            <a:r>
              <a:rPr lang="en-US" dirty="0" smtClean="0"/>
              <a:t>branches </a:t>
            </a:r>
          </a:p>
          <a:p>
            <a:r>
              <a:rPr lang="en-US" dirty="0" smtClean="0"/>
              <a:t>It may not be suitable everywhere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remedy this weakness, 2-bit prediction </a:t>
            </a:r>
            <a:r>
              <a:rPr lang="en-US" dirty="0" smtClean="0"/>
              <a:t>schemes are often </a:t>
            </a:r>
            <a:r>
              <a:rPr lang="en-US" dirty="0"/>
              <a:t>used.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 2-bit scheme, a prediction must be </a:t>
            </a:r>
            <a:r>
              <a:rPr lang="en-US" b="1" dirty="0"/>
              <a:t>wrong twice </a:t>
            </a:r>
            <a:r>
              <a:rPr lang="en-US" dirty="0"/>
              <a:t>before it </a:t>
            </a:r>
            <a:r>
              <a:rPr lang="en-US" dirty="0" smtClean="0"/>
              <a:t>is changed.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604655"/>
            <a:ext cx="7400925" cy="40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88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830782" cy="715530"/>
          </a:xfrm>
        </p:spPr>
        <p:txBody>
          <a:bodyPr/>
          <a:lstStyle/>
          <a:p>
            <a:r>
              <a:rPr lang="en-US" dirty="0"/>
              <a:t>Delayed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080656"/>
            <a:ext cx="11887200" cy="55833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technique for minimizing the effect of control dependencies is to separate the point where the branch operation takes effect from the branch tests.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branch instruction performs a test on a branch condition.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test succeeds, the PC is modified, but the modification does not take effect immediately.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delayed branch allows one or more instructions following the branch to be executed in the pipeline whether the branch is taken or not.</a:t>
            </a:r>
          </a:p>
          <a:p>
            <a:endParaRPr lang="en-US" dirty="0"/>
          </a:p>
          <a:p>
            <a:r>
              <a:rPr lang="en-US" dirty="0"/>
              <a:t>In the MIPS CPU, the branch operation is delayed by one instruction.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MAL assembler hides the delayed branch by inserting an instruction after each branch or jump.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instruction </a:t>
            </a:r>
            <a:r>
              <a:rPr lang="en-US" dirty="0" smtClean="0"/>
              <a:t>slot following </a:t>
            </a:r>
            <a:r>
              <a:rPr lang="en-US" dirty="0"/>
              <a:t>a branch or jump is called the delay slot. </a:t>
            </a:r>
            <a:endParaRPr lang="en-US" dirty="0" smtClean="0"/>
          </a:p>
          <a:p>
            <a:pPr lvl="2"/>
            <a:r>
              <a:rPr lang="en-US" dirty="0" smtClean="0"/>
              <a:t>By </a:t>
            </a:r>
            <a:r>
              <a:rPr lang="en-US" dirty="0"/>
              <a:t>default the assembler inserts an instruction which does nothing, a no-op.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PC was incremented when the branch was fetched and therefore the branch offset is relative to the instruction after the branch.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delayed branch </a:t>
            </a:r>
            <a:r>
              <a:rPr lang="en-US" dirty="0"/>
              <a:t>means that the </a:t>
            </a:r>
            <a:r>
              <a:rPr lang="en-US" b="1" dirty="0"/>
              <a:t>instruction following the branch is always executed before</a:t>
            </a:r>
            <a:r>
              <a:rPr lang="en-US" dirty="0"/>
              <a:t> the </a:t>
            </a:r>
            <a:r>
              <a:rPr lang="en-US" b="1" dirty="0"/>
              <a:t>PC is modified </a:t>
            </a:r>
            <a:r>
              <a:rPr lang="en-US" dirty="0"/>
              <a:t>to perform the branch. </a:t>
            </a:r>
          </a:p>
        </p:txBody>
      </p:sp>
    </p:spTree>
    <p:extLst>
      <p:ext uri="{BB962C8B-B14F-4D97-AF65-F5344CB8AC3E}">
        <p14:creationId xmlns:p14="http://schemas.microsoft.com/office/powerpoint/2010/main" val="3733191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7" y="191759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delay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6" y="832472"/>
            <a:ext cx="11610109" cy="23137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slot </a:t>
            </a:r>
            <a:r>
              <a:rPr lang="en-US" dirty="0"/>
              <a:t>directly </a:t>
            </a:r>
            <a:r>
              <a:rPr lang="en-US" dirty="0" smtClean="0"/>
              <a:t>after a </a:t>
            </a:r>
            <a:r>
              <a:rPr lang="en-US" b="1" dirty="0"/>
              <a:t>delayed </a:t>
            </a:r>
            <a:r>
              <a:rPr lang="en-US" b="1" dirty="0" smtClean="0"/>
              <a:t>branch instruction</a:t>
            </a:r>
            <a:r>
              <a:rPr lang="en-US" dirty="0"/>
              <a:t>, which in </a:t>
            </a:r>
            <a:r>
              <a:rPr lang="en-US" dirty="0" smtClean="0"/>
              <a:t>the MIPS </a:t>
            </a:r>
            <a:r>
              <a:rPr lang="en-US" dirty="0"/>
              <a:t>architecture is </a:t>
            </a:r>
            <a:r>
              <a:rPr lang="en-US" b="1" dirty="0" smtClean="0"/>
              <a:t>filled by </a:t>
            </a:r>
            <a:r>
              <a:rPr lang="en-US" b="1" dirty="0"/>
              <a:t>an instruction</a:t>
            </a:r>
            <a:r>
              <a:rPr lang="en-US" dirty="0"/>
              <a:t> </a:t>
            </a:r>
            <a:r>
              <a:rPr lang="en-US" dirty="0" smtClean="0"/>
              <a:t>that does </a:t>
            </a:r>
            <a:r>
              <a:rPr lang="en-US" dirty="0"/>
              <a:t>not </a:t>
            </a:r>
            <a:r>
              <a:rPr lang="en-US" dirty="0" smtClean="0"/>
              <a:t>affect </a:t>
            </a:r>
            <a:r>
              <a:rPr lang="en-US" dirty="0"/>
              <a:t>the branch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</a:t>
            </a:r>
            <a:r>
              <a:rPr lang="en-US" b="1" dirty="0"/>
              <a:t>delayed branch always executes </a:t>
            </a:r>
            <a:r>
              <a:rPr lang="en-US" b="1" dirty="0" smtClean="0"/>
              <a:t>the following </a:t>
            </a:r>
            <a:r>
              <a:rPr lang="en-US" b="1" dirty="0"/>
              <a:t>instruction</a:t>
            </a:r>
            <a:r>
              <a:rPr lang="en-US" dirty="0"/>
              <a:t>, but the second instruction following the branch will be affected </a:t>
            </a:r>
            <a:r>
              <a:rPr lang="en-US" dirty="0" smtClean="0"/>
              <a:t>by the </a:t>
            </a:r>
            <a:r>
              <a:rPr lang="en-US" dirty="0"/>
              <a:t>branch.</a:t>
            </a:r>
          </a:p>
          <a:p>
            <a:r>
              <a:rPr lang="en-US" dirty="0"/>
              <a:t>Compilers and assemblers try to place an instruction that always executes after </a:t>
            </a:r>
            <a:r>
              <a:rPr lang="en-US" dirty="0" smtClean="0"/>
              <a:t>the branch </a:t>
            </a:r>
            <a:r>
              <a:rPr lang="en-US" dirty="0"/>
              <a:t>in the </a:t>
            </a:r>
            <a:r>
              <a:rPr lang="en-US" b="1" dirty="0"/>
              <a:t>branch delay </a:t>
            </a:r>
            <a:r>
              <a:rPr lang="en-US" b="1" dirty="0" smtClean="0"/>
              <a:t>slot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of the software is to make the </a:t>
            </a:r>
            <a:r>
              <a:rPr lang="en-US" dirty="0" smtClean="0"/>
              <a:t>successor instructions </a:t>
            </a:r>
            <a:r>
              <a:rPr lang="en-US" dirty="0"/>
              <a:t>valid and useful.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5" y="3699164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</a:t>
            </a:r>
            <a:r>
              <a:rPr lang="pt-BR" b="1" dirty="0">
                <a:latin typeface="Courier New, Courier, mono"/>
              </a:rPr>
              <a:t>R4, 0(R3)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299" y="3733749"/>
            <a:ext cx="2227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of R3 is changing in </a:t>
            </a:r>
            <a:r>
              <a:rPr lang="en-US" dirty="0" smtClean="0"/>
              <a:t>the loop, hence “</a:t>
            </a:r>
            <a:r>
              <a:rPr lang="en-US" dirty="0" err="1" smtClean="0"/>
              <a:t>sw</a:t>
            </a:r>
            <a:r>
              <a:rPr lang="en-US" dirty="0"/>
              <a:t> </a:t>
            </a:r>
            <a:r>
              <a:rPr lang="en-US" dirty="0" smtClean="0"/>
              <a:t>…” not possible to execute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826328" y="4133067"/>
            <a:ext cx="293972" cy="300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4345" y="3329832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5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7" y="191759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delay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6" y="832472"/>
            <a:ext cx="11610109" cy="23137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slot </a:t>
            </a:r>
            <a:r>
              <a:rPr lang="en-US" dirty="0"/>
              <a:t>directly </a:t>
            </a:r>
            <a:r>
              <a:rPr lang="en-US" dirty="0" smtClean="0"/>
              <a:t>after a </a:t>
            </a:r>
            <a:r>
              <a:rPr lang="en-US" b="1" dirty="0"/>
              <a:t>delayed </a:t>
            </a:r>
            <a:r>
              <a:rPr lang="en-US" b="1" dirty="0" smtClean="0"/>
              <a:t>branch instruction</a:t>
            </a:r>
            <a:r>
              <a:rPr lang="en-US" dirty="0"/>
              <a:t>, which in </a:t>
            </a:r>
            <a:r>
              <a:rPr lang="en-US" dirty="0" smtClean="0"/>
              <a:t>the MIPS </a:t>
            </a:r>
            <a:r>
              <a:rPr lang="en-US" dirty="0"/>
              <a:t>architecture is </a:t>
            </a:r>
            <a:r>
              <a:rPr lang="en-US" b="1" dirty="0" smtClean="0"/>
              <a:t>filled by </a:t>
            </a:r>
            <a:r>
              <a:rPr lang="en-US" b="1" dirty="0"/>
              <a:t>an instruction</a:t>
            </a:r>
            <a:r>
              <a:rPr lang="en-US" dirty="0"/>
              <a:t> </a:t>
            </a:r>
            <a:r>
              <a:rPr lang="en-US" dirty="0" smtClean="0"/>
              <a:t>that does </a:t>
            </a:r>
            <a:r>
              <a:rPr lang="en-US" dirty="0"/>
              <a:t>not </a:t>
            </a:r>
            <a:r>
              <a:rPr lang="en-US" dirty="0" smtClean="0"/>
              <a:t>affect </a:t>
            </a:r>
            <a:r>
              <a:rPr lang="en-US" dirty="0"/>
              <a:t>the branch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</a:t>
            </a:r>
            <a:r>
              <a:rPr lang="en-US" b="1" dirty="0"/>
              <a:t>delayed branch always executes </a:t>
            </a:r>
            <a:r>
              <a:rPr lang="en-US" b="1" dirty="0" smtClean="0"/>
              <a:t>the following </a:t>
            </a:r>
            <a:r>
              <a:rPr lang="en-US" b="1" dirty="0"/>
              <a:t>instruction</a:t>
            </a:r>
            <a:r>
              <a:rPr lang="en-US" dirty="0"/>
              <a:t>, but the second instruction following the branch will be affected </a:t>
            </a:r>
            <a:r>
              <a:rPr lang="en-US" dirty="0" smtClean="0"/>
              <a:t>by the </a:t>
            </a:r>
            <a:r>
              <a:rPr lang="en-US" dirty="0"/>
              <a:t>branch.</a:t>
            </a:r>
          </a:p>
          <a:p>
            <a:r>
              <a:rPr lang="en-US" dirty="0"/>
              <a:t>Compilers and assemblers try to place an instruction that always executes after </a:t>
            </a:r>
            <a:r>
              <a:rPr lang="en-US" dirty="0" smtClean="0"/>
              <a:t>the branch </a:t>
            </a:r>
            <a:r>
              <a:rPr lang="en-US" dirty="0"/>
              <a:t>in the </a:t>
            </a:r>
            <a:r>
              <a:rPr lang="en-US" b="1" dirty="0"/>
              <a:t>branch delay </a:t>
            </a:r>
            <a:r>
              <a:rPr lang="en-US" b="1" dirty="0" smtClean="0"/>
              <a:t>slot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of the software is to make the </a:t>
            </a:r>
            <a:r>
              <a:rPr lang="en-US" dirty="0" smtClean="0"/>
              <a:t>successor instructions </a:t>
            </a:r>
            <a:r>
              <a:rPr lang="en-US" dirty="0"/>
              <a:t>valid and useful.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5" y="3699164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</a:t>
            </a:r>
            <a:r>
              <a:rPr lang="pt-BR" b="1" dirty="0">
                <a:latin typeface="Courier New, Courier, mono"/>
              </a:rPr>
              <a:t>R4, 0(R3)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299" y="3733749"/>
            <a:ext cx="2227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of R3 is changing in </a:t>
            </a:r>
            <a:r>
              <a:rPr lang="en-US" dirty="0" smtClean="0"/>
              <a:t>the loop, hence “</a:t>
            </a:r>
            <a:r>
              <a:rPr lang="en-US" dirty="0" err="1" smtClean="0"/>
              <a:t>sw</a:t>
            </a:r>
            <a:r>
              <a:rPr lang="en-US" dirty="0"/>
              <a:t> </a:t>
            </a:r>
            <a:r>
              <a:rPr lang="en-US" dirty="0" smtClean="0"/>
              <a:t>…” not possible to execute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826328" y="4133067"/>
            <a:ext cx="293972" cy="300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9280" y="3784148"/>
            <a:ext cx="2452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But, suppose instead we had the instruction </a:t>
            </a:r>
            <a:r>
              <a:rPr lang="en-US" dirty="0" smtClean="0"/>
              <a:t>“SW </a:t>
            </a:r>
            <a:r>
              <a:rPr lang="en-US" dirty="0"/>
              <a:t>R3, 0(R4</a:t>
            </a:r>
            <a:r>
              <a:rPr lang="en-US" dirty="0" smtClean="0"/>
              <a:t>)” </a:t>
            </a:r>
            <a:r>
              <a:rPr lang="en-US" dirty="0"/>
              <a:t>following the BNEZ instruction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47853" y="3968677"/>
            <a:ext cx="828248" cy="83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0872" y="3787969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R3, 0(R4)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4345" y="3329832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99073" y="3448663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02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7" y="191759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delay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6" y="832472"/>
            <a:ext cx="11610109" cy="23137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slot </a:t>
            </a:r>
            <a:r>
              <a:rPr lang="en-US" dirty="0"/>
              <a:t>directly </a:t>
            </a:r>
            <a:r>
              <a:rPr lang="en-US" dirty="0" smtClean="0"/>
              <a:t>after a </a:t>
            </a:r>
            <a:r>
              <a:rPr lang="en-US" b="1" dirty="0"/>
              <a:t>delayed </a:t>
            </a:r>
            <a:r>
              <a:rPr lang="en-US" b="1" dirty="0" smtClean="0"/>
              <a:t>branch instruction</a:t>
            </a:r>
            <a:r>
              <a:rPr lang="en-US" dirty="0"/>
              <a:t>, which in </a:t>
            </a:r>
            <a:r>
              <a:rPr lang="en-US" dirty="0" smtClean="0"/>
              <a:t>the MIPS </a:t>
            </a:r>
            <a:r>
              <a:rPr lang="en-US" dirty="0"/>
              <a:t>architecture is </a:t>
            </a:r>
            <a:r>
              <a:rPr lang="en-US" b="1" dirty="0" smtClean="0"/>
              <a:t>filled by </a:t>
            </a:r>
            <a:r>
              <a:rPr lang="en-US" b="1" dirty="0"/>
              <a:t>an instruction</a:t>
            </a:r>
            <a:r>
              <a:rPr lang="en-US" dirty="0"/>
              <a:t> </a:t>
            </a:r>
            <a:r>
              <a:rPr lang="en-US" dirty="0" smtClean="0"/>
              <a:t>that does </a:t>
            </a:r>
            <a:r>
              <a:rPr lang="en-US" dirty="0"/>
              <a:t>not </a:t>
            </a:r>
            <a:r>
              <a:rPr lang="en-US" dirty="0" smtClean="0"/>
              <a:t>affect </a:t>
            </a:r>
            <a:r>
              <a:rPr lang="en-US" dirty="0"/>
              <a:t>the branch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</a:t>
            </a:r>
            <a:r>
              <a:rPr lang="en-US" b="1" dirty="0"/>
              <a:t>delayed branch always executes </a:t>
            </a:r>
            <a:r>
              <a:rPr lang="en-US" b="1" dirty="0" smtClean="0"/>
              <a:t>the following </a:t>
            </a:r>
            <a:r>
              <a:rPr lang="en-US" b="1" dirty="0"/>
              <a:t>instruction</a:t>
            </a:r>
            <a:r>
              <a:rPr lang="en-US" dirty="0"/>
              <a:t>, but the second instruction following the branch will be affected </a:t>
            </a:r>
            <a:r>
              <a:rPr lang="en-US" dirty="0" smtClean="0"/>
              <a:t>by the </a:t>
            </a:r>
            <a:r>
              <a:rPr lang="en-US" dirty="0"/>
              <a:t>branch.</a:t>
            </a:r>
          </a:p>
          <a:p>
            <a:r>
              <a:rPr lang="en-US" dirty="0"/>
              <a:t>Compilers and assemblers try to place an instruction that always executes after </a:t>
            </a:r>
            <a:r>
              <a:rPr lang="en-US" dirty="0" smtClean="0"/>
              <a:t>the branch </a:t>
            </a:r>
            <a:r>
              <a:rPr lang="en-US" dirty="0"/>
              <a:t>in the </a:t>
            </a:r>
            <a:r>
              <a:rPr lang="en-US" b="1" dirty="0"/>
              <a:t>branch delay </a:t>
            </a:r>
            <a:r>
              <a:rPr lang="en-US" b="1" dirty="0" smtClean="0"/>
              <a:t>slot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of the software is to make the </a:t>
            </a:r>
            <a:r>
              <a:rPr lang="en-US" dirty="0" smtClean="0"/>
              <a:t>successor instructions </a:t>
            </a:r>
            <a:r>
              <a:rPr lang="en-US" dirty="0"/>
              <a:t>valid and useful.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5" y="3699164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</a:t>
            </a:r>
            <a:r>
              <a:rPr lang="pt-BR" b="1" dirty="0">
                <a:latin typeface="Courier New, Courier, mono"/>
              </a:rPr>
              <a:t>R4, 0(R3)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299" y="3733749"/>
            <a:ext cx="2227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of R3 is changing in </a:t>
            </a:r>
            <a:r>
              <a:rPr lang="en-US" dirty="0" smtClean="0"/>
              <a:t>the loop, hence “</a:t>
            </a:r>
            <a:r>
              <a:rPr lang="en-US" dirty="0" err="1" smtClean="0"/>
              <a:t>sw</a:t>
            </a:r>
            <a:r>
              <a:rPr lang="en-US" dirty="0"/>
              <a:t> </a:t>
            </a:r>
            <a:r>
              <a:rPr lang="en-US" dirty="0" smtClean="0"/>
              <a:t>…” not possible to execute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826328" y="4133067"/>
            <a:ext cx="293972" cy="300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9280" y="3784148"/>
            <a:ext cx="2452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But, suppose instead we had the instruction </a:t>
            </a:r>
            <a:r>
              <a:rPr lang="en-US" dirty="0" smtClean="0"/>
              <a:t>“SW </a:t>
            </a:r>
            <a:r>
              <a:rPr lang="en-US" dirty="0"/>
              <a:t>R3, 0(R4</a:t>
            </a:r>
            <a:r>
              <a:rPr lang="en-US" dirty="0" smtClean="0"/>
              <a:t>)” </a:t>
            </a:r>
            <a:r>
              <a:rPr lang="en-US" dirty="0"/>
              <a:t>following the BNEZ instruction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47853" y="3968677"/>
            <a:ext cx="828248" cy="83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0872" y="3787969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R3, 0(R4)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99072" y="5575867"/>
            <a:ext cx="1849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still wasting a cycle for each time we DO go through the loop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0252364" y="5098473"/>
            <a:ext cx="304800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4345" y="3329832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99073" y="3448663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59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7" y="191759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delay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6" y="832472"/>
            <a:ext cx="11610109" cy="23137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slot </a:t>
            </a:r>
            <a:r>
              <a:rPr lang="en-US" dirty="0"/>
              <a:t>directly </a:t>
            </a:r>
            <a:r>
              <a:rPr lang="en-US" dirty="0" smtClean="0"/>
              <a:t>after a </a:t>
            </a:r>
            <a:r>
              <a:rPr lang="en-US" b="1" dirty="0"/>
              <a:t>delayed </a:t>
            </a:r>
            <a:r>
              <a:rPr lang="en-US" b="1" dirty="0" smtClean="0"/>
              <a:t>branch instruction</a:t>
            </a:r>
            <a:r>
              <a:rPr lang="en-US" dirty="0"/>
              <a:t>, which in </a:t>
            </a:r>
            <a:r>
              <a:rPr lang="en-US" dirty="0" smtClean="0"/>
              <a:t>the MIPS </a:t>
            </a:r>
            <a:r>
              <a:rPr lang="en-US" dirty="0"/>
              <a:t>architecture is </a:t>
            </a:r>
            <a:r>
              <a:rPr lang="en-US" b="1" dirty="0" smtClean="0"/>
              <a:t>filled by </a:t>
            </a:r>
            <a:r>
              <a:rPr lang="en-US" b="1" dirty="0"/>
              <a:t>an instruction</a:t>
            </a:r>
            <a:r>
              <a:rPr lang="en-US" dirty="0"/>
              <a:t> </a:t>
            </a:r>
            <a:r>
              <a:rPr lang="en-US" dirty="0" smtClean="0"/>
              <a:t>that does </a:t>
            </a:r>
            <a:r>
              <a:rPr lang="en-US" dirty="0"/>
              <a:t>not </a:t>
            </a:r>
            <a:r>
              <a:rPr lang="en-US" dirty="0" smtClean="0"/>
              <a:t>affect </a:t>
            </a:r>
            <a:r>
              <a:rPr lang="en-US" dirty="0"/>
              <a:t>the branch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</a:t>
            </a:r>
            <a:r>
              <a:rPr lang="en-US" b="1" dirty="0"/>
              <a:t>delayed branch always executes </a:t>
            </a:r>
            <a:r>
              <a:rPr lang="en-US" b="1" dirty="0" smtClean="0"/>
              <a:t>the following </a:t>
            </a:r>
            <a:r>
              <a:rPr lang="en-US" b="1" dirty="0"/>
              <a:t>instruction</a:t>
            </a:r>
            <a:r>
              <a:rPr lang="en-US" dirty="0"/>
              <a:t>, but the second instruction following the branch will be affected </a:t>
            </a:r>
            <a:r>
              <a:rPr lang="en-US" dirty="0" smtClean="0"/>
              <a:t>by the </a:t>
            </a:r>
            <a:r>
              <a:rPr lang="en-US" dirty="0"/>
              <a:t>branch.</a:t>
            </a:r>
          </a:p>
          <a:p>
            <a:r>
              <a:rPr lang="en-US" dirty="0"/>
              <a:t>Compilers and assemblers try to place an instruction that always executes after </a:t>
            </a:r>
            <a:r>
              <a:rPr lang="en-US" dirty="0" smtClean="0"/>
              <a:t>the branch </a:t>
            </a:r>
            <a:r>
              <a:rPr lang="en-US" dirty="0"/>
              <a:t>in the </a:t>
            </a:r>
            <a:r>
              <a:rPr lang="en-US" b="1" dirty="0"/>
              <a:t>branch delay </a:t>
            </a:r>
            <a:r>
              <a:rPr lang="en-US" b="1" dirty="0" smtClean="0"/>
              <a:t>slot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of the software is to make the </a:t>
            </a:r>
            <a:r>
              <a:rPr lang="en-US" dirty="0" smtClean="0"/>
              <a:t>successor instructions </a:t>
            </a:r>
            <a:r>
              <a:rPr lang="en-US" dirty="0"/>
              <a:t>valid and useful.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5" y="3699164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</a:t>
            </a:r>
            <a:r>
              <a:rPr lang="pt-BR" b="1" dirty="0">
                <a:latin typeface="Courier New, Courier, mono"/>
              </a:rPr>
              <a:t>R4, 0(R3)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299" y="3733749"/>
            <a:ext cx="2227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of R3 is changing in </a:t>
            </a:r>
            <a:r>
              <a:rPr lang="en-US" dirty="0" smtClean="0"/>
              <a:t>the loop, hence “</a:t>
            </a:r>
            <a:r>
              <a:rPr lang="en-US" dirty="0" err="1" smtClean="0"/>
              <a:t>sw</a:t>
            </a:r>
            <a:r>
              <a:rPr lang="en-US" dirty="0"/>
              <a:t> </a:t>
            </a:r>
            <a:r>
              <a:rPr lang="en-US" dirty="0" smtClean="0"/>
              <a:t>…” not possible to execute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826328" y="4133067"/>
            <a:ext cx="293972" cy="300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9280" y="3784148"/>
            <a:ext cx="2452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But, suppose instead we had the instruction </a:t>
            </a:r>
            <a:r>
              <a:rPr lang="en-US" dirty="0" smtClean="0"/>
              <a:t>“SW </a:t>
            </a:r>
            <a:r>
              <a:rPr lang="en-US" dirty="0"/>
              <a:t>R3, 0(R4</a:t>
            </a:r>
            <a:r>
              <a:rPr lang="en-US" dirty="0" smtClean="0"/>
              <a:t>)” </a:t>
            </a:r>
            <a:r>
              <a:rPr lang="en-US" dirty="0"/>
              <a:t>following the BNEZ instruction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47853" y="3968677"/>
            <a:ext cx="828248" cy="83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0872" y="3787969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R3, 0(R4)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99072" y="5575867"/>
            <a:ext cx="1849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still wasting a cycle for each time we DO go through the loop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0252364" y="5098473"/>
            <a:ext cx="304800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02758" y="5486400"/>
            <a:ext cx="2660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an instruction either from inside the loop, or from before the loop, that can safely be rescheduled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9157853" y="5966889"/>
            <a:ext cx="657656" cy="2456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07084" y="5521647"/>
            <a:ext cx="222755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LOOP</a:t>
            </a:r>
            <a:r>
              <a:rPr lang="pt-BR" dirty="0" smtClean="0"/>
              <a:t>: SUB </a:t>
            </a:r>
            <a:r>
              <a:rPr lang="pt-BR" dirty="0"/>
              <a:t>R3, R3, R1</a:t>
            </a:r>
          </a:p>
          <a:p>
            <a:r>
              <a:rPr lang="pt-BR" dirty="0"/>
              <a:t> </a:t>
            </a:r>
            <a:r>
              <a:rPr lang="pt-BR" dirty="0" smtClean="0"/>
              <a:t>           SW </a:t>
            </a:r>
            <a:r>
              <a:rPr lang="pt-BR" dirty="0"/>
              <a:t>R3, 0(R5)</a:t>
            </a:r>
          </a:p>
          <a:p>
            <a:r>
              <a:rPr lang="pt-BR" dirty="0" smtClean="0"/>
              <a:t>            BNEZ </a:t>
            </a:r>
            <a:r>
              <a:rPr lang="pt-BR" dirty="0"/>
              <a:t>R3 LOOP</a:t>
            </a:r>
          </a:p>
          <a:p>
            <a:r>
              <a:rPr lang="pt-BR" dirty="0" smtClean="0"/>
              <a:t>            SW </a:t>
            </a:r>
            <a:r>
              <a:rPr lang="pt-BR" dirty="0"/>
              <a:t>R4, 0(R6)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6158781" y="5946338"/>
            <a:ext cx="328828" cy="2839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4345" y="3329832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99073" y="3448663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8588" y="5207733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4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7" y="191759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delay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6" y="832472"/>
            <a:ext cx="11610109" cy="23137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slot </a:t>
            </a:r>
            <a:r>
              <a:rPr lang="en-US" dirty="0"/>
              <a:t>directly </a:t>
            </a:r>
            <a:r>
              <a:rPr lang="en-US" dirty="0" smtClean="0"/>
              <a:t>after a </a:t>
            </a:r>
            <a:r>
              <a:rPr lang="en-US" b="1" dirty="0"/>
              <a:t>delayed </a:t>
            </a:r>
            <a:r>
              <a:rPr lang="en-US" b="1" dirty="0" smtClean="0"/>
              <a:t>branch instruction</a:t>
            </a:r>
            <a:r>
              <a:rPr lang="en-US" dirty="0"/>
              <a:t>, which in </a:t>
            </a:r>
            <a:r>
              <a:rPr lang="en-US" dirty="0" smtClean="0"/>
              <a:t>the MIPS </a:t>
            </a:r>
            <a:r>
              <a:rPr lang="en-US" dirty="0"/>
              <a:t>architecture is </a:t>
            </a:r>
            <a:r>
              <a:rPr lang="en-US" b="1" dirty="0" smtClean="0"/>
              <a:t>filled by </a:t>
            </a:r>
            <a:r>
              <a:rPr lang="en-US" b="1" dirty="0"/>
              <a:t>an instruction</a:t>
            </a:r>
            <a:r>
              <a:rPr lang="en-US" dirty="0"/>
              <a:t> </a:t>
            </a:r>
            <a:r>
              <a:rPr lang="en-US" dirty="0" smtClean="0"/>
              <a:t>that does </a:t>
            </a:r>
            <a:r>
              <a:rPr lang="en-US" dirty="0"/>
              <a:t>not </a:t>
            </a:r>
            <a:r>
              <a:rPr lang="en-US" dirty="0" smtClean="0"/>
              <a:t>affect </a:t>
            </a:r>
            <a:r>
              <a:rPr lang="en-US" dirty="0"/>
              <a:t>the branch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</a:t>
            </a:r>
            <a:r>
              <a:rPr lang="en-US" b="1" dirty="0"/>
              <a:t>delayed branch always executes </a:t>
            </a:r>
            <a:r>
              <a:rPr lang="en-US" b="1" dirty="0" smtClean="0"/>
              <a:t>the following </a:t>
            </a:r>
            <a:r>
              <a:rPr lang="en-US" b="1" dirty="0"/>
              <a:t>instruction</a:t>
            </a:r>
            <a:r>
              <a:rPr lang="en-US" dirty="0"/>
              <a:t>, but the second instruction following the branch will be affected </a:t>
            </a:r>
            <a:r>
              <a:rPr lang="en-US" dirty="0" smtClean="0"/>
              <a:t>by the </a:t>
            </a:r>
            <a:r>
              <a:rPr lang="en-US" dirty="0"/>
              <a:t>branch.</a:t>
            </a:r>
          </a:p>
          <a:p>
            <a:r>
              <a:rPr lang="en-US" dirty="0"/>
              <a:t>Compilers and assemblers try to place an instruction that always executes after </a:t>
            </a:r>
            <a:r>
              <a:rPr lang="en-US" dirty="0" smtClean="0"/>
              <a:t>the branch </a:t>
            </a:r>
            <a:r>
              <a:rPr lang="en-US" dirty="0"/>
              <a:t>in the </a:t>
            </a:r>
            <a:r>
              <a:rPr lang="en-US" b="1" dirty="0"/>
              <a:t>branch delay </a:t>
            </a:r>
            <a:r>
              <a:rPr lang="en-US" b="1" dirty="0" smtClean="0"/>
              <a:t>slot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of the software is to make the </a:t>
            </a:r>
            <a:r>
              <a:rPr lang="en-US" dirty="0" smtClean="0"/>
              <a:t>successor instructions </a:t>
            </a:r>
            <a:r>
              <a:rPr lang="en-US" dirty="0"/>
              <a:t>valid and useful.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5" y="3699164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</a:t>
            </a:r>
            <a:r>
              <a:rPr lang="pt-BR" b="1" dirty="0">
                <a:latin typeface="Courier New, Courier, mono"/>
              </a:rPr>
              <a:t>R4, 0(R3)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299" y="3733749"/>
            <a:ext cx="2227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of R3 is changing in </a:t>
            </a:r>
            <a:r>
              <a:rPr lang="en-US" dirty="0" smtClean="0"/>
              <a:t>the loop, hence “</a:t>
            </a:r>
            <a:r>
              <a:rPr lang="en-US" dirty="0" err="1" smtClean="0"/>
              <a:t>sw</a:t>
            </a:r>
            <a:r>
              <a:rPr lang="en-US" dirty="0"/>
              <a:t> </a:t>
            </a:r>
            <a:r>
              <a:rPr lang="en-US" dirty="0" smtClean="0"/>
              <a:t>…” not possible to execute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826328" y="4133067"/>
            <a:ext cx="293972" cy="300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9280" y="3784148"/>
            <a:ext cx="2452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But, suppose instead we had the instruction </a:t>
            </a:r>
            <a:r>
              <a:rPr lang="en-US" dirty="0" smtClean="0"/>
              <a:t>“SW </a:t>
            </a:r>
            <a:r>
              <a:rPr lang="en-US" dirty="0"/>
              <a:t>R3, 0(R4</a:t>
            </a:r>
            <a:r>
              <a:rPr lang="en-US" dirty="0" smtClean="0"/>
              <a:t>)” </a:t>
            </a:r>
            <a:r>
              <a:rPr lang="en-US" dirty="0"/>
              <a:t>following the BNEZ instruction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47853" y="3968677"/>
            <a:ext cx="828248" cy="83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0872" y="3787969"/>
            <a:ext cx="2687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, Courier, mono"/>
              </a:rPr>
              <a:t>LOOP</a:t>
            </a:r>
            <a:r>
              <a:rPr lang="pt-BR" b="1" dirty="0" smtClean="0">
                <a:latin typeface="Courier New, Courier, mono"/>
              </a:rPr>
              <a:t>: LW </a:t>
            </a:r>
            <a:r>
              <a:rPr lang="pt-BR" b="1" dirty="0">
                <a:latin typeface="Courier New, Courier, mono"/>
              </a:rPr>
              <a:t>R1, 0(R2)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SUB </a:t>
            </a:r>
            <a:r>
              <a:rPr lang="pt-BR" b="1" dirty="0">
                <a:latin typeface="Courier New, Courier, mono"/>
              </a:rPr>
              <a:t>R3, R3, R1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BNEZ </a:t>
            </a:r>
            <a:r>
              <a:rPr lang="pt-BR" b="1" dirty="0">
                <a:latin typeface="Courier New, Courier, mono"/>
              </a:rPr>
              <a:t>R3 LOOP</a:t>
            </a:r>
            <a:br>
              <a:rPr lang="pt-BR" b="1" dirty="0">
                <a:latin typeface="Courier New, Courier, mono"/>
              </a:rPr>
            </a:br>
            <a:r>
              <a:rPr lang="pt-BR" b="1" dirty="0" smtClean="0">
                <a:latin typeface="Courier New, Courier, mono"/>
              </a:rPr>
              <a:t>            SW R3, 0(R4)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99072" y="5575867"/>
            <a:ext cx="1849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still wasting a cycle for each time we DO go through the loop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0252364" y="5098473"/>
            <a:ext cx="304800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02758" y="5486400"/>
            <a:ext cx="2660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an instruction either from inside the loop, or from before the loop, that can safely be rescheduled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9157853" y="5966889"/>
            <a:ext cx="657656" cy="2456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07084" y="5521647"/>
            <a:ext cx="222755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LOOP</a:t>
            </a:r>
            <a:r>
              <a:rPr lang="pt-BR" dirty="0" smtClean="0"/>
              <a:t>: SUB </a:t>
            </a:r>
            <a:r>
              <a:rPr lang="pt-BR" dirty="0"/>
              <a:t>R3, R3, R1</a:t>
            </a:r>
          </a:p>
          <a:p>
            <a:r>
              <a:rPr lang="pt-BR" dirty="0"/>
              <a:t> </a:t>
            </a:r>
            <a:r>
              <a:rPr lang="pt-BR" dirty="0" smtClean="0"/>
              <a:t>           SW </a:t>
            </a:r>
            <a:r>
              <a:rPr lang="pt-BR" dirty="0"/>
              <a:t>R3, 0(R5)</a:t>
            </a:r>
          </a:p>
          <a:p>
            <a:r>
              <a:rPr lang="pt-BR" dirty="0" smtClean="0"/>
              <a:t>            BNEZ </a:t>
            </a:r>
            <a:r>
              <a:rPr lang="pt-BR" dirty="0"/>
              <a:t>R3 LOOP</a:t>
            </a:r>
          </a:p>
          <a:p>
            <a:r>
              <a:rPr lang="pt-BR" dirty="0" smtClean="0"/>
              <a:t>            SW </a:t>
            </a:r>
            <a:r>
              <a:rPr lang="pt-BR" dirty="0"/>
              <a:t>R4, 0(R6)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6158781" y="5946338"/>
            <a:ext cx="328828" cy="2839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4345" y="3329832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99073" y="3448663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8588" y="5207733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25378" y="5612359"/>
            <a:ext cx="1395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move SW R3, 0(R5) right after BNEZ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3535920" y="5963793"/>
            <a:ext cx="328828" cy="2839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191" y="5452477"/>
            <a:ext cx="1649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final result will not be </a:t>
            </a:r>
            <a:r>
              <a:rPr lang="en-US" dirty="0" smtClean="0"/>
              <a:t>altered even if branch is taken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1690466" y="5979855"/>
            <a:ext cx="328828" cy="2839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0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88035"/>
            <a:ext cx="4024745" cy="743239"/>
          </a:xfrm>
        </p:spPr>
        <p:txBody>
          <a:bodyPr/>
          <a:lstStyle/>
          <a:p>
            <a:r>
              <a:rPr lang="en-US" dirty="0"/>
              <a:t>branch delay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108366"/>
            <a:ext cx="3574473" cy="27847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Delayed branching was a simple and effective solution for a </a:t>
            </a:r>
            <a:r>
              <a:rPr lang="en-US" dirty="0" smtClean="0"/>
              <a:t>five-stage pipeline issuing </a:t>
            </a:r>
            <a:r>
              <a:rPr lang="en-US" dirty="0"/>
              <a:t>one instruction each clock </a:t>
            </a:r>
            <a:r>
              <a:rPr lang="en-US" dirty="0" smtClean="0"/>
              <a:t>cycle 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processors go to both longer </a:t>
            </a:r>
            <a:r>
              <a:rPr lang="en-US" dirty="0" smtClean="0"/>
              <a:t>pipelines and </a:t>
            </a:r>
            <a:r>
              <a:rPr lang="en-US" dirty="0"/>
              <a:t>issuing multiple instructions per clock </a:t>
            </a:r>
            <a:r>
              <a:rPr lang="en-US" dirty="0" smtClean="0"/>
              <a:t>cycle, </a:t>
            </a:r>
            <a:r>
              <a:rPr lang="en-US" dirty="0"/>
              <a:t>the branch </a:t>
            </a:r>
            <a:r>
              <a:rPr lang="en-US" dirty="0" smtClean="0"/>
              <a:t>delay becomes </a:t>
            </a:r>
            <a:r>
              <a:rPr lang="en-US" dirty="0"/>
              <a:t>longer, and a single delay slot is </a:t>
            </a:r>
            <a:r>
              <a:rPr lang="en-US" dirty="0" smtClean="0"/>
              <a:t>insufficient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488" y="831274"/>
            <a:ext cx="7660251" cy="57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724027" y="2484870"/>
            <a:ext cx="4605771" cy="673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Pipelined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536" y="110836"/>
            <a:ext cx="10966236" cy="65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14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81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delay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946"/>
            <a:ext cx="11049000" cy="55833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strategies </a:t>
            </a:r>
            <a:r>
              <a:rPr lang="en-US" dirty="0" smtClean="0"/>
              <a:t>for </a:t>
            </a:r>
            <a:r>
              <a:rPr lang="en-US" dirty="0"/>
              <a:t>s</a:t>
            </a:r>
            <a:r>
              <a:rPr lang="en-US" dirty="0" smtClean="0"/>
              <a:t>cheduling </a:t>
            </a:r>
            <a:r>
              <a:rPr lang="en-US" dirty="0"/>
              <a:t>the branch delay </a:t>
            </a:r>
            <a:r>
              <a:rPr lang="en-US" dirty="0" smtClean="0"/>
              <a:t>slot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) </a:t>
            </a:r>
            <a:r>
              <a:rPr lang="en-US" dirty="0"/>
              <a:t>the delay slot is scheduled with an </a:t>
            </a:r>
            <a:r>
              <a:rPr lang="en-US" dirty="0" smtClean="0"/>
              <a:t>independent instruction </a:t>
            </a:r>
            <a:r>
              <a:rPr lang="en-US" dirty="0"/>
              <a:t>from before the </a:t>
            </a:r>
            <a:r>
              <a:rPr lang="en-US" dirty="0" smtClean="0"/>
              <a:t>branch 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the best choice. </a:t>
            </a:r>
            <a:endParaRPr lang="en-US" dirty="0" smtClean="0"/>
          </a:p>
          <a:p>
            <a:pPr lvl="1"/>
            <a:r>
              <a:rPr lang="en-US" dirty="0" smtClean="0"/>
              <a:t>Strategies </a:t>
            </a:r>
            <a:r>
              <a:rPr lang="en-US" dirty="0"/>
              <a:t>(b) and (c) are used when (a) is </a:t>
            </a:r>
            <a:r>
              <a:rPr lang="en-US" dirty="0" smtClean="0"/>
              <a:t>not possible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code sequences for (b) and (c),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$s1 in the branch condition prevents the </a:t>
            </a:r>
            <a:r>
              <a:rPr lang="en-US" dirty="0" smtClean="0"/>
              <a:t>add instruction </a:t>
            </a:r>
            <a:r>
              <a:rPr lang="en-US" dirty="0"/>
              <a:t>(whose destination is $s1) from being moved into the branch delay </a:t>
            </a:r>
            <a:r>
              <a:rPr lang="en-US" dirty="0" smtClean="0"/>
              <a:t>slot</a:t>
            </a:r>
          </a:p>
          <a:p>
            <a:r>
              <a:rPr lang="en-US" dirty="0" smtClean="0"/>
              <a:t>In </a:t>
            </a:r>
            <a:r>
              <a:rPr lang="en-US" dirty="0"/>
              <a:t>(b) the branch </a:t>
            </a:r>
            <a:r>
              <a:rPr lang="en-US" dirty="0" smtClean="0"/>
              <a:t>delay slot </a:t>
            </a:r>
            <a:r>
              <a:rPr lang="en-US" dirty="0"/>
              <a:t>is scheduled from the target of the branch; </a:t>
            </a:r>
            <a:endParaRPr lang="en-US" dirty="0" smtClean="0"/>
          </a:p>
          <a:p>
            <a:pPr lvl="1"/>
            <a:r>
              <a:rPr lang="en-US" dirty="0" smtClean="0"/>
              <a:t>usually </a:t>
            </a:r>
            <a:r>
              <a:rPr lang="en-US" dirty="0"/>
              <a:t>the target instruction will need to be </a:t>
            </a:r>
            <a:r>
              <a:rPr lang="en-US" b="1" dirty="0"/>
              <a:t>copied</a:t>
            </a:r>
            <a:r>
              <a:rPr lang="en-US" dirty="0"/>
              <a:t> </a:t>
            </a:r>
            <a:r>
              <a:rPr lang="en-US" dirty="0" smtClean="0"/>
              <a:t>because it </a:t>
            </a:r>
            <a:r>
              <a:rPr lang="en-US" dirty="0"/>
              <a:t>can be reached by another </a:t>
            </a:r>
            <a:r>
              <a:rPr lang="en-US" dirty="0" smtClean="0"/>
              <a:t>path </a:t>
            </a:r>
          </a:p>
          <a:p>
            <a:pPr lvl="1"/>
            <a:r>
              <a:rPr lang="en-US" dirty="0" smtClean="0"/>
              <a:t>Strategy </a:t>
            </a:r>
            <a:r>
              <a:rPr lang="en-US" dirty="0"/>
              <a:t>(b) is preferred when the branch is taken with high </a:t>
            </a:r>
            <a:r>
              <a:rPr lang="en-US" dirty="0" smtClean="0"/>
              <a:t>probability, such </a:t>
            </a:r>
            <a:r>
              <a:rPr lang="en-US" dirty="0"/>
              <a:t>as a loop branch.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 branch may be scheduled from the not-taken fall-through as in (c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To make </a:t>
            </a:r>
            <a:r>
              <a:rPr lang="en-US" dirty="0"/>
              <a:t>this optimization legal for (b) or (c), it must be OK to execute the sub instruction when the </a:t>
            </a:r>
            <a:r>
              <a:rPr lang="en-US" dirty="0" smtClean="0"/>
              <a:t>branch goes </a:t>
            </a:r>
            <a:r>
              <a:rPr lang="en-US" dirty="0"/>
              <a:t>in the unexpected direction.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“OK” we mean that the work is wasted, but the program will still </a:t>
            </a:r>
            <a:r>
              <a:rPr lang="en-US" dirty="0" smtClean="0"/>
              <a:t>execute correctly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case, for example, if $t4 were an unused temporary register when the branch goes </a:t>
            </a:r>
            <a:r>
              <a:rPr lang="en-US" dirty="0" smtClean="0"/>
              <a:t>in the </a:t>
            </a:r>
            <a:r>
              <a:rPr lang="en-US" dirty="0"/>
              <a:t>unexpected </a:t>
            </a:r>
            <a:r>
              <a:rPr lang="en-US" dirty="0" smtClean="0"/>
              <a:t>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07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80149"/>
              </p:ext>
            </p:extLst>
          </p:nvPr>
        </p:nvGraphicFramePr>
        <p:xfrm>
          <a:off x="1094508" y="2767733"/>
          <a:ext cx="8742219" cy="2080713"/>
        </p:xfrm>
        <a:graphic>
          <a:graphicData uri="http://schemas.openxmlformats.org/drawingml/2006/table">
            <a:tbl>
              <a:tblPr/>
              <a:tblGrid>
                <a:gridCol w="1814947">
                  <a:extLst>
                    <a:ext uri="{9D8B030D-6E8A-4147-A177-3AD203B41FA5}">
                      <a16:colId xmlns:a16="http://schemas.microsoft.com/office/drawing/2014/main" val="3877754476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1105138323"/>
                    </a:ext>
                  </a:extLst>
                </a:gridCol>
                <a:gridCol w="429491">
                  <a:extLst>
                    <a:ext uri="{9D8B030D-6E8A-4147-A177-3AD203B41FA5}">
                      <a16:colId xmlns:a16="http://schemas.microsoft.com/office/drawing/2014/main" val="2696858873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3520364237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031852578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166409533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95051748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35097558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6715857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4128232113"/>
                    </a:ext>
                  </a:extLst>
                </a:gridCol>
                <a:gridCol w="471055">
                  <a:extLst>
                    <a:ext uri="{9D8B030D-6E8A-4147-A177-3AD203B41FA5}">
                      <a16:colId xmlns:a16="http://schemas.microsoft.com/office/drawing/2014/main" val="17310714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515202689"/>
                    </a:ext>
                  </a:extLst>
                </a:gridCol>
                <a:gridCol w="318655">
                  <a:extLst>
                    <a:ext uri="{9D8B030D-6E8A-4147-A177-3AD203B41FA5}">
                      <a16:colId xmlns:a16="http://schemas.microsoft.com/office/drawing/2014/main" val="3827184660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4037875311"/>
                    </a:ext>
                  </a:extLst>
                </a:gridCol>
                <a:gridCol w="263236">
                  <a:extLst>
                    <a:ext uri="{9D8B030D-6E8A-4147-A177-3AD203B41FA5}">
                      <a16:colId xmlns:a16="http://schemas.microsoft.com/office/drawing/2014/main" val="2068779701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3763697082"/>
                    </a:ext>
                  </a:extLst>
                </a:gridCol>
                <a:gridCol w="263236">
                  <a:extLst>
                    <a:ext uri="{9D8B030D-6E8A-4147-A177-3AD203B41FA5}">
                      <a16:colId xmlns:a16="http://schemas.microsoft.com/office/drawing/2014/main" val="3459065853"/>
                    </a:ext>
                  </a:extLst>
                </a:gridCol>
                <a:gridCol w="277091">
                  <a:extLst>
                    <a:ext uri="{9D8B030D-6E8A-4147-A177-3AD203B41FA5}">
                      <a16:colId xmlns:a16="http://schemas.microsoft.com/office/drawing/2014/main" val="1646647641"/>
                    </a:ext>
                  </a:extLst>
                </a:gridCol>
              </a:tblGrid>
              <a:tr h="17304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2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3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4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6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7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8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9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10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11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12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13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14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15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16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17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33082"/>
                  </a:ext>
                </a:extLst>
              </a:tr>
              <a:tr h="260796">
                <a:tc>
                  <a:txBody>
                    <a:bodyPr/>
                    <a:lstStyle/>
                    <a:p>
                      <a:r>
                        <a:rPr lang="en-US" sz="1200" b="1"/>
                        <a:t>SUB R3,R3,R1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IF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ID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EX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Mem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WB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34008"/>
                  </a:ext>
                </a:extLst>
              </a:tr>
              <a:tr h="219618">
                <a:tc>
                  <a:txBody>
                    <a:bodyPr/>
                    <a:lstStyle/>
                    <a:p>
                      <a:r>
                        <a:rPr lang="en-US" sz="1200" b="1"/>
                        <a:t>BNEZ R3,Loop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IF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ID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EX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Mem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WB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883885"/>
                  </a:ext>
                </a:extLst>
              </a:tr>
              <a:tr h="301975">
                <a:tc>
                  <a:txBody>
                    <a:bodyPr/>
                    <a:lstStyle/>
                    <a:p>
                      <a:r>
                        <a:rPr lang="en-US" sz="1200" b="1" dirty="0"/>
                        <a:t>SW R3, 0(R5)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IF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ID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Mem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WB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46748"/>
                  </a:ext>
                </a:extLst>
              </a:tr>
              <a:tr h="260796">
                <a:tc>
                  <a:txBody>
                    <a:bodyPr/>
                    <a:lstStyle/>
                    <a:p>
                      <a:r>
                        <a:rPr lang="en-US" sz="1200" b="1"/>
                        <a:t>SUB R3,R3,R1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IF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ID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EX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Mem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WB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59735"/>
                  </a:ext>
                </a:extLst>
              </a:tr>
              <a:tr h="219618">
                <a:tc>
                  <a:txBody>
                    <a:bodyPr/>
                    <a:lstStyle/>
                    <a:p>
                      <a:r>
                        <a:rPr lang="en-US" sz="1200" b="1"/>
                        <a:t>BNEZ R3,Loop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IF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ID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EX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Mem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WB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794400"/>
                  </a:ext>
                </a:extLst>
              </a:tr>
              <a:tr h="301975">
                <a:tc>
                  <a:txBody>
                    <a:bodyPr/>
                    <a:lstStyle/>
                    <a:p>
                      <a:r>
                        <a:rPr lang="en-US" sz="1200" b="1" dirty="0"/>
                        <a:t>SW R3, 0(R5)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IF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ID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EX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Mem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WB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422988"/>
                  </a:ext>
                </a:extLst>
              </a:tr>
              <a:tr h="301975">
                <a:tc>
                  <a:txBody>
                    <a:bodyPr/>
                    <a:lstStyle/>
                    <a:p>
                      <a:r>
                        <a:rPr lang="en-US" sz="1200" b="1"/>
                        <a:t>SW R4, 0(R6)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IF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ID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EX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Mem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WB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 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9864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82635" y="1083164"/>
            <a:ext cx="238298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LOOP: SUB </a:t>
            </a:r>
            <a:r>
              <a:rPr lang="pt-BR" dirty="0"/>
              <a:t>R3, R3, R1</a:t>
            </a:r>
          </a:p>
          <a:p>
            <a:r>
              <a:rPr lang="pt-BR" dirty="0" smtClean="0"/>
              <a:t>            BNEZ </a:t>
            </a:r>
            <a:r>
              <a:rPr lang="pt-BR" dirty="0"/>
              <a:t>R3 LOOP</a:t>
            </a:r>
          </a:p>
          <a:p>
            <a:r>
              <a:rPr lang="pt-BR" dirty="0" smtClean="0"/>
              <a:t>            SW </a:t>
            </a:r>
            <a:r>
              <a:rPr lang="pt-BR" dirty="0"/>
              <a:t>R3, 0(R5)</a:t>
            </a:r>
          </a:p>
          <a:p>
            <a:r>
              <a:rPr lang="pt-BR" dirty="0" smtClean="0"/>
              <a:t>            SW </a:t>
            </a:r>
            <a:r>
              <a:rPr lang="pt-BR" dirty="0"/>
              <a:t>R4, 0(R6)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0154" y="1498662"/>
            <a:ext cx="261590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go through the loop twice</a:t>
            </a:r>
          </a:p>
        </p:txBody>
      </p:sp>
      <p:sp>
        <p:nvSpPr>
          <p:cNvPr id="7" name="Down Arrow 6"/>
          <p:cNvSpPr/>
          <p:nvPr/>
        </p:nvSpPr>
        <p:spPr>
          <a:xfrm>
            <a:off x="6899564" y="2022764"/>
            <a:ext cx="332509" cy="623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9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2485520"/>
            <a:ext cx="6110516" cy="21009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817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171162"/>
            <a:ext cx="11901054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Components that are active </a:t>
            </a:r>
            <a:r>
              <a:rPr lang="en-US" dirty="0"/>
              <a:t>in each </a:t>
            </a:r>
            <a:r>
              <a:rPr lang="en-US" dirty="0" smtClean="0"/>
              <a:t>of the five </a:t>
            </a:r>
            <a:r>
              <a:rPr lang="en-US" dirty="0"/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817419"/>
            <a:ext cx="5624945" cy="5902036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lw</a:t>
            </a:r>
            <a:r>
              <a:rPr lang="en-US" dirty="0" smtClean="0"/>
              <a:t> instruction</a:t>
            </a:r>
          </a:p>
          <a:p>
            <a:pPr lvl="1"/>
            <a:r>
              <a:rPr lang="en-US" b="1" i="1" dirty="0"/>
              <a:t>Instruction fetch: </a:t>
            </a:r>
            <a:endParaRPr lang="en-US" b="1" i="1" dirty="0" smtClean="0"/>
          </a:p>
          <a:p>
            <a:pPr lvl="2"/>
            <a:r>
              <a:rPr lang="en-US" dirty="0" smtClean="0"/>
              <a:t>the </a:t>
            </a:r>
            <a:r>
              <a:rPr lang="en-US" b="1" dirty="0"/>
              <a:t>instruction</a:t>
            </a:r>
            <a:r>
              <a:rPr lang="en-US" dirty="0"/>
              <a:t> </a:t>
            </a:r>
            <a:r>
              <a:rPr lang="en-US" dirty="0" smtClean="0"/>
              <a:t>being </a:t>
            </a:r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dirty="0"/>
              <a:t>from memory using the address in the PC and then being </a:t>
            </a:r>
            <a:r>
              <a:rPr lang="en-US" b="1" dirty="0"/>
              <a:t>placed</a:t>
            </a:r>
            <a:r>
              <a:rPr lang="en-US" dirty="0"/>
              <a:t> in </a:t>
            </a:r>
            <a:r>
              <a:rPr lang="en-US" dirty="0" smtClean="0"/>
              <a:t>the </a:t>
            </a:r>
            <a:r>
              <a:rPr lang="en-US" b="1" dirty="0" smtClean="0"/>
              <a:t>IF/ID </a:t>
            </a:r>
            <a:r>
              <a:rPr lang="en-US" b="1" dirty="0"/>
              <a:t>pipeline register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PC address is incremented by 4 and then </a:t>
            </a:r>
            <a:r>
              <a:rPr lang="en-US" dirty="0" smtClean="0"/>
              <a:t>written back </a:t>
            </a:r>
            <a:r>
              <a:rPr lang="en-US" dirty="0"/>
              <a:t>into the PC to be ready for the next clock cycle. </a:t>
            </a:r>
            <a:endParaRPr lang="en-US" dirty="0" smtClean="0"/>
          </a:p>
          <a:p>
            <a:pPr lvl="3"/>
            <a:r>
              <a:rPr lang="en-US" dirty="0" smtClean="0"/>
              <a:t>This </a:t>
            </a:r>
            <a:r>
              <a:rPr lang="en-US" b="1" dirty="0" smtClean="0"/>
              <a:t>incremented address </a:t>
            </a:r>
            <a:r>
              <a:rPr lang="en-US" dirty="0"/>
              <a:t>is also </a:t>
            </a:r>
            <a:r>
              <a:rPr lang="en-US" b="1" dirty="0"/>
              <a:t>saved</a:t>
            </a:r>
            <a:r>
              <a:rPr lang="en-US" dirty="0"/>
              <a:t> in the </a:t>
            </a:r>
            <a:r>
              <a:rPr lang="en-US" b="1" dirty="0"/>
              <a:t>IF/ID pipeline register</a:t>
            </a:r>
            <a:r>
              <a:rPr lang="en-US" dirty="0"/>
              <a:t> in case it is needed </a:t>
            </a:r>
            <a:r>
              <a:rPr lang="en-US" dirty="0" smtClean="0"/>
              <a:t>later for </a:t>
            </a:r>
            <a:r>
              <a:rPr lang="en-US" dirty="0"/>
              <a:t>an instruction, such as </a:t>
            </a:r>
            <a:r>
              <a:rPr lang="en-US" dirty="0" err="1"/>
              <a:t>beq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 Thus, </a:t>
            </a:r>
            <a:r>
              <a:rPr lang="en-US" b="1" dirty="0" smtClean="0">
                <a:sym typeface="Wingdings" panose="05000000000000000000" pitchFamily="2" charset="2"/>
              </a:rPr>
              <a:t>IF/ID register </a:t>
            </a:r>
            <a:r>
              <a:rPr lang="en-US" dirty="0" smtClean="0">
                <a:sym typeface="Wingdings" panose="05000000000000000000" pitchFamily="2" charset="2"/>
              </a:rPr>
              <a:t>is 64 bits long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14" y="1250373"/>
            <a:ext cx="2705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171162"/>
            <a:ext cx="11901054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Components that are active </a:t>
            </a:r>
            <a:r>
              <a:rPr lang="en-US" dirty="0"/>
              <a:t>in each </a:t>
            </a:r>
            <a:r>
              <a:rPr lang="en-US" dirty="0" smtClean="0"/>
              <a:t>of the five </a:t>
            </a:r>
            <a:r>
              <a:rPr lang="en-US" dirty="0"/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817419"/>
            <a:ext cx="5181600" cy="4003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lw</a:t>
            </a:r>
            <a:r>
              <a:rPr lang="en-US" dirty="0" smtClean="0"/>
              <a:t> instruction</a:t>
            </a:r>
          </a:p>
          <a:p>
            <a:pPr lvl="1"/>
            <a:r>
              <a:rPr lang="en-US" b="1" i="1" dirty="0" smtClean="0"/>
              <a:t>Instruction </a:t>
            </a:r>
            <a:r>
              <a:rPr lang="en-US" b="1" i="1" dirty="0"/>
              <a:t>decode and register </a:t>
            </a:r>
            <a:r>
              <a:rPr lang="en-US" b="1" i="1" dirty="0" smtClean="0"/>
              <a:t>file </a:t>
            </a:r>
            <a:r>
              <a:rPr lang="en-US" b="1" i="1" dirty="0"/>
              <a:t>read: </a:t>
            </a:r>
            <a:endParaRPr lang="en-US" b="1" i="1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instruction portion of the </a:t>
            </a:r>
            <a:r>
              <a:rPr lang="en-US" b="1" dirty="0"/>
              <a:t>IF/ID pipeline register</a:t>
            </a:r>
            <a:r>
              <a:rPr lang="en-US" dirty="0"/>
              <a:t> </a:t>
            </a:r>
            <a:r>
              <a:rPr lang="en-US" b="1" dirty="0"/>
              <a:t>supplying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/>
              <a:t>16-bit </a:t>
            </a:r>
            <a:r>
              <a:rPr lang="en-US" b="1" dirty="0"/>
              <a:t>immediate </a:t>
            </a:r>
            <a:r>
              <a:rPr lang="en-US" b="1" dirty="0" smtClean="0"/>
              <a:t>field</a:t>
            </a:r>
            <a:r>
              <a:rPr lang="en-US" dirty="0"/>
              <a:t>, which is sign-extended to 32 bits, and </a:t>
            </a:r>
            <a:endParaRPr lang="en-US" dirty="0" smtClean="0"/>
          </a:p>
          <a:p>
            <a:pPr lvl="3"/>
            <a:r>
              <a:rPr lang="en-US" b="1" dirty="0" smtClean="0"/>
              <a:t>the register numbers </a:t>
            </a:r>
            <a:r>
              <a:rPr lang="en-US" dirty="0"/>
              <a:t>to read the two registers. 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three values </a:t>
            </a:r>
            <a:r>
              <a:rPr lang="en-US" b="1" dirty="0" smtClean="0"/>
              <a:t>(16 bit + 5 bits + 5 bits) are </a:t>
            </a:r>
            <a:r>
              <a:rPr lang="en-US" b="1" dirty="0"/>
              <a:t>stored in the </a:t>
            </a:r>
            <a:r>
              <a:rPr lang="en-US" b="1" dirty="0" smtClean="0"/>
              <a:t>ID/EX </a:t>
            </a:r>
            <a:r>
              <a:rPr lang="en-US" dirty="0" smtClean="0"/>
              <a:t>pipeline </a:t>
            </a:r>
            <a:r>
              <a:rPr lang="en-US" dirty="0"/>
              <a:t>register, </a:t>
            </a:r>
            <a:endParaRPr lang="en-US" dirty="0" smtClean="0"/>
          </a:p>
          <a:p>
            <a:pPr lvl="3"/>
            <a:r>
              <a:rPr lang="en-US" dirty="0" smtClean="0"/>
              <a:t>along </a:t>
            </a:r>
            <a:r>
              <a:rPr lang="en-US" dirty="0"/>
              <a:t>with the </a:t>
            </a:r>
            <a:r>
              <a:rPr lang="en-US" b="1" dirty="0"/>
              <a:t>incremented PC </a:t>
            </a:r>
            <a:r>
              <a:rPr lang="en-US" dirty="0" smtClean="0"/>
              <a:t>address (32 bits). 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again </a:t>
            </a:r>
            <a:r>
              <a:rPr lang="en-US" dirty="0" smtClean="0"/>
              <a:t>transfer everything </a:t>
            </a:r>
            <a:r>
              <a:rPr lang="en-US" dirty="0"/>
              <a:t>that might be needed by any instruction during a later </a:t>
            </a:r>
            <a:r>
              <a:rPr lang="en-US" dirty="0" smtClean="0"/>
              <a:t>clock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552" y="923521"/>
            <a:ext cx="2760642" cy="4484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473" y="5514108"/>
            <a:ext cx="11658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 MIPS instruction </a:t>
            </a:r>
            <a:r>
              <a:rPr lang="en-US" dirty="0" smtClean="0">
                <a:solidFill>
                  <a:srgbClr val="7030A0"/>
                </a:solidFill>
              </a:rPr>
              <a:t>may operate on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 a single source register, ii) two source registers, iii) one </a:t>
            </a:r>
            <a:r>
              <a:rPr lang="en-US" dirty="0">
                <a:solidFill>
                  <a:srgbClr val="7030A0"/>
                </a:solidFill>
              </a:rPr>
              <a:t>source register and a sign-extended 32-bit immediate value, </a:t>
            </a:r>
            <a:r>
              <a:rPr lang="en-US" dirty="0" smtClean="0">
                <a:solidFill>
                  <a:srgbClr val="7030A0"/>
                </a:solidFill>
              </a:rPr>
              <a:t>iv) a sign-extended </a:t>
            </a:r>
            <a:r>
              <a:rPr lang="en-US" dirty="0">
                <a:solidFill>
                  <a:srgbClr val="7030A0"/>
                </a:solidFill>
              </a:rPr>
              <a:t>32-bit immediate value, or </a:t>
            </a:r>
            <a:r>
              <a:rPr lang="en-US" dirty="0" smtClean="0">
                <a:solidFill>
                  <a:srgbClr val="7030A0"/>
                </a:solidFill>
              </a:rPr>
              <a:t>v) no </a:t>
            </a:r>
            <a:r>
              <a:rPr lang="en-US" dirty="0">
                <a:solidFill>
                  <a:srgbClr val="7030A0"/>
                </a:solidFill>
              </a:rPr>
              <a:t>operands.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We </a:t>
            </a:r>
            <a:r>
              <a:rPr lang="en-US" dirty="0">
                <a:solidFill>
                  <a:srgbClr val="7030A0"/>
                </a:solidFill>
              </a:rPr>
              <a:t>can either prepare only the required operands for the EX stage based on the opcode or prepare all the operands that might be required for any opcode</a:t>
            </a:r>
            <a:r>
              <a:rPr lang="en-US" dirty="0" smtClean="0">
                <a:solidFill>
                  <a:srgbClr val="7030A0"/>
                </a:solidFill>
              </a:rPr>
              <a:t>.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2x32 (</a:t>
            </a:r>
            <a:r>
              <a:rPr lang="en-US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reg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 contents) + 1x32(sign </a:t>
            </a:r>
            <a:r>
              <a:rPr lang="en-US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ext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) + 32 (instruction) + 32 (PC+4) = 5x32 bits in ID/EX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171162"/>
            <a:ext cx="11901054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Components that are active </a:t>
            </a:r>
            <a:r>
              <a:rPr lang="en-US" dirty="0"/>
              <a:t>in each </a:t>
            </a:r>
            <a:r>
              <a:rPr lang="en-US" dirty="0" smtClean="0"/>
              <a:t>of the five </a:t>
            </a:r>
            <a:r>
              <a:rPr lang="en-US" dirty="0"/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817420"/>
            <a:ext cx="4419599" cy="3574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lw</a:t>
            </a:r>
            <a:r>
              <a:rPr lang="en-US" dirty="0" smtClean="0"/>
              <a:t> instruction</a:t>
            </a:r>
          </a:p>
          <a:p>
            <a:pPr lvl="1"/>
            <a:r>
              <a:rPr lang="en-US" b="1" i="1" dirty="0" smtClean="0"/>
              <a:t>Execute </a:t>
            </a:r>
            <a:r>
              <a:rPr lang="en-US" b="1" i="1" dirty="0"/>
              <a:t>or address calculation</a:t>
            </a:r>
            <a:r>
              <a:rPr lang="en-US" i="1" dirty="0"/>
              <a:t>: </a:t>
            </a:r>
            <a:r>
              <a:rPr lang="en-US" dirty="0"/>
              <a:t>from the </a:t>
            </a:r>
            <a:r>
              <a:rPr lang="en-US" b="1" dirty="0"/>
              <a:t>ID/EX pipeline register</a:t>
            </a:r>
            <a:endParaRPr lang="en-US" i="1" dirty="0" smtClean="0"/>
          </a:p>
          <a:p>
            <a:pPr lvl="2"/>
            <a:r>
              <a:rPr lang="en-US" dirty="0" smtClean="0"/>
              <a:t>Read the content </a:t>
            </a:r>
            <a:r>
              <a:rPr lang="en-US" dirty="0"/>
              <a:t>of register 1 and </a:t>
            </a:r>
            <a:endParaRPr lang="en-US" dirty="0" smtClean="0"/>
          </a:p>
          <a:p>
            <a:pPr lvl="2"/>
            <a:r>
              <a:rPr lang="en-US" dirty="0" smtClean="0"/>
              <a:t>Read the </a:t>
            </a:r>
            <a:r>
              <a:rPr lang="en-US" dirty="0"/>
              <a:t>sign-extended immediate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adds them using the </a:t>
            </a:r>
            <a:r>
              <a:rPr lang="en-US" dirty="0" smtClean="0"/>
              <a:t>ALU </a:t>
            </a:r>
          </a:p>
          <a:p>
            <a:pPr lvl="2"/>
            <a:r>
              <a:rPr lang="en-US" dirty="0" smtClean="0"/>
              <a:t>That </a:t>
            </a:r>
            <a:r>
              <a:rPr lang="en-US" b="1" dirty="0"/>
              <a:t>sum is placed </a:t>
            </a:r>
            <a:r>
              <a:rPr lang="en-US" dirty="0" smtClean="0"/>
              <a:t>in the </a:t>
            </a:r>
            <a:r>
              <a:rPr lang="en-US" b="1" dirty="0"/>
              <a:t>EX/MEM pipeline </a:t>
            </a:r>
            <a:r>
              <a:rPr lang="en-US" b="1" dirty="0" smtClean="0"/>
              <a:t>register</a:t>
            </a:r>
          </a:p>
          <a:p>
            <a:pPr lvl="1"/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79" y="817419"/>
            <a:ext cx="2532624" cy="44601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506" y="5600666"/>
            <a:ext cx="1030951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EX/MEM </a:t>
            </a:r>
            <a:r>
              <a:rPr lang="en-US" dirty="0" smtClean="0"/>
              <a:t>register</a:t>
            </a:r>
            <a:r>
              <a:rPr lang="en-US" dirty="0"/>
              <a:t>: </a:t>
            </a:r>
            <a:r>
              <a:rPr lang="en-US" dirty="0" smtClean="0"/>
              <a:t>(a </a:t>
            </a:r>
            <a:r>
              <a:rPr lang="en-US" dirty="0"/>
              <a:t>4-byte </a:t>
            </a:r>
            <a:r>
              <a:rPr lang="en-US" dirty="0" smtClean="0"/>
              <a:t>ALU result or </a:t>
            </a:r>
            <a:r>
              <a:rPr lang="en-US" dirty="0"/>
              <a:t>a 4-byte </a:t>
            </a:r>
            <a:r>
              <a:rPr lang="en-US" dirty="0" smtClean="0"/>
              <a:t>effective data memory address or </a:t>
            </a:r>
            <a:r>
              <a:rPr lang="en-US" dirty="0"/>
              <a:t>a 4-byte </a:t>
            </a:r>
            <a:r>
              <a:rPr lang="en-US" dirty="0" smtClean="0"/>
              <a:t>branch </a:t>
            </a:r>
            <a:r>
              <a:rPr lang="en-US" dirty="0"/>
              <a:t>target </a:t>
            </a:r>
            <a:r>
              <a:rPr lang="en-US" dirty="0" smtClean="0"/>
              <a:t>address) + a </a:t>
            </a:r>
            <a:r>
              <a:rPr lang="en-US" dirty="0"/>
              <a:t>1-bit condition flag + 4-byte instruction + </a:t>
            </a:r>
            <a:r>
              <a:rPr lang="en-US" dirty="0" smtClean="0"/>
              <a:t>4-byte (for </a:t>
            </a:r>
            <a:r>
              <a:rPr lang="en-US" dirty="0" err="1" smtClean="0"/>
              <a:t>sw</a:t>
            </a:r>
            <a:r>
              <a:rPr lang="en-US" dirty="0" smtClean="0"/>
              <a:t> data)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9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171162"/>
            <a:ext cx="11901054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Components that are active </a:t>
            </a:r>
            <a:r>
              <a:rPr lang="en-US" dirty="0"/>
              <a:t>in each </a:t>
            </a:r>
            <a:r>
              <a:rPr lang="en-US" dirty="0" smtClean="0"/>
              <a:t>of the five </a:t>
            </a:r>
            <a:r>
              <a:rPr lang="en-US" dirty="0"/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817419"/>
            <a:ext cx="5015345" cy="2493817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lw</a:t>
            </a:r>
            <a:r>
              <a:rPr lang="en-US" dirty="0" smtClean="0"/>
              <a:t> instruction</a:t>
            </a:r>
          </a:p>
          <a:p>
            <a:pPr lvl="1"/>
            <a:r>
              <a:rPr lang="en-US" b="1" i="1" dirty="0" smtClean="0"/>
              <a:t>Memory </a:t>
            </a:r>
            <a:r>
              <a:rPr lang="en-US" b="1" i="1" dirty="0"/>
              <a:t>access: </a:t>
            </a:r>
            <a:endParaRPr lang="en-US" b="1" i="1" dirty="0" smtClean="0"/>
          </a:p>
          <a:p>
            <a:pPr lvl="2"/>
            <a:r>
              <a:rPr lang="en-US" dirty="0" smtClean="0"/>
              <a:t>reading </a:t>
            </a:r>
            <a:r>
              <a:rPr lang="en-US" dirty="0"/>
              <a:t>the data memory using the </a:t>
            </a:r>
            <a:r>
              <a:rPr lang="en-US" b="1" dirty="0"/>
              <a:t>address from the EX/MEM </a:t>
            </a:r>
            <a:r>
              <a:rPr lang="en-US" b="1" dirty="0" smtClean="0"/>
              <a:t>pipeline register</a:t>
            </a:r>
            <a:r>
              <a:rPr lang="en-US" dirty="0" smtClean="0"/>
              <a:t> </a:t>
            </a:r>
            <a:r>
              <a:rPr lang="en-US" dirty="0"/>
              <a:t>and </a:t>
            </a:r>
            <a:endParaRPr lang="en-US" dirty="0" smtClean="0"/>
          </a:p>
          <a:p>
            <a:pPr lvl="3"/>
            <a:r>
              <a:rPr lang="en-US" b="1" dirty="0" smtClean="0">
                <a:solidFill>
                  <a:srgbClr val="7030A0"/>
                </a:solidFill>
              </a:rPr>
              <a:t>loading </a:t>
            </a:r>
            <a:r>
              <a:rPr lang="en-US" b="1" dirty="0">
                <a:solidFill>
                  <a:srgbClr val="7030A0"/>
                </a:solidFill>
              </a:rPr>
              <a:t>the data into </a:t>
            </a:r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MEM/WB pipeline </a:t>
            </a:r>
            <a:r>
              <a:rPr lang="en-US" b="1" dirty="0" smtClean="0">
                <a:solidFill>
                  <a:srgbClr val="7030A0"/>
                </a:solidFill>
              </a:rPr>
              <a:t>register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endParaRPr lang="en-US" b="1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605" y="817419"/>
            <a:ext cx="2443046" cy="454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10" y="3295029"/>
            <a:ext cx="78693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EX/MEM </a:t>
            </a:r>
            <a:r>
              <a:rPr lang="en-US" dirty="0" err="1" smtClean="0"/>
              <a:t>Reg</a:t>
            </a:r>
            <a:r>
              <a:rPr lang="en-US" dirty="0" smtClean="0"/>
              <a:t> : a </a:t>
            </a:r>
            <a:r>
              <a:rPr lang="en-US" dirty="0"/>
              <a:t>single 4-byte field </a:t>
            </a:r>
            <a:r>
              <a:rPr lang="en-US" dirty="0" smtClean="0"/>
              <a:t>(</a:t>
            </a:r>
            <a:r>
              <a:rPr lang="en-US" dirty="0"/>
              <a:t>whatever it represents) </a:t>
            </a:r>
            <a:r>
              <a:rPr lang="en-US" dirty="0" smtClean="0"/>
              <a:t>+ 1-bit </a:t>
            </a:r>
            <a:r>
              <a:rPr lang="en-US" dirty="0"/>
              <a:t>field for the </a:t>
            </a:r>
            <a:r>
              <a:rPr lang="en-US" dirty="0" smtClean="0"/>
              <a:t>condition + a </a:t>
            </a:r>
            <a:r>
              <a:rPr lang="en-US" dirty="0"/>
              <a:t>4-byte field </a:t>
            </a:r>
            <a:r>
              <a:rPr lang="en-US" dirty="0" smtClean="0"/>
              <a:t>for instruction + a 4-byte for </a:t>
            </a:r>
            <a:r>
              <a:rPr lang="en-US" dirty="0" err="1" smtClean="0"/>
              <a:t>sw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1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25014</TotalTime>
  <Words>4498</Words>
  <Application>Microsoft Office PowerPoint</Application>
  <PresentationFormat>Widescreen</PresentationFormat>
  <Paragraphs>542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Courier New, Courier, mono</vt:lpstr>
      <vt:lpstr>LetterGothicStd</vt:lpstr>
      <vt:lpstr>MinionPro-Regular</vt:lpstr>
      <vt:lpstr>Wingdings</vt:lpstr>
      <vt:lpstr>Office Theme</vt:lpstr>
      <vt:lpstr>The Pipelined Processor</vt:lpstr>
      <vt:lpstr>Pipelined Datapath and Control</vt:lpstr>
      <vt:lpstr>Pipelined Datapath and Control</vt:lpstr>
      <vt:lpstr>A closure look</vt:lpstr>
      <vt:lpstr>Pipelined Datapath</vt:lpstr>
      <vt:lpstr>The Components that are active in each of the five stages</vt:lpstr>
      <vt:lpstr>The Components that are active in each of the five stages</vt:lpstr>
      <vt:lpstr>The Components that are active in each of the five stages</vt:lpstr>
      <vt:lpstr>The Components that are active in each of the five stages</vt:lpstr>
      <vt:lpstr>The Components that are active in each of the five stages</vt:lpstr>
      <vt:lpstr>The Components that are active in each of the five stages</vt:lpstr>
      <vt:lpstr>The Components that are active in each of the five stages</vt:lpstr>
      <vt:lpstr>Key Points in lw and sw instruction</vt:lpstr>
      <vt:lpstr>Pipelined Control</vt:lpstr>
      <vt:lpstr>Pipelined Control</vt:lpstr>
      <vt:lpstr>Implementation of Pipelined Control</vt:lpstr>
      <vt:lpstr>Implementation of Pipelined Control</vt:lpstr>
      <vt:lpstr>full datapath with the extended pipeline registers and with the control lines connected</vt:lpstr>
      <vt:lpstr>Data Hazards: Forwarding versus Stalling</vt:lpstr>
      <vt:lpstr>Data hazard</vt:lpstr>
      <vt:lpstr>PowerPoint Presentation</vt:lpstr>
      <vt:lpstr>Forwarding</vt:lpstr>
      <vt:lpstr>hazard conditions : dependence detection</vt:lpstr>
      <vt:lpstr>hazard conditions : dependence detection</vt:lpstr>
      <vt:lpstr>Detecting hazards and applying stalls to resolve</vt:lpstr>
      <vt:lpstr>PowerPoint Presentation</vt:lpstr>
      <vt:lpstr>the hardware necessary to support forwarding</vt:lpstr>
      <vt:lpstr>Forwarding Types</vt:lpstr>
      <vt:lpstr>Condition of data hazards</vt:lpstr>
      <vt:lpstr>Can all data hazards be resolved by forwarding?</vt:lpstr>
      <vt:lpstr>After stall</vt:lpstr>
      <vt:lpstr>Control Hazards</vt:lpstr>
      <vt:lpstr>Control Hazards</vt:lpstr>
      <vt:lpstr>Control hazard</vt:lpstr>
      <vt:lpstr>Solution to control hazards</vt:lpstr>
      <vt:lpstr>Solution to Control Hazards</vt:lpstr>
      <vt:lpstr>The branch decision</vt:lpstr>
      <vt:lpstr>Example</vt:lpstr>
      <vt:lpstr>Dynamic Branch Prediction</vt:lpstr>
      <vt:lpstr>Dynamic Branch Prediction</vt:lpstr>
      <vt:lpstr>1-bit prediction scheme</vt:lpstr>
      <vt:lpstr>1-bit prediction scheme</vt:lpstr>
      <vt:lpstr>Delayed Branch</vt:lpstr>
      <vt:lpstr>branch delay slot</vt:lpstr>
      <vt:lpstr>branch delay slot</vt:lpstr>
      <vt:lpstr>branch delay slot</vt:lpstr>
      <vt:lpstr>branch delay slot</vt:lpstr>
      <vt:lpstr>branch delay slot</vt:lpstr>
      <vt:lpstr>branch delay slot</vt:lpstr>
      <vt:lpstr>branch delay slot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and Technology</dc:title>
  <dc:creator>Windows User</dc:creator>
  <cp:lastModifiedBy>Windows User</cp:lastModifiedBy>
  <cp:revision>670</cp:revision>
  <dcterms:created xsi:type="dcterms:W3CDTF">2023-06-08T08:42:36Z</dcterms:created>
  <dcterms:modified xsi:type="dcterms:W3CDTF">2023-11-17T07:21:11Z</dcterms:modified>
</cp:coreProperties>
</file>