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99" r:id="rId14"/>
    <p:sldId id="290" r:id="rId15"/>
    <p:sldId id="400" r:id="rId16"/>
    <p:sldId id="398" r:id="rId17"/>
    <p:sldId id="293" r:id="rId18"/>
    <p:sldId id="294" r:id="rId19"/>
    <p:sldId id="295" r:id="rId20"/>
    <p:sldId id="298" r:id="rId21"/>
    <p:sldId id="299" r:id="rId22"/>
    <p:sldId id="300" r:id="rId23"/>
    <p:sldId id="402" r:id="rId24"/>
    <p:sldId id="303" r:id="rId25"/>
    <p:sldId id="308" r:id="rId26"/>
    <p:sldId id="306" r:id="rId27"/>
    <p:sldId id="310" r:id="rId28"/>
    <p:sldId id="311" r:id="rId29"/>
    <p:sldId id="314" r:id="rId30"/>
    <p:sldId id="313" r:id="rId31"/>
    <p:sldId id="315" r:id="rId32"/>
    <p:sldId id="317" r:id="rId33"/>
    <p:sldId id="316" r:id="rId34"/>
    <p:sldId id="318" r:id="rId35"/>
    <p:sldId id="320" r:id="rId36"/>
    <p:sldId id="3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364" autoAdjust="0"/>
  </p:normalViewPr>
  <p:slideViewPr>
    <p:cSldViewPr snapToGrid="0" showGuides="1">
      <p:cViewPr varScale="1">
        <p:scale>
          <a:sx n="69" d="100"/>
          <a:sy n="69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Rajib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Maiti</a:t>
            </a:r>
            <a:endParaRPr lang="en-US" dirty="0" smtClean="0"/>
          </a:p>
          <a:p>
            <a:r>
              <a:rPr lang="en-US" dirty="0" smtClean="0"/>
              <a:t>CSIS, BITS-</a:t>
            </a:r>
            <a:r>
              <a:rPr lang="en-US" dirty="0" err="1" smtClean="0"/>
              <a:t>Pilani</a:t>
            </a:r>
            <a:r>
              <a:rPr lang="en-US" dirty="0" smtClean="0"/>
              <a:t>, Hyderabad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6363" y="5223020"/>
            <a:ext cx="11720945" cy="48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70C0"/>
                </a:solidFill>
              </a:rPr>
              <a:t>Disclaimer: To </a:t>
            </a:r>
            <a:r>
              <a:rPr lang="en-US" b="1" dirty="0" smtClean="0">
                <a:solidFill>
                  <a:srgbClr val="0070C0"/>
                </a:solidFill>
              </a:rPr>
              <a:t>know </a:t>
            </a:r>
            <a:r>
              <a:rPr lang="en-US" b="1" dirty="0" smtClean="0">
                <a:solidFill>
                  <a:srgbClr val="0070C0"/>
                </a:solidFill>
              </a:rPr>
              <a:t>the complete syllabus, handout and the text book should be consulted </a:t>
            </a:r>
          </a:p>
        </p:txBody>
      </p:sp>
    </p:spTree>
    <p:extLst>
      <p:ext uri="{BB962C8B-B14F-4D97-AF65-F5344CB8AC3E}">
        <p14:creationId xmlns:p14="http://schemas.microsoft.com/office/powerpoint/2010/main" val="32680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5" y="58058"/>
            <a:ext cx="11204130" cy="6727372"/>
          </a:xfrm>
        </p:spPr>
      </p:pic>
    </p:spTree>
    <p:extLst>
      <p:ext uri="{BB962C8B-B14F-4D97-AF65-F5344CB8AC3E}">
        <p14:creationId xmlns:p14="http://schemas.microsoft.com/office/powerpoint/2010/main" val="32016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59286" cy="1325563"/>
          </a:xfrm>
        </p:spPr>
        <p:txBody>
          <a:bodyPr/>
          <a:lstStyle/>
          <a:p>
            <a:r>
              <a:rPr lang="en-US" dirty="0" smtClean="0"/>
              <a:t>How do we combine these </a:t>
            </a:r>
            <a:r>
              <a:rPr lang="en-US" dirty="0" err="1" smtClean="0"/>
              <a:t>datapath</a:t>
            </a:r>
            <a:r>
              <a:rPr lang="en-US" dirty="0" smtClean="0"/>
              <a:t> elements?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3" y="1690688"/>
            <a:ext cx="10607273" cy="5032375"/>
          </a:xfrm>
        </p:spPr>
      </p:pic>
    </p:spTree>
    <p:extLst>
      <p:ext uri="{BB962C8B-B14F-4D97-AF65-F5344CB8AC3E}">
        <p14:creationId xmlns:p14="http://schemas.microsoft.com/office/powerpoint/2010/main" val="208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1" y="365125"/>
            <a:ext cx="11654972" cy="868589"/>
          </a:xfrm>
        </p:spPr>
        <p:txBody>
          <a:bodyPr/>
          <a:lstStyle/>
          <a:p>
            <a:r>
              <a:rPr lang="en-US" b="1" dirty="0"/>
              <a:t>Building a </a:t>
            </a:r>
            <a:r>
              <a:rPr lang="en-US" b="1" dirty="0" err="1"/>
              <a:t>Datapath</a:t>
            </a:r>
            <a:r>
              <a:rPr lang="en-US" b="1" dirty="0"/>
              <a:t>: </a:t>
            </a:r>
            <a:r>
              <a:rPr lang="en-US" b="1" dirty="0" smtClean="0"/>
              <a:t>Execution of R-Type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233714"/>
            <a:ext cx="11125200" cy="494324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task</a:t>
            </a:r>
          </a:p>
          <a:p>
            <a:pPr lvl="1"/>
            <a:r>
              <a:rPr lang="en-US" b="1" dirty="0" smtClean="0"/>
              <a:t>Read </a:t>
            </a:r>
            <a:r>
              <a:rPr lang="en-US" b="1" dirty="0"/>
              <a:t>two registers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/>
              <a:t>an </a:t>
            </a:r>
            <a:r>
              <a:rPr lang="en-US" b="1" dirty="0"/>
              <a:t>ALU operation </a:t>
            </a:r>
            <a:r>
              <a:rPr lang="en-US" dirty="0"/>
              <a:t>on the contents of </a:t>
            </a:r>
            <a:r>
              <a:rPr lang="en-US" dirty="0" smtClean="0"/>
              <a:t>the registers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b="1" dirty="0" smtClean="0"/>
              <a:t>write</a:t>
            </a:r>
            <a:r>
              <a:rPr lang="en-US" dirty="0" smtClean="0"/>
              <a:t> </a:t>
            </a:r>
            <a:r>
              <a:rPr lang="en-US" dirty="0"/>
              <a:t>the result </a:t>
            </a:r>
            <a:r>
              <a:rPr lang="en-US" b="1" dirty="0"/>
              <a:t>to a </a:t>
            </a:r>
            <a:r>
              <a:rPr lang="en-US" b="1" dirty="0" smtClean="0"/>
              <a:t>register</a:t>
            </a:r>
          </a:p>
          <a:p>
            <a:r>
              <a:rPr lang="en-US" dirty="0" smtClean="0"/>
              <a:t>Example of R-Type instructions</a:t>
            </a:r>
          </a:p>
          <a:p>
            <a:pPr lvl="1"/>
            <a:r>
              <a:rPr lang="en-US" dirty="0"/>
              <a:t>add, sub, AND, OR, and </a:t>
            </a:r>
            <a:r>
              <a:rPr lang="en-US" dirty="0" err="1" smtClean="0"/>
              <a:t>slt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MIPS elements</a:t>
            </a:r>
          </a:p>
          <a:p>
            <a:pPr lvl="1"/>
            <a:r>
              <a:rPr lang="en-US" dirty="0" smtClean="0"/>
              <a:t>32 </a:t>
            </a:r>
            <a:r>
              <a:rPr lang="en-US" dirty="0"/>
              <a:t>general-purpose registers are stored in a structure called </a:t>
            </a:r>
            <a:r>
              <a:rPr lang="en-US" dirty="0" smtClean="0"/>
              <a:t>a </a:t>
            </a:r>
            <a:r>
              <a:rPr lang="en-US" b="1" dirty="0" smtClean="0"/>
              <a:t>register file</a:t>
            </a:r>
            <a:endParaRPr lang="en-US" dirty="0"/>
          </a:p>
          <a:p>
            <a:pPr lvl="1"/>
            <a:r>
              <a:rPr lang="en-US" b="1" dirty="0" smtClean="0"/>
              <a:t>An </a:t>
            </a:r>
            <a:r>
              <a:rPr lang="en-US" b="1" dirty="0"/>
              <a:t>ALU </a:t>
            </a:r>
            <a:r>
              <a:rPr lang="en-US" dirty="0" smtClean="0"/>
              <a:t>to operate </a:t>
            </a:r>
            <a:r>
              <a:rPr lang="en-US" dirty="0"/>
              <a:t>on the values read from the </a:t>
            </a:r>
            <a:r>
              <a:rPr lang="en-US" dirty="0" smtClean="0"/>
              <a:t>registers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9525"/>
            <a:ext cx="91249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8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42" y="118382"/>
            <a:ext cx="11596915" cy="1144361"/>
          </a:xfrm>
        </p:spPr>
        <p:txBody>
          <a:bodyPr/>
          <a:lstStyle/>
          <a:p>
            <a:r>
              <a:rPr lang="en-US" b="1" dirty="0"/>
              <a:t>Building a </a:t>
            </a:r>
            <a:r>
              <a:rPr lang="en-US" b="1" dirty="0" err="1"/>
              <a:t>Datapath</a:t>
            </a:r>
            <a:r>
              <a:rPr lang="en-US" b="1" dirty="0"/>
              <a:t>: Execution of </a:t>
            </a:r>
            <a:r>
              <a:rPr lang="en-US" b="1" dirty="0" smtClean="0"/>
              <a:t>Load and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4" y="1262743"/>
            <a:ext cx="3352800" cy="3599543"/>
          </a:xfrm>
        </p:spPr>
        <p:txBody>
          <a:bodyPr>
            <a:normAutofit/>
          </a:bodyPr>
          <a:lstStyle/>
          <a:p>
            <a:r>
              <a:rPr lang="en-US" dirty="0" smtClean="0"/>
              <a:t>MIPS elements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register </a:t>
            </a:r>
            <a:r>
              <a:rPr lang="en-US" dirty="0" smtClean="0"/>
              <a:t>file </a:t>
            </a:r>
          </a:p>
          <a:p>
            <a:pPr lvl="1"/>
            <a:r>
              <a:rPr lang="en-US" dirty="0" smtClean="0"/>
              <a:t>the ALU</a:t>
            </a:r>
          </a:p>
          <a:p>
            <a:pPr lvl="1"/>
            <a:r>
              <a:rPr lang="en-US" dirty="0"/>
              <a:t>a unit to </a:t>
            </a:r>
            <a:r>
              <a:rPr lang="en-US" b="1" dirty="0"/>
              <a:t>sign-extend </a:t>
            </a:r>
            <a:r>
              <a:rPr lang="en-US" dirty="0"/>
              <a:t>the 16-bit off set </a:t>
            </a:r>
            <a:r>
              <a:rPr lang="en-US" dirty="0" smtClean="0"/>
              <a:t>field </a:t>
            </a:r>
            <a:r>
              <a:rPr lang="en-US" dirty="0"/>
              <a:t>in </a:t>
            </a:r>
            <a:r>
              <a:rPr lang="en-US" dirty="0" smtClean="0"/>
              <a:t>the instruction </a:t>
            </a:r>
            <a:r>
              <a:rPr lang="en-US" dirty="0"/>
              <a:t>to a 32-bit signed value,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data memory </a:t>
            </a:r>
            <a:r>
              <a:rPr lang="en-US" dirty="0" smtClean="0"/>
              <a:t>unit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066799"/>
            <a:ext cx="7721600" cy="5791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4" y="4862286"/>
            <a:ext cx="4637241" cy="16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56" y="625063"/>
            <a:ext cx="9727860" cy="59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8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3618" y="2637270"/>
            <a:ext cx="10515600" cy="1325563"/>
          </a:xfrm>
        </p:spPr>
        <p:txBody>
          <a:bodyPr/>
          <a:lstStyle/>
          <a:p>
            <a:r>
              <a:rPr lang="en-US" b="1" dirty="0"/>
              <a:t>Building a </a:t>
            </a:r>
            <a:r>
              <a:rPr lang="en-US" b="1" dirty="0" err="1"/>
              <a:t>Datapath</a:t>
            </a:r>
            <a:r>
              <a:rPr lang="en-US" b="1" dirty="0"/>
              <a:t>: </a:t>
            </a:r>
            <a:r>
              <a:rPr lang="en-US" b="1" dirty="0" smtClean="0"/>
              <a:t>Branch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5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b="1" dirty="0"/>
              <a:t>Building a </a:t>
            </a:r>
            <a:r>
              <a:rPr lang="en-US" b="1" dirty="0" err="1"/>
              <a:t>Datapath</a:t>
            </a:r>
            <a:r>
              <a:rPr lang="en-US" b="1" dirty="0"/>
              <a:t>: Branch instruction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8" y="1317624"/>
            <a:ext cx="7287399" cy="5150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2345" y="5267928"/>
            <a:ext cx="367145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Reverse to Compute Label:</a:t>
            </a:r>
          </a:p>
          <a:p>
            <a:r>
              <a:rPr lang="en-US" dirty="0" smtClean="0"/>
              <a:t>Temp1 = Branch Target – (PC + 4)</a:t>
            </a:r>
          </a:p>
          <a:p>
            <a:r>
              <a:rPr lang="en-US" dirty="0" smtClean="0"/>
              <a:t>Temp2 = RightShift2 (temp1)</a:t>
            </a:r>
          </a:p>
          <a:p>
            <a:r>
              <a:rPr lang="en-US" dirty="0" smtClean="0"/>
              <a:t>Label = SignReduce16(Temp2)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 </a:t>
            </a:r>
            <a:r>
              <a:rPr lang="en-US" b="1" dirty="0" err="1"/>
              <a:t>Datapath</a:t>
            </a:r>
            <a:r>
              <a:rPr lang="en-US" b="1" dirty="0"/>
              <a:t>: </a:t>
            </a:r>
            <a:r>
              <a:rPr lang="en-US" b="1" dirty="0" smtClean="0"/>
              <a:t>Jump </a:t>
            </a:r>
            <a:r>
              <a:rPr lang="en-US" b="1" dirty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jump instruction </a:t>
            </a:r>
            <a:endParaRPr lang="en-US" dirty="0" smtClean="0"/>
          </a:p>
          <a:p>
            <a:pPr lvl="1"/>
            <a:r>
              <a:rPr lang="en-US" dirty="0" smtClean="0"/>
              <a:t>operates </a:t>
            </a:r>
            <a:r>
              <a:rPr lang="en-US" dirty="0"/>
              <a:t>by replacing the lower 28 bits of the PC with </a:t>
            </a:r>
            <a:r>
              <a:rPr lang="en-US" dirty="0" smtClean="0"/>
              <a:t>the lower </a:t>
            </a:r>
            <a:r>
              <a:rPr lang="en-US" dirty="0"/>
              <a:t>26 bits of the instruction </a:t>
            </a:r>
            <a:r>
              <a:rPr lang="en-US" dirty="0" smtClean="0"/>
              <a:t>shifted </a:t>
            </a:r>
            <a:r>
              <a:rPr lang="en-US" dirty="0"/>
              <a:t>left by 2 </a:t>
            </a:r>
            <a:r>
              <a:rPr lang="en-US" dirty="0" smtClean="0"/>
              <a:t>bits </a:t>
            </a:r>
          </a:p>
          <a:p>
            <a:pPr lvl="1"/>
            <a:r>
              <a:rPr lang="en-US" dirty="0" smtClean="0"/>
              <a:t>Simply </a:t>
            </a:r>
            <a:r>
              <a:rPr lang="en-US" dirty="0"/>
              <a:t>concatenating 00 to </a:t>
            </a:r>
            <a:r>
              <a:rPr lang="en-US" dirty="0" smtClean="0"/>
              <a:t>the jump </a:t>
            </a:r>
            <a:r>
              <a:rPr lang="en-US" dirty="0"/>
              <a:t>off set accomplishes this shift</a:t>
            </a:r>
          </a:p>
        </p:txBody>
      </p:sp>
    </p:spTree>
    <p:extLst>
      <p:ext uri="{BB962C8B-B14F-4D97-AF65-F5344CB8AC3E}">
        <p14:creationId xmlns:p14="http://schemas.microsoft.com/office/powerpoint/2010/main" val="18289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0018" cy="8248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Creating a Single </a:t>
            </a:r>
            <a:r>
              <a:rPr lang="en-US" b="1" dirty="0" err="1" smtClean="0"/>
              <a:t>Datapath</a:t>
            </a:r>
            <a:r>
              <a:rPr lang="en-US" b="1" dirty="0" smtClean="0"/>
              <a:t>: Memory and R-Type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825625"/>
            <a:ext cx="3207657" cy="46912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simplest </a:t>
            </a:r>
            <a:r>
              <a:rPr lang="en-US" dirty="0" err="1"/>
              <a:t>datapath</a:t>
            </a:r>
            <a:r>
              <a:rPr lang="en-US" dirty="0"/>
              <a:t> will attempt to execute </a:t>
            </a:r>
            <a:r>
              <a:rPr lang="en-US" dirty="0" smtClean="0"/>
              <a:t>all instructions </a:t>
            </a:r>
            <a:r>
              <a:rPr lang="en-US" dirty="0"/>
              <a:t>in one clock 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means that no </a:t>
            </a:r>
            <a:r>
              <a:rPr lang="en-US" dirty="0" err="1"/>
              <a:t>datapath</a:t>
            </a:r>
            <a:r>
              <a:rPr lang="en-US" dirty="0"/>
              <a:t> resource can be </a:t>
            </a:r>
            <a:r>
              <a:rPr lang="en-US" dirty="0" smtClean="0"/>
              <a:t>used more </a:t>
            </a:r>
            <a:r>
              <a:rPr lang="en-US" dirty="0"/>
              <a:t>than once per instruction, </a:t>
            </a:r>
            <a:endParaRPr lang="en-US" dirty="0" smtClean="0"/>
          </a:p>
          <a:p>
            <a:r>
              <a:rPr lang="en-US" dirty="0" smtClean="0"/>
              <a:t>So, </a:t>
            </a:r>
            <a:r>
              <a:rPr lang="en-US" dirty="0"/>
              <a:t>any element needed more than once must </a:t>
            </a:r>
            <a:r>
              <a:rPr lang="en-US" dirty="0" smtClean="0"/>
              <a:t>be duplicated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71" y="1511754"/>
            <a:ext cx="8585654" cy="52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Basic MIPS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5" y="1825625"/>
            <a:ext cx="1138843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shall examine </a:t>
            </a:r>
            <a:r>
              <a:rPr lang="en-US" dirty="0"/>
              <a:t>an </a:t>
            </a:r>
            <a:r>
              <a:rPr lang="en-US" dirty="0" smtClean="0"/>
              <a:t>implementation of some of MIPS instructions</a:t>
            </a:r>
          </a:p>
          <a:p>
            <a:pPr lvl="1"/>
            <a:r>
              <a:rPr lang="en-US" i="1" dirty="0" smtClean="0"/>
              <a:t>load </a:t>
            </a:r>
            <a:r>
              <a:rPr lang="en-US" i="1" dirty="0"/>
              <a:t>word </a:t>
            </a:r>
            <a:r>
              <a:rPr lang="en-US" dirty="0"/>
              <a:t>(</a:t>
            </a:r>
            <a:r>
              <a:rPr lang="en-US" sz="2000" dirty="0" err="1"/>
              <a:t>lw</a:t>
            </a:r>
            <a:r>
              <a:rPr lang="en-US" dirty="0"/>
              <a:t>) and </a:t>
            </a:r>
            <a:r>
              <a:rPr lang="en-US" i="1" dirty="0"/>
              <a:t>store word </a:t>
            </a:r>
            <a:r>
              <a:rPr lang="en-US" dirty="0"/>
              <a:t>(</a:t>
            </a:r>
            <a:r>
              <a:rPr lang="en-US" sz="2000" dirty="0" err="1"/>
              <a:t>sw</a:t>
            </a:r>
            <a:r>
              <a:rPr lang="en-US" dirty="0"/>
              <a:t>)</a:t>
            </a:r>
          </a:p>
          <a:p>
            <a:pPr lvl="1"/>
            <a:r>
              <a:rPr lang="en-US" i="1" dirty="0" smtClean="0"/>
              <a:t>Arithmetic: </a:t>
            </a:r>
            <a:r>
              <a:rPr lang="en-US" dirty="0" smtClean="0"/>
              <a:t>add</a:t>
            </a:r>
            <a:r>
              <a:rPr lang="en-US" dirty="0"/>
              <a:t>, sub, AND, OR, and </a:t>
            </a:r>
            <a:r>
              <a:rPr lang="en-US" dirty="0" err="1"/>
              <a:t>slt</a:t>
            </a:r>
            <a:endParaRPr lang="en-US" dirty="0"/>
          </a:p>
          <a:p>
            <a:pPr lvl="1"/>
            <a:r>
              <a:rPr lang="en-US" i="1" dirty="0" smtClean="0"/>
              <a:t>branch </a:t>
            </a:r>
            <a:r>
              <a:rPr lang="en-US" i="1" dirty="0"/>
              <a:t>equal </a:t>
            </a:r>
            <a:r>
              <a:rPr lang="en-US" dirty="0"/>
              <a:t>(</a:t>
            </a:r>
            <a:r>
              <a:rPr lang="en-US" sz="2000" dirty="0" err="1"/>
              <a:t>beq</a:t>
            </a:r>
            <a:r>
              <a:rPr lang="en-US" dirty="0"/>
              <a:t>) and </a:t>
            </a:r>
            <a:r>
              <a:rPr lang="en-US" i="1" dirty="0"/>
              <a:t>jump </a:t>
            </a:r>
            <a:r>
              <a:rPr lang="en-US" dirty="0"/>
              <a:t>(</a:t>
            </a:r>
            <a:r>
              <a:rPr lang="en-US" sz="2000" dirty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Our focus</a:t>
            </a:r>
          </a:p>
          <a:p>
            <a:pPr lvl="1"/>
            <a:r>
              <a:rPr lang="en-US" dirty="0"/>
              <a:t>the key principles used in creating a </a:t>
            </a:r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designing the control</a:t>
            </a:r>
          </a:p>
          <a:p>
            <a:r>
              <a:rPr lang="en-US" dirty="0" smtClean="0"/>
              <a:t>How the instruction </a:t>
            </a:r>
            <a:r>
              <a:rPr lang="en-US" dirty="0"/>
              <a:t>set architecture determines </a:t>
            </a:r>
            <a:r>
              <a:rPr lang="en-US" dirty="0" smtClean="0"/>
              <a:t>different aspects </a:t>
            </a:r>
            <a:r>
              <a:rPr lang="en-US" dirty="0"/>
              <a:t>of the </a:t>
            </a:r>
            <a:r>
              <a:rPr lang="en-US" dirty="0" smtClean="0"/>
              <a:t>implementation? </a:t>
            </a:r>
          </a:p>
          <a:p>
            <a:r>
              <a:rPr lang="en-US" dirty="0" smtClean="0"/>
              <a:t>How </a:t>
            </a:r>
            <a:r>
              <a:rPr lang="en-US" dirty="0"/>
              <a:t>the </a:t>
            </a:r>
            <a:r>
              <a:rPr lang="en-US" dirty="0" smtClean="0"/>
              <a:t>implementation affects </a:t>
            </a:r>
            <a:r>
              <a:rPr lang="en-US" dirty="0"/>
              <a:t>the clock rate and </a:t>
            </a:r>
            <a:r>
              <a:rPr lang="en-US" dirty="0" smtClean="0"/>
              <a:t>CPI for </a:t>
            </a:r>
            <a:r>
              <a:rPr lang="en-US" dirty="0"/>
              <a:t>the </a:t>
            </a:r>
            <a:r>
              <a:rPr lang="en-US" dirty="0" smtClean="0"/>
              <a:t>computer?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43452"/>
            <a:ext cx="1239982" cy="86793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Detailed MIPS Architecture</a:t>
            </a:r>
            <a:endParaRPr lang="en-US" sz="1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3" y="-213"/>
            <a:ext cx="10723418" cy="6858214"/>
          </a:xfrm>
        </p:spPr>
      </p:pic>
    </p:spTree>
    <p:extLst>
      <p:ext uri="{BB962C8B-B14F-4D97-AF65-F5344CB8AC3E}">
        <p14:creationId xmlns:p14="http://schemas.microsoft.com/office/powerpoint/2010/main" val="26502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262341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 Simple Implementation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6" y="143454"/>
            <a:ext cx="9628910" cy="854074"/>
          </a:xfrm>
        </p:spPr>
        <p:txBody>
          <a:bodyPr>
            <a:normAutofit/>
          </a:bodyPr>
          <a:lstStyle/>
          <a:p>
            <a:r>
              <a:rPr lang="en-US" dirty="0" smtClean="0"/>
              <a:t>An implementation </a:t>
            </a:r>
            <a:r>
              <a:rPr lang="en-US" dirty="0"/>
              <a:t>of our MIPS 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149927"/>
            <a:ext cx="11720945" cy="5514108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MIPS </a:t>
            </a:r>
            <a:r>
              <a:rPr lang="en-US" b="1" dirty="0"/>
              <a:t>ALU </a:t>
            </a:r>
            <a:r>
              <a:rPr lang="en-US" b="1" dirty="0" smtClean="0"/>
              <a:t>defines </a:t>
            </a:r>
            <a:r>
              <a:rPr lang="en-US" dirty="0"/>
              <a:t>the 6 following combinations of </a:t>
            </a:r>
            <a:r>
              <a:rPr lang="en-US" dirty="0" smtClean="0"/>
              <a:t>four control </a:t>
            </a:r>
            <a:r>
              <a:rPr lang="en-US" dirty="0"/>
              <a:t>inputs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Depending on the instruction class, the ALU </a:t>
            </a:r>
            <a:r>
              <a:rPr lang="en-US" dirty="0" smtClean="0"/>
              <a:t>needs </a:t>
            </a:r>
            <a:r>
              <a:rPr lang="en-US" dirty="0"/>
              <a:t>to perform one of </a:t>
            </a:r>
            <a:r>
              <a:rPr lang="en-US" dirty="0" smtClean="0"/>
              <a:t>the first five functions</a:t>
            </a:r>
          </a:p>
          <a:p>
            <a:pPr lvl="1"/>
            <a:r>
              <a:rPr lang="en-US" dirty="0"/>
              <a:t>For the </a:t>
            </a:r>
            <a:r>
              <a:rPr lang="en-US" dirty="0" smtClean="0"/>
              <a:t>R-type instructions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ALU needs to perform one of the </a:t>
            </a:r>
            <a:r>
              <a:rPr lang="en-US" dirty="0" smtClean="0"/>
              <a:t>five </a:t>
            </a:r>
            <a:r>
              <a:rPr lang="en-US" dirty="0"/>
              <a:t>actions (AND, OR, subtract</a:t>
            </a:r>
            <a:r>
              <a:rPr lang="en-US" dirty="0" smtClean="0"/>
              <a:t>, add</a:t>
            </a:r>
            <a:r>
              <a:rPr lang="en-US" dirty="0"/>
              <a:t>, or set on less than), </a:t>
            </a:r>
            <a:endParaRPr lang="en-US" dirty="0" smtClean="0"/>
          </a:p>
          <a:p>
            <a:pPr lvl="2"/>
            <a:r>
              <a:rPr lang="en-US" dirty="0" smtClean="0"/>
              <a:t>The actions depends </a:t>
            </a:r>
            <a:r>
              <a:rPr lang="en-US" dirty="0"/>
              <a:t>on </a:t>
            </a:r>
            <a:r>
              <a:rPr lang="en-US" b="1" dirty="0" smtClean="0"/>
              <a:t>6-bit </a:t>
            </a:r>
            <a:r>
              <a:rPr lang="en-US" b="1" dirty="0" err="1"/>
              <a:t>funct</a:t>
            </a:r>
            <a:r>
              <a:rPr lang="en-US" b="1" dirty="0"/>
              <a:t> </a:t>
            </a:r>
            <a:r>
              <a:rPr lang="en-US" dirty="0"/>
              <a:t>(or function) </a:t>
            </a:r>
            <a:r>
              <a:rPr lang="en-US" dirty="0" smtClean="0"/>
              <a:t>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70143"/>
              </p:ext>
            </p:extLst>
          </p:nvPr>
        </p:nvGraphicFramePr>
        <p:xfrm>
          <a:off x="1607127" y="1860486"/>
          <a:ext cx="39947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363">
                  <a:extLst>
                    <a:ext uri="{9D8B030D-6E8A-4147-A177-3AD203B41FA5}">
                      <a16:colId xmlns:a16="http://schemas.microsoft.com/office/drawing/2014/main" val="3200953846"/>
                    </a:ext>
                  </a:extLst>
                </a:gridCol>
                <a:gridCol w="1997363">
                  <a:extLst>
                    <a:ext uri="{9D8B030D-6E8A-4147-A177-3AD203B41FA5}">
                      <a16:colId xmlns:a16="http://schemas.microsoft.com/office/drawing/2014/main" val="1267022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ALU control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3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0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on less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1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6449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563" y="2031269"/>
            <a:ext cx="5416492" cy="22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10" y="62859"/>
            <a:ext cx="11635799" cy="63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7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144"/>
            <a:ext cx="10515600" cy="881784"/>
          </a:xfrm>
        </p:spPr>
        <p:txBody>
          <a:bodyPr/>
          <a:lstStyle/>
          <a:p>
            <a:r>
              <a:rPr lang="en-US" b="1" dirty="0"/>
              <a:t>Designing the Main 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5284"/>
          </a:xfrm>
        </p:spPr>
        <p:txBody>
          <a:bodyPr/>
          <a:lstStyle/>
          <a:p>
            <a:r>
              <a:rPr lang="en-US" dirty="0"/>
              <a:t>let’s identify the </a:t>
            </a:r>
            <a:r>
              <a:rPr lang="en-US" dirty="0" smtClean="0"/>
              <a:t>fields </a:t>
            </a:r>
            <a:r>
              <a:rPr lang="en-US" dirty="0"/>
              <a:t>of an instruction and the control </a:t>
            </a:r>
            <a:r>
              <a:rPr lang="en-US" dirty="0" smtClean="0"/>
              <a:t>lines that </a:t>
            </a:r>
            <a:r>
              <a:rPr lang="en-US" dirty="0"/>
              <a:t>are needed for the </a:t>
            </a:r>
            <a:r>
              <a:rPr lang="en-US" dirty="0" err="1"/>
              <a:t>datapath</a:t>
            </a:r>
            <a:r>
              <a:rPr lang="en-US" dirty="0"/>
              <a:t> we constructed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31" y="2770909"/>
            <a:ext cx="10125138" cy="38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365125"/>
            <a:ext cx="11568546" cy="854075"/>
          </a:xfrm>
        </p:spPr>
        <p:txBody>
          <a:bodyPr/>
          <a:lstStyle/>
          <a:p>
            <a:r>
              <a:rPr lang="en-US" dirty="0"/>
              <a:t>Review the formats of the three instruction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7" y="1219200"/>
            <a:ext cx="11263746" cy="55002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op </a:t>
            </a:r>
            <a:r>
              <a:rPr lang="en-US" dirty="0" smtClean="0"/>
              <a:t>field, also </a:t>
            </a:r>
            <a:r>
              <a:rPr lang="en-US" dirty="0"/>
              <a:t>called the </a:t>
            </a:r>
            <a:r>
              <a:rPr lang="en-US" b="1" dirty="0"/>
              <a:t>opcode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always contained </a:t>
            </a:r>
            <a:r>
              <a:rPr lang="en-US" dirty="0"/>
              <a:t>in bits </a:t>
            </a:r>
            <a:r>
              <a:rPr lang="en-US" dirty="0" smtClean="0"/>
              <a:t>31:26</a:t>
            </a:r>
          </a:p>
          <a:p>
            <a:r>
              <a:rPr lang="en-US" dirty="0" smtClean="0"/>
              <a:t>The </a:t>
            </a:r>
            <a:r>
              <a:rPr lang="en-US" b="1" dirty="0"/>
              <a:t>two registers </a:t>
            </a:r>
            <a:r>
              <a:rPr lang="en-US" dirty="0"/>
              <a:t>to be read </a:t>
            </a:r>
            <a:endParaRPr lang="en-US" dirty="0" smtClean="0"/>
          </a:p>
          <a:p>
            <a:pPr lvl="1"/>
            <a:r>
              <a:rPr lang="en-US" dirty="0" smtClean="0"/>
              <a:t>always specified </a:t>
            </a:r>
            <a:r>
              <a:rPr lang="en-US" dirty="0"/>
              <a:t>by the </a:t>
            </a:r>
            <a:r>
              <a:rPr lang="en-US" dirty="0" err="1"/>
              <a:t>rs</a:t>
            </a:r>
            <a:r>
              <a:rPr lang="en-US" dirty="0"/>
              <a:t> (</a:t>
            </a:r>
            <a:r>
              <a:rPr lang="en-US" dirty="0" smtClean="0"/>
              <a:t>25:21) and </a:t>
            </a:r>
            <a:r>
              <a:rPr lang="en-US" dirty="0" err="1"/>
              <a:t>rt</a:t>
            </a:r>
            <a:r>
              <a:rPr lang="en-US" dirty="0"/>
              <a:t> </a:t>
            </a:r>
            <a:r>
              <a:rPr lang="en-US" dirty="0" smtClean="0"/>
              <a:t>(20:16) fields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true for the R-type instructions, </a:t>
            </a:r>
            <a:r>
              <a:rPr lang="en-US" dirty="0" smtClean="0"/>
              <a:t>branch equal</a:t>
            </a:r>
            <a:r>
              <a:rPr lang="en-US" dirty="0"/>
              <a:t>, and </a:t>
            </a:r>
            <a:r>
              <a:rPr lang="en-US" dirty="0" smtClean="0"/>
              <a:t>store</a:t>
            </a:r>
          </a:p>
          <a:p>
            <a:r>
              <a:rPr lang="en-US" dirty="0" smtClean="0"/>
              <a:t>The </a:t>
            </a:r>
            <a:r>
              <a:rPr lang="en-US" b="1" dirty="0"/>
              <a:t>base register </a:t>
            </a:r>
            <a:r>
              <a:rPr lang="en-US" dirty="0"/>
              <a:t>for load and store instructions </a:t>
            </a:r>
            <a:endParaRPr lang="en-US" dirty="0" smtClean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in </a:t>
            </a:r>
            <a:r>
              <a:rPr lang="en-US" dirty="0" err="1" smtClean="0"/>
              <a:t>rs</a:t>
            </a:r>
            <a:r>
              <a:rPr lang="en-US" dirty="0" smtClean="0"/>
              <a:t> (25:21)</a:t>
            </a:r>
          </a:p>
          <a:p>
            <a:r>
              <a:rPr lang="en-US" dirty="0" smtClean="0"/>
              <a:t>The </a:t>
            </a:r>
            <a:r>
              <a:rPr lang="en-US" b="1" dirty="0"/>
              <a:t>16-bit off set </a:t>
            </a:r>
            <a:r>
              <a:rPr lang="en-US" dirty="0"/>
              <a:t>for branch equal, load, and store </a:t>
            </a:r>
            <a:endParaRPr lang="en-US" dirty="0" smtClean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in positions </a:t>
            </a:r>
            <a:r>
              <a:rPr lang="en-US" dirty="0" smtClean="0"/>
              <a:t>15:0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7030A0"/>
                </a:solidFill>
              </a:rPr>
              <a:t>destination register </a:t>
            </a:r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one </a:t>
            </a:r>
            <a:r>
              <a:rPr lang="en-US" b="1" dirty="0">
                <a:solidFill>
                  <a:srgbClr val="7030A0"/>
                </a:solidFill>
              </a:rPr>
              <a:t>of two </a:t>
            </a:r>
            <a:r>
              <a:rPr lang="en-US" b="1" dirty="0" smtClean="0">
                <a:solidFill>
                  <a:srgbClr val="7030A0"/>
                </a:solidFill>
              </a:rPr>
              <a:t>places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load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it is in bit </a:t>
            </a:r>
            <a:r>
              <a:rPr lang="en-US" dirty="0" smtClean="0"/>
              <a:t>positions </a:t>
            </a:r>
            <a:r>
              <a:rPr lang="en-US" b="1" dirty="0" smtClean="0">
                <a:solidFill>
                  <a:srgbClr val="7030A0"/>
                </a:solidFill>
              </a:rPr>
              <a:t>20:16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rt</a:t>
            </a:r>
            <a:r>
              <a:rPr lang="en-US" b="1" dirty="0">
                <a:solidFill>
                  <a:srgbClr val="7030A0"/>
                </a:solidFill>
              </a:rPr>
              <a:t>), </a:t>
            </a:r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for </a:t>
            </a:r>
            <a:r>
              <a:rPr lang="en-US" dirty="0"/>
              <a:t>an </a:t>
            </a:r>
            <a:r>
              <a:rPr lang="en-US" b="1" dirty="0">
                <a:solidFill>
                  <a:srgbClr val="7030A0"/>
                </a:solidFill>
              </a:rPr>
              <a:t>R-type</a:t>
            </a:r>
            <a:r>
              <a:rPr lang="en-US" dirty="0"/>
              <a:t> instruction it is in bit positions </a:t>
            </a:r>
            <a:r>
              <a:rPr lang="en-US" b="1" dirty="0">
                <a:solidFill>
                  <a:srgbClr val="7030A0"/>
                </a:solidFill>
              </a:rPr>
              <a:t>15:11 (</a:t>
            </a:r>
            <a:r>
              <a:rPr lang="en-US" b="1" dirty="0" err="1">
                <a:solidFill>
                  <a:srgbClr val="7030A0"/>
                </a:solidFill>
              </a:rPr>
              <a:t>rd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Therefore, </a:t>
            </a:r>
            <a:r>
              <a:rPr lang="en-US" dirty="0"/>
              <a:t>we will need to add a </a:t>
            </a:r>
            <a:r>
              <a:rPr lang="en-US" dirty="0" smtClean="0"/>
              <a:t>multiplexor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53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9" y="323562"/>
            <a:ext cx="1316182" cy="82636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 err="1" smtClean="0"/>
              <a:t>Datapath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77" y="145352"/>
            <a:ext cx="10537014" cy="6534438"/>
          </a:xfrm>
        </p:spPr>
      </p:pic>
      <p:sp>
        <p:nvSpPr>
          <p:cNvPr id="5" name="Rectangle 4"/>
          <p:cNvSpPr/>
          <p:nvPr/>
        </p:nvSpPr>
        <p:spPr>
          <a:xfrm>
            <a:off x="96982" y="4371466"/>
            <a:ext cx="1427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inionPro-Regular"/>
              </a:rPr>
              <a:t>seven single-bit control lines plus the 2-bit </a:t>
            </a:r>
            <a:r>
              <a:rPr lang="en-US" b="1" dirty="0" err="1">
                <a:latin typeface="MinionPro-Regular"/>
              </a:rPr>
              <a:t>ALUOp</a:t>
            </a:r>
            <a:r>
              <a:rPr lang="en-US" b="1" dirty="0">
                <a:latin typeface="MinionPro-Regular"/>
              </a:rPr>
              <a:t> control</a:t>
            </a:r>
          </a:p>
          <a:p>
            <a:r>
              <a:rPr lang="en-US" b="1" dirty="0">
                <a:latin typeface="MinionPro-Regular"/>
              </a:rPr>
              <a:t>signal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179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9816"/>
            <a:ext cx="1856509" cy="11865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7 control lines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9" y="318657"/>
            <a:ext cx="10057714" cy="5389418"/>
          </a:xfrm>
        </p:spPr>
      </p:pic>
    </p:spTree>
    <p:extLst>
      <p:ext uri="{BB962C8B-B14F-4D97-AF65-F5344CB8AC3E}">
        <p14:creationId xmlns:p14="http://schemas.microsoft.com/office/powerpoint/2010/main" val="1438200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365125"/>
            <a:ext cx="3117273" cy="157451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Datapath</a:t>
            </a:r>
            <a:r>
              <a:rPr lang="en-US" dirty="0" smtClean="0"/>
              <a:t> with control 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95" y="-2"/>
            <a:ext cx="8220205" cy="6858001"/>
          </a:xfrm>
        </p:spPr>
      </p:pic>
    </p:spTree>
    <p:extLst>
      <p:ext uri="{BB962C8B-B14F-4D97-AF65-F5344CB8AC3E}">
        <p14:creationId xmlns:p14="http://schemas.microsoft.com/office/powerpoint/2010/main" val="386670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65126"/>
            <a:ext cx="2405775" cy="22256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everything </a:t>
            </a:r>
            <a:r>
              <a:rPr lang="en-US" dirty="0"/>
              <a:t>occurs in one clock </a:t>
            </a:r>
            <a:r>
              <a:rPr lang="en-US" dirty="0" smtClean="0"/>
              <a:t>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84" y="0"/>
            <a:ext cx="9453716" cy="6858000"/>
          </a:xfrm>
        </p:spPr>
      </p:pic>
    </p:spTree>
    <p:extLst>
      <p:ext uri="{BB962C8B-B14F-4D97-AF65-F5344CB8AC3E}">
        <p14:creationId xmlns:p14="http://schemas.microsoft.com/office/powerpoint/2010/main" val="189363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423183"/>
            <a:ext cx="2670629" cy="223293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MIPS </a:t>
            </a:r>
            <a:r>
              <a:rPr lang="en-US" sz="3200" dirty="0" smtClean="0"/>
              <a:t>implementation: </a:t>
            </a:r>
            <a:r>
              <a:rPr lang="en-US" sz="3200" dirty="0"/>
              <a:t>functional units and their interconnection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36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5028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b="1" dirty="0"/>
              <a:t>Operation of the </a:t>
            </a:r>
            <a:r>
              <a:rPr lang="en-US" b="1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>
            <a:normAutofit/>
          </a:bodyPr>
          <a:lstStyle/>
          <a:p>
            <a:r>
              <a:rPr lang="en-US" dirty="0" smtClean="0"/>
              <a:t>How about the </a:t>
            </a:r>
            <a:r>
              <a:rPr lang="en-US" dirty="0"/>
              <a:t>execution of a load word, such as</a:t>
            </a:r>
          </a:p>
          <a:p>
            <a:pPr lvl="1"/>
            <a:r>
              <a:rPr lang="en-US" dirty="0" err="1"/>
              <a:t>lw</a:t>
            </a:r>
            <a:r>
              <a:rPr lang="en-US" dirty="0"/>
              <a:t> $t1, offset($t2</a:t>
            </a:r>
            <a:r>
              <a:rPr lang="en-US" dirty="0" smtClean="0"/>
              <a:t>)</a:t>
            </a:r>
          </a:p>
          <a:p>
            <a:r>
              <a:rPr lang="en-US" dirty="0"/>
              <a:t>a load instruction </a:t>
            </a:r>
            <a:r>
              <a:rPr lang="en-US" dirty="0" smtClean="0"/>
              <a:t>is </a:t>
            </a:r>
            <a:r>
              <a:rPr lang="en-US" dirty="0"/>
              <a:t>operating </a:t>
            </a:r>
            <a:r>
              <a:rPr lang="en-US" dirty="0" smtClean="0"/>
              <a:t>in </a:t>
            </a:r>
            <a:r>
              <a:rPr lang="en-US" b="1" dirty="0" smtClean="0"/>
              <a:t>five steps</a:t>
            </a:r>
          </a:p>
          <a:p>
            <a:pPr lvl="1"/>
            <a:r>
              <a:rPr lang="en-US" dirty="0"/>
              <a:t>An instruction is fetched from the instruction memory, and the PC </a:t>
            </a:r>
            <a:r>
              <a:rPr lang="en-US" dirty="0" smtClean="0"/>
              <a:t>is incremented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register ($t2) value is read from the register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ALU computes the sum of the value read from the register </a:t>
            </a:r>
            <a:r>
              <a:rPr lang="en-US" dirty="0" smtClean="0"/>
              <a:t>file </a:t>
            </a:r>
            <a:r>
              <a:rPr lang="en-US" dirty="0"/>
              <a:t>and </a:t>
            </a:r>
            <a:r>
              <a:rPr lang="en-US" dirty="0" smtClean="0"/>
              <a:t>the sign-extended</a:t>
            </a:r>
            <a:r>
              <a:rPr lang="en-US" dirty="0"/>
              <a:t>, lower 16 bits of the instruction (offset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sum from the ALU is used as the address for the data </a:t>
            </a:r>
            <a:r>
              <a:rPr lang="en-US" dirty="0" smtClean="0"/>
              <a:t>memory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from the memory unit is written into the register </a:t>
            </a:r>
            <a:r>
              <a:rPr lang="en-US" dirty="0" smtClean="0"/>
              <a:t>file</a:t>
            </a:r>
            <a:r>
              <a:rPr lang="en-US" dirty="0"/>
              <a:t>; the </a:t>
            </a:r>
            <a:r>
              <a:rPr lang="en-US" dirty="0" smtClean="0"/>
              <a:t>register destination </a:t>
            </a:r>
            <a:r>
              <a:rPr lang="en-US" dirty="0"/>
              <a:t>is given by bits 20:16 of the instruction ($t1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17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4" y="8764"/>
            <a:ext cx="9402371" cy="6829238"/>
          </a:xfrm>
        </p:spPr>
      </p:pic>
    </p:spTree>
    <p:extLst>
      <p:ext uri="{BB962C8B-B14F-4D97-AF65-F5344CB8AC3E}">
        <p14:creationId xmlns:p14="http://schemas.microsoft.com/office/powerpoint/2010/main" val="1856621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b="1" dirty="0"/>
              <a:t>Operation of the </a:t>
            </a:r>
            <a:r>
              <a:rPr lang="en-US" b="1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the </a:t>
            </a:r>
            <a:r>
              <a:rPr lang="en-US" dirty="0"/>
              <a:t>execution of a </a:t>
            </a:r>
            <a:r>
              <a:rPr lang="en-US" dirty="0" err="1" smtClean="0"/>
              <a:t>beq</a:t>
            </a:r>
            <a:r>
              <a:rPr lang="en-US" dirty="0" smtClean="0"/>
              <a:t>, </a:t>
            </a:r>
            <a:r>
              <a:rPr lang="en-US" dirty="0"/>
              <a:t>such as</a:t>
            </a:r>
          </a:p>
          <a:p>
            <a:pPr lvl="1"/>
            <a:r>
              <a:rPr lang="en-US" b="1" dirty="0" err="1"/>
              <a:t>beq</a:t>
            </a:r>
            <a:r>
              <a:rPr lang="en-US" b="1" dirty="0"/>
              <a:t> $t1, $t2, </a:t>
            </a:r>
            <a:r>
              <a:rPr lang="en-US" b="1" dirty="0" smtClean="0"/>
              <a:t>offset</a:t>
            </a:r>
          </a:p>
          <a:p>
            <a:r>
              <a:rPr lang="en-US" dirty="0" smtClean="0"/>
              <a:t>a </a:t>
            </a:r>
            <a:r>
              <a:rPr lang="en-US" b="1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instruction </a:t>
            </a:r>
            <a:r>
              <a:rPr lang="en-US" dirty="0" smtClean="0"/>
              <a:t>is </a:t>
            </a:r>
            <a:r>
              <a:rPr lang="en-US" dirty="0"/>
              <a:t>operating </a:t>
            </a:r>
            <a:r>
              <a:rPr lang="en-US" dirty="0" smtClean="0"/>
              <a:t>in </a:t>
            </a:r>
            <a:r>
              <a:rPr lang="en-US" b="1" dirty="0" smtClean="0"/>
              <a:t>four steps</a:t>
            </a:r>
          </a:p>
          <a:p>
            <a:pPr lvl="1"/>
            <a:r>
              <a:rPr lang="en-US" dirty="0"/>
              <a:t>An instruction is fetched from the instruction memory, and the PC </a:t>
            </a:r>
            <a:r>
              <a:rPr lang="en-US" dirty="0" smtClean="0"/>
              <a:t>is incremented</a:t>
            </a:r>
            <a:endParaRPr lang="en-US" dirty="0"/>
          </a:p>
          <a:p>
            <a:pPr lvl="1"/>
            <a:r>
              <a:rPr lang="en-US" dirty="0"/>
              <a:t>Two registers, $t1 and $t2, are read from the register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ALU performs a subtract on the data values read from the register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The value </a:t>
            </a:r>
            <a:r>
              <a:rPr lang="en-US" dirty="0"/>
              <a:t>of PC + 4 is added to the sign-extended, lower 16 bits of the </a:t>
            </a:r>
            <a:r>
              <a:rPr lang="en-US" dirty="0" smtClean="0"/>
              <a:t>instruction (</a:t>
            </a:r>
            <a:r>
              <a:rPr lang="en-US" dirty="0"/>
              <a:t>offset) </a:t>
            </a:r>
            <a:r>
              <a:rPr lang="en-US" dirty="0" smtClean="0"/>
              <a:t>shifted </a:t>
            </a:r>
            <a:r>
              <a:rPr lang="en-US" dirty="0"/>
              <a:t>left by two; </a:t>
            </a:r>
            <a:r>
              <a:rPr lang="en-US" b="1" dirty="0"/>
              <a:t>the result is the branch target </a:t>
            </a:r>
            <a:r>
              <a:rPr lang="en-US" b="1" dirty="0" smtClean="0"/>
              <a:t>address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Zero result from the ALU is used to decide which adder result to </a:t>
            </a:r>
            <a:r>
              <a:rPr lang="en-US" dirty="0" smtClean="0"/>
              <a:t>store into </a:t>
            </a:r>
            <a:r>
              <a:rPr lang="en-US" dirty="0"/>
              <a:t>the </a:t>
            </a:r>
            <a:r>
              <a:rPr lang="en-US" dirty="0" smtClean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31458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125"/>
            <a:ext cx="2479964" cy="9649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path for </a:t>
            </a:r>
            <a:br>
              <a:rPr lang="en-US" sz="2400" dirty="0" smtClean="0"/>
            </a:br>
            <a:r>
              <a:rPr lang="en-US" sz="2400" b="1" dirty="0" err="1" smtClean="0"/>
              <a:t>beq</a:t>
            </a:r>
            <a:r>
              <a:rPr lang="en-US" sz="2400" b="1" dirty="0" smtClean="0"/>
              <a:t> t1, t2, offset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09" y="-1"/>
            <a:ext cx="8354292" cy="6859947"/>
          </a:xfrm>
        </p:spPr>
      </p:pic>
    </p:spTree>
    <p:extLst>
      <p:ext uri="{BB962C8B-B14F-4D97-AF65-F5344CB8AC3E}">
        <p14:creationId xmlns:p14="http://schemas.microsoft.com/office/powerpoint/2010/main" val="3221677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02979"/>
            <a:ext cx="10855036" cy="2766002"/>
          </a:xfrm>
        </p:spPr>
        <p:txBody>
          <a:bodyPr>
            <a:normAutofit/>
          </a:bodyPr>
          <a:lstStyle/>
          <a:p>
            <a:r>
              <a:rPr lang="en-US" dirty="0"/>
              <a:t>let’s add the </a:t>
            </a:r>
            <a:r>
              <a:rPr lang="en-US" b="1" dirty="0"/>
              <a:t>jump</a:t>
            </a:r>
            <a:r>
              <a:rPr lang="en-US" dirty="0"/>
              <a:t> instruction to show how the basic </a:t>
            </a:r>
            <a:r>
              <a:rPr lang="en-US" dirty="0" err="1"/>
              <a:t>datapath</a:t>
            </a:r>
            <a:r>
              <a:rPr lang="en-US" dirty="0"/>
              <a:t> </a:t>
            </a:r>
            <a:r>
              <a:rPr lang="en-US" dirty="0" smtClean="0"/>
              <a:t>and control </a:t>
            </a:r>
            <a:r>
              <a:rPr lang="en-US" dirty="0"/>
              <a:t>can be </a:t>
            </a:r>
            <a:r>
              <a:rPr lang="en-US" dirty="0" smtClean="0"/>
              <a:t>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04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365125"/>
            <a:ext cx="2992581" cy="2461202"/>
          </a:xfrm>
        </p:spPr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for j address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64" y="-13855"/>
            <a:ext cx="6865323" cy="6797007"/>
          </a:xfrm>
        </p:spPr>
      </p:pic>
    </p:spTree>
    <p:extLst>
      <p:ext uri="{BB962C8B-B14F-4D97-AF65-F5344CB8AC3E}">
        <p14:creationId xmlns:p14="http://schemas.microsoft.com/office/powerpoint/2010/main" val="912110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037" y="3053556"/>
            <a:ext cx="4733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7" y="365126"/>
            <a:ext cx="2293256" cy="152173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 err="1" smtClean="0"/>
              <a:t>datapath</a:t>
            </a:r>
            <a:r>
              <a:rPr lang="en-US" sz="3200" dirty="0" smtClean="0"/>
              <a:t> of MIPS implementation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57" y="17121"/>
            <a:ext cx="9121171" cy="6840879"/>
          </a:xfrm>
        </p:spPr>
      </p:pic>
    </p:spTree>
    <p:extLst>
      <p:ext uri="{BB962C8B-B14F-4D97-AF65-F5344CB8AC3E}">
        <p14:creationId xmlns:p14="http://schemas.microsoft.com/office/powerpoint/2010/main" val="4937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 Design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861"/>
          </a:xfrm>
        </p:spPr>
        <p:txBody>
          <a:bodyPr>
            <a:normAutofit/>
          </a:bodyPr>
          <a:lstStyle/>
          <a:p>
            <a:r>
              <a:rPr lang="en-US" dirty="0" smtClean="0"/>
              <a:t>Two questions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the hardware </a:t>
            </a:r>
            <a:r>
              <a:rPr lang="en-US" dirty="0" smtClean="0"/>
              <a:t>logic will operate?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the computer is </a:t>
            </a:r>
            <a:r>
              <a:rPr lang="en-US" dirty="0" smtClean="0"/>
              <a:t>clocked?</a:t>
            </a:r>
          </a:p>
          <a:p>
            <a:r>
              <a:rPr lang="en-US" dirty="0"/>
              <a:t>two </a:t>
            </a:r>
            <a:r>
              <a:rPr lang="en-US" dirty="0" smtClean="0"/>
              <a:t>different types of </a:t>
            </a:r>
            <a:r>
              <a:rPr lang="en-US" dirty="0"/>
              <a:t>logic elements: </a:t>
            </a:r>
            <a:endParaRPr lang="en-US" dirty="0" smtClean="0"/>
          </a:p>
          <a:p>
            <a:pPr lvl="1"/>
            <a:r>
              <a:rPr lang="en-US" dirty="0" smtClean="0"/>
              <a:t>elements </a:t>
            </a:r>
            <a:r>
              <a:rPr lang="en-US" dirty="0"/>
              <a:t>that operate on data values </a:t>
            </a:r>
            <a:r>
              <a:rPr lang="en-US" dirty="0" smtClean="0"/>
              <a:t>: </a:t>
            </a:r>
            <a:r>
              <a:rPr lang="en-US" b="1" dirty="0"/>
              <a:t>combinational</a:t>
            </a:r>
            <a:r>
              <a:rPr lang="en-US" dirty="0"/>
              <a:t>, which </a:t>
            </a:r>
            <a:r>
              <a:rPr lang="en-US" dirty="0" smtClean="0"/>
              <a:t>means that </a:t>
            </a:r>
            <a:r>
              <a:rPr lang="en-US" dirty="0"/>
              <a:t>their outputs depend only on the current </a:t>
            </a:r>
            <a:r>
              <a:rPr lang="en-US" dirty="0" smtClean="0"/>
              <a:t>inputs, e.g., </a:t>
            </a:r>
            <a:r>
              <a:rPr lang="en-US" dirty="0"/>
              <a:t>ALU</a:t>
            </a:r>
            <a:endParaRPr lang="en-US" dirty="0" smtClean="0"/>
          </a:p>
          <a:p>
            <a:pPr lvl="1"/>
            <a:r>
              <a:rPr lang="en-US" dirty="0" smtClean="0"/>
              <a:t>elements </a:t>
            </a:r>
            <a:r>
              <a:rPr lang="en-US" dirty="0"/>
              <a:t>that </a:t>
            </a:r>
            <a:r>
              <a:rPr lang="en-US" dirty="0" smtClean="0"/>
              <a:t>contain state: </a:t>
            </a:r>
            <a:r>
              <a:rPr lang="en-US" dirty="0"/>
              <a:t>contain </a:t>
            </a:r>
            <a:r>
              <a:rPr lang="en-US" i="1" dirty="0" smtClean="0"/>
              <a:t>state, i.e., </a:t>
            </a:r>
            <a:r>
              <a:rPr lang="en-US" dirty="0"/>
              <a:t>it has some internal </a:t>
            </a:r>
            <a:r>
              <a:rPr lang="en-US" dirty="0" smtClean="0"/>
              <a:t>storage, e.g., </a:t>
            </a:r>
            <a:r>
              <a:rPr lang="en-US" dirty="0"/>
              <a:t>the instruction and data memories, </a:t>
            </a:r>
            <a:r>
              <a:rPr lang="en-US" dirty="0" smtClean="0"/>
              <a:t>as well </a:t>
            </a:r>
            <a:r>
              <a:rPr lang="en-US" dirty="0"/>
              <a:t>as the </a:t>
            </a:r>
            <a:r>
              <a:rPr lang="en-US" dirty="0" smtClean="0"/>
              <a:t>registers </a:t>
            </a:r>
            <a:r>
              <a:rPr lang="en-US" i="1" dirty="0" smtClean="0"/>
              <a:t> </a:t>
            </a:r>
            <a:endParaRPr lang="en-US" dirty="0" smtClean="0"/>
          </a:p>
          <a:p>
            <a:r>
              <a:rPr lang="en-US" dirty="0"/>
              <a:t>In addition to </a:t>
            </a:r>
            <a:r>
              <a:rPr lang="en-US" dirty="0" smtClean="0"/>
              <a:t>flip-flops</a:t>
            </a:r>
            <a:r>
              <a:rPr lang="en-US" dirty="0"/>
              <a:t>, </a:t>
            </a:r>
            <a:r>
              <a:rPr lang="en-US" dirty="0" smtClean="0"/>
              <a:t>MIPS implementation </a:t>
            </a:r>
            <a:r>
              <a:rPr lang="en-US" dirty="0"/>
              <a:t>uses 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other types of state elements: memories and registers,</a:t>
            </a:r>
          </a:p>
        </p:txBody>
      </p:sp>
    </p:spTree>
    <p:extLst>
      <p:ext uri="{BB962C8B-B14F-4D97-AF65-F5344CB8AC3E}">
        <p14:creationId xmlns:p14="http://schemas.microsoft.com/office/powerpoint/2010/main" val="31899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607629" cy="781504"/>
          </a:xfrm>
        </p:spPr>
        <p:txBody>
          <a:bodyPr/>
          <a:lstStyle/>
          <a:p>
            <a:r>
              <a:rPr lang="en-US" b="1" dirty="0"/>
              <a:t>Logic Design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2" y="1146631"/>
            <a:ext cx="7170057" cy="55444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 </a:t>
            </a:r>
            <a:r>
              <a:rPr lang="en-US" dirty="0"/>
              <a:t>any </a:t>
            </a:r>
            <a:r>
              <a:rPr lang="en-US" dirty="0" smtClean="0"/>
              <a:t>time, the </a:t>
            </a:r>
            <a:r>
              <a:rPr lang="en-US" b="1" dirty="0"/>
              <a:t>clock</a:t>
            </a:r>
            <a:r>
              <a:rPr lang="en-US" dirty="0"/>
              <a:t> is used to </a:t>
            </a:r>
            <a:r>
              <a:rPr lang="en-US" b="1" dirty="0"/>
              <a:t>determine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dirty="0" smtClean="0"/>
              <a:t>state element </a:t>
            </a:r>
            <a:r>
              <a:rPr lang="en-US" dirty="0"/>
              <a:t>should be </a:t>
            </a:r>
            <a:r>
              <a:rPr lang="en-US" b="1" dirty="0" smtClean="0"/>
              <a:t>written</a:t>
            </a:r>
            <a:r>
              <a:rPr lang="en-US" dirty="0" smtClean="0"/>
              <a:t> or </a:t>
            </a:r>
          </a:p>
          <a:p>
            <a:pPr lvl="1"/>
            <a:r>
              <a:rPr lang="en-US" dirty="0" smtClean="0"/>
              <a:t>a </a:t>
            </a:r>
            <a:r>
              <a:rPr lang="en-US" b="1" dirty="0"/>
              <a:t>state element </a:t>
            </a:r>
            <a:r>
              <a:rPr lang="en-US" dirty="0"/>
              <a:t>can be </a:t>
            </a:r>
            <a:r>
              <a:rPr lang="en-US" b="1" dirty="0" smtClean="0"/>
              <a:t>read</a:t>
            </a:r>
          </a:p>
          <a:p>
            <a:r>
              <a:rPr lang="en-US" b="1" dirty="0"/>
              <a:t>Clocking </a:t>
            </a:r>
            <a:r>
              <a:rPr lang="en-US" b="1" dirty="0" smtClean="0"/>
              <a:t>Methodology </a:t>
            </a:r>
            <a:r>
              <a:rPr lang="en-US" dirty="0" smtClean="0"/>
              <a:t>defines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signals can be read and when they can </a:t>
            </a:r>
            <a:r>
              <a:rPr lang="en-US" dirty="0" smtClean="0"/>
              <a:t>be written</a:t>
            </a:r>
          </a:p>
          <a:p>
            <a:r>
              <a:rPr lang="en-US" dirty="0" smtClean="0"/>
              <a:t>We </a:t>
            </a:r>
            <a:r>
              <a:rPr lang="en-US" dirty="0"/>
              <a:t>will assume an </a:t>
            </a:r>
            <a:r>
              <a:rPr lang="en-US" b="1" dirty="0"/>
              <a:t>edge-triggered clocking </a:t>
            </a:r>
            <a:r>
              <a:rPr lang="en-US" dirty="0" smtClean="0"/>
              <a:t>methodology, i.e., 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values stored in a </a:t>
            </a:r>
            <a:r>
              <a:rPr lang="en-US" b="1" dirty="0" smtClean="0"/>
              <a:t>sequential logic </a:t>
            </a:r>
            <a:r>
              <a:rPr lang="en-US" dirty="0"/>
              <a:t>element are </a:t>
            </a:r>
            <a:r>
              <a:rPr lang="en-US" b="1" dirty="0"/>
              <a:t>updated only on a clock </a:t>
            </a:r>
            <a:r>
              <a:rPr lang="en-US" b="1" dirty="0" smtClean="0"/>
              <a:t>edge</a:t>
            </a:r>
            <a:endParaRPr lang="en-US" i="1" dirty="0" smtClean="0"/>
          </a:p>
          <a:p>
            <a:pPr lvl="1"/>
            <a:r>
              <a:rPr lang="en-US" dirty="0"/>
              <a:t>Because only state elements can store </a:t>
            </a:r>
            <a:r>
              <a:rPr lang="en-US" dirty="0" smtClean="0"/>
              <a:t>a data </a:t>
            </a:r>
            <a:r>
              <a:rPr lang="en-US" dirty="0"/>
              <a:t>value, any collection of </a:t>
            </a:r>
            <a:r>
              <a:rPr lang="en-US" b="1" dirty="0"/>
              <a:t>combinational logic must have its inputs come from </a:t>
            </a:r>
            <a:r>
              <a:rPr lang="en-US" b="1" dirty="0" smtClean="0"/>
              <a:t>a set </a:t>
            </a:r>
            <a:r>
              <a:rPr lang="en-US" b="1" dirty="0"/>
              <a:t>of state elements </a:t>
            </a:r>
            <a:r>
              <a:rPr lang="en-US" dirty="0"/>
              <a:t>and its </a:t>
            </a:r>
            <a:r>
              <a:rPr lang="en-US" b="1" dirty="0"/>
              <a:t>outputs written into a set of state </a:t>
            </a:r>
            <a:r>
              <a:rPr lang="en-US" b="1" dirty="0" smtClean="0"/>
              <a:t>elements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inputs</a:t>
            </a:r>
            <a:r>
              <a:rPr lang="en-US" dirty="0" smtClean="0"/>
              <a:t> are </a:t>
            </a:r>
            <a:r>
              <a:rPr lang="en-US" dirty="0"/>
              <a:t>values that were </a:t>
            </a:r>
            <a:r>
              <a:rPr lang="en-US" b="1" dirty="0"/>
              <a:t>written in a previous clock cycle</a:t>
            </a:r>
            <a:r>
              <a:rPr lang="en-US" dirty="0"/>
              <a:t>, while the </a:t>
            </a:r>
            <a:r>
              <a:rPr lang="en-US" b="1" dirty="0" smtClean="0"/>
              <a:t>outputs</a:t>
            </a:r>
            <a:r>
              <a:rPr lang="en-US" dirty="0" smtClean="0"/>
              <a:t> are values that </a:t>
            </a:r>
            <a:r>
              <a:rPr lang="en-US" dirty="0"/>
              <a:t>can be </a:t>
            </a:r>
            <a:r>
              <a:rPr lang="en-US" b="1" dirty="0"/>
              <a:t>used in a following clock </a:t>
            </a:r>
            <a:r>
              <a:rPr lang="en-US" b="1" dirty="0" smtClean="0"/>
              <a:t>cycle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1984828"/>
            <a:ext cx="4746171" cy="3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0"/>
            <a:ext cx="9114972" cy="6836230"/>
          </a:xfrm>
        </p:spPr>
      </p:pic>
      <p:sp>
        <p:nvSpPr>
          <p:cNvPr id="5" name="Rectangle 4"/>
          <p:cNvSpPr/>
          <p:nvPr/>
        </p:nvSpPr>
        <p:spPr>
          <a:xfrm>
            <a:off x="9056914" y="2679451"/>
            <a:ext cx="2815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Finally, </a:t>
            </a:r>
            <a:r>
              <a:rPr lang="en-US" b="1" dirty="0" smtClean="0">
                <a:solidFill>
                  <a:srgbClr val="00FFFF"/>
                </a:solidFill>
                <a:latin typeface="MinionPro-Bold"/>
              </a:rPr>
              <a:t>color </a:t>
            </a:r>
            <a:r>
              <a:rPr lang="en-US" dirty="0" smtClean="0">
                <a:solidFill>
                  <a:srgbClr val="000000"/>
                </a:solidFill>
                <a:latin typeface="MinionPro-Regular"/>
              </a:rPr>
              <a:t>indicates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a control signal as </a:t>
            </a:r>
            <a:r>
              <a:rPr lang="en-US" dirty="0" smtClean="0">
                <a:solidFill>
                  <a:srgbClr val="000000"/>
                </a:solidFill>
                <a:latin typeface="MinionPro-Regular"/>
              </a:rPr>
              <a:t>opposed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to a signal that carries </a:t>
            </a:r>
            <a:r>
              <a:rPr lang="en-US" dirty="0" smtClean="0">
                <a:solidFill>
                  <a:srgbClr val="000000"/>
                </a:solidFill>
                <a:latin typeface="MinionPro-Regular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229" y="238261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Building a </a:t>
            </a:r>
            <a:r>
              <a:rPr lang="en-US" b="1" dirty="0" err="1"/>
              <a:t>Datapath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for </a:t>
            </a:r>
            <a:r>
              <a:rPr lang="en-US" b="1" dirty="0" smtClean="0"/>
              <a:t>Instruction fetch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316182"/>
            <a:ext cx="11364686" cy="5273303"/>
          </a:xfrm>
        </p:spPr>
        <p:txBody>
          <a:bodyPr>
            <a:normAutofit/>
          </a:bodyPr>
          <a:lstStyle/>
          <a:p>
            <a:r>
              <a:rPr lang="en-US" b="1" dirty="0"/>
              <a:t>to start </a:t>
            </a:r>
            <a:r>
              <a:rPr lang="en-US" dirty="0"/>
              <a:t>a </a:t>
            </a:r>
            <a:r>
              <a:rPr lang="en-US" dirty="0" err="1"/>
              <a:t>datapath</a:t>
            </a:r>
            <a:r>
              <a:rPr lang="en-US" dirty="0"/>
              <a:t> design </a:t>
            </a:r>
            <a:endParaRPr lang="en-US" dirty="0" smtClean="0"/>
          </a:p>
          <a:p>
            <a:pPr lvl="1"/>
            <a:r>
              <a:rPr lang="en-US" dirty="0" smtClean="0"/>
              <a:t>examine </a:t>
            </a:r>
            <a:r>
              <a:rPr lang="en-US" dirty="0"/>
              <a:t>the </a:t>
            </a:r>
            <a:r>
              <a:rPr lang="en-US" b="1" dirty="0"/>
              <a:t>major </a:t>
            </a:r>
            <a:r>
              <a:rPr lang="en-US" b="1" dirty="0" smtClean="0"/>
              <a:t>components required </a:t>
            </a:r>
            <a:r>
              <a:rPr lang="en-US" dirty="0"/>
              <a:t>to execute </a:t>
            </a:r>
            <a:r>
              <a:rPr lang="en-US" b="1" dirty="0"/>
              <a:t>each class of MIPS </a:t>
            </a:r>
            <a:r>
              <a:rPr lang="en-US" dirty="0" smtClean="0"/>
              <a:t>instructions</a:t>
            </a:r>
          </a:p>
          <a:p>
            <a:r>
              <a:rPr lang="en-US" dirty="0" smtClean="0"/>
              <a:t>Some Components are required for every instruction : </a:t>
            </a:r>
            <a:r>
              <a:rPr lang="en-US" b="1" dirty="0" smtClean="0"/>
              <a:t>instruction fetch</a:t>
            </a:r>
          </a:p>
          <a:p>
            <a:r>
              <a:rPr lang="en-US" dirty="0" smtClean="0"/>
              <a:t>A </a:t>
            </a:r>
            <a:r>
              <a:rPr lang="en-US" b="1" dirty="0"/>
              <a:t>memory</a:t>
            </a:r>
            <a:r>
              <a:rPr lang="en-US" dirty="0"/>
              <a:t> </a:t>
            </a:r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stores the instructions </a:t>
            </a:r>
            <a:r>
              <a:rPr lang="en-US" dirty="0"/>
              <a:t>of a program </a:t>
            </a:r>
            <a:endParaRPr lang="en-US" dirty="0" smtClean="0"/>
          </a:p>
          <a:p>
            <a:pPr lvl="1"/>
            <a:r>
              <a:rPr lang="en-US" dirty="0" smtClean="0"/>
              <a:t>supplies an instruction </a:t>
            </a:r>
            <a:r>
              <a:rPr lang="en-US" dirty="0"/>
              <a:t>given an </a:t>
            </a:r>
            <a:r>
              <a:rPr lang="en-US" dirty="0" smtClean="0"/>
              <a:t>address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/>
              <a:t>program counter (PC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register that holds the address of the current </a:t>
            </a:r>
            <a:r>
              <a:rPr lang="en-US" dirty="0" smtClean="0"/>
              <a:t>instruction</a:t>
            </a:r>
          </a:p>
          <a:p>
            <a:r>
              <a:rPr lang="en-US" dirty="0" smtClean="0"/>
              <a:t>An </a:t>
            </a:r>
            <a:r>
              <a:rPr lang="en-US" b="1" dirty="0"/>
              <a:t>adder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increment the PC to the address of the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31657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22995</TotalTime>
  <Words>1240</Words>
  <Application>Microsoft Office PowerPoint</Application>
  <PresentationFormat>Widescreen</PresentationFormat>
  <Paragraphs>154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MinionPro-Bold</vt:lpstr>
      <vt:lpstr>MinionPro-Regular</vt:lpstr>
      <vt:lpstr>Office Theme</vt:lpstr>
      <vt:lpstr>The Processor</vt:lpstr>
      <vt:lpstr>A Basic MIPS Implementation</vt:lpstr>
      <vt:lpstr>MIPS implementation: functional units and their interconnection</vt:lpstr>
      <vt:lpstr>The datapath of MIPS implementation</vt:lpstr>
      <vt:lpstr>Logic Design Conventions</vt:lpstr>
      <vt:lpstr>Logic Design Conventions</vt:lpstr>
      <vt:lpstr>PowerPoint Presentation</vt:lpstr>
      <vt:lpstr>Building a Datapath</vt:lpstr>
      <vt:lpstr>Datapath for Instruction fetch</vt:lpstr>
      <vt:lpstr>PowerPoint Presentation</vt:lpstr>
      <vt:lpstr>How do we combine these datapath elements?</vt:lpstr>
      <vt:lpstr>Building a Datapath: Execution of R-Type instruction</vt:lpstr>
      <vt:lpstr>PowerPoint Presentation</vt:lpstr>
      <vt:lpstr>Building a Datapath: Execution of Load and Store</vt:lpstr>
      <vt:lpstr>PowerPoint Presentation</vt:lpstr>
      <vt:lpstr>Building a Datapath: Branch instruction</vt:lpstr>
      <vt:lpstr>Building a Datapath: Branch instruction</vt:lpstr>
      <vt:lpstr>Building a Datapath: Jump instruction</vt:lpstr>
      <vt:lpstr>Creating a Single Datapath: Memory and R-Type</vt:lpstr>
      <vt:lpstr>Detailed MIPS Architecture</vt:lpstr>
      <vt:lpstr>A Simple Implementation Scheme</vt:lpstr>
      <vt:lpstr>An implementation of our MIPS subset</vt:lpstr>
      <vt:lpstr>PowerPoint Presentation</vt:lpstr>
      <vt:lpstr>Designing the Main Control Unit</vt:lpstr>
      <vt:lpstr>Review the formats of the three instruction classes</vt:lpstr>
      <vt:lpstr>The Datapath</vt:lpstr>
      <vt:lpstr>7 control lines</vt:lpstr>
      <vt:lpstr>Datapath with control lines</vt:lpstr>
      <vt:lpstr>everything occurs in one clock cycle</vt:lpstr>
      <vt:lpstr>Operation of the Datapath</vt:lpstr>
      <vt:lpstr>PowerPoint Presentation</vt:lpstr>
      <vt:lpstr>Operation of the Datapath</vt:lpstr>
      <vt:lpstr>Data path for  beq t1, t2, offset</vt:lpstr>
      <vt:lpstr>let’s add the jump instruction to show how the basic datapath and control can be extended</vt:lpstr>
      <vt:lpstr>Datapath for j address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Abstractions and Technology</dc:title>
  <dc:creator>Windows User</dc:creator>
  <cp:lastModifiedBy>Windows User</cp:lastModifiedBy>
  <cp:revision>491</cp:revision>
  <dcterms:created xsi:type="dcterms:W3CDTF">2023-06-08T08:42:36Z</dcterms:created>
  <dcterms:modified xsi:type="dcterms:W3CDTF">2023-09-25T10:23:26Z</dcterms:modified>
</cp:coreProperties>
</file>