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358" r:id="rId6"/>
    <p:sldId id="257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425" r:id="rId18"/>
    <p:sldId id="426" r:id="rId19"/>
    <p:sldId id="427" r:id="rId20"/>
    <p:sldId id="279" r:id="rId21"/>
    <p:sldId id="423" r:id="rId22"/>
    <p:sldId id="424" r:id="rId23"/>
    <p:sldId id="428" r:id="rId24"/>
    <p:sldId id="429" r:id="rId25"/>
    <p:sldId id="430" r:id="rId26"/>
    <p:sldId id="280" r:id="rId27"/>
    <p:sldId id="282" r:id="rId28"/>
    <p:sldId id="431" r:id="rId29"/>
    <p:sldId id="283" r:id="rId30"/>
    <p:sldId id="432" r:id="rId31"/>
    <p:sldId id="284" r:id="rId32"/>
    <p:sldId id="281" r:id="rId33"/>
    <p:sldId id="285" r:id="rId34"/>
    <p:sldId id="286" r:id="rId35"/>
    <p:sldId id="287" r:id="rId36"/>
    <p:sldId id="288" r:id="rId37"/>
    <p:sldId id="289" r:id="rId38"/>
    <p:sldId id="433" r:id="rId39"/>
    <p:sldId id="290" r:id="rId40"/>
    <p:sldId id="291" r:id="rId41"/>
    <p:sldId id="434" r:id="rId42"/>
    <p:sldId id="435" r:id="rId43"/>
    <p:sldId id="292" r:id="rId44"/>
    <p:sldId id="293" r:id="rId45"/>
    <p:sldId id="294" r:id="rId46"/>
    <p:sldId id="295" r:id="rId47"/>
    <p:sldId id="296" r:id="rId48"/>
    <p:sldId id="436" r:id="rId49"/>
    <p:sldId id="297" r:id="rId50"/>
    <p:sldId id="437" r:id="rId51"/>
    <p:sldId id="438" r:id="rId52"/>
    <p:sldId id="298" r:id="rId53"/>
    <p:sldId id="299" r:id="rId54"/>
    <p:sldId id="43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DEFE-F33D-4EF2-8C6F-F201214FBE5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 and Fast: Exploiting Memory Hierarchy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R. </a:t>
            </a:r>
            <a:r>
              <a:rPr lang="en-US" dirty="0" err="1" smtClean="0"/>
              <a:t>R</a:t>
            </a:r>
            <a:r>
              <a:rPr lang="en-US" dirty="0" smtClean="0"/>
              <a:t>. </a:t>
            </a:r>
            <a:r>
              <a:rPr lang="en-US" dirty="0" err="1" smtClean="0"/>
              <a:t>Maiti</a:t>
            </a:r>
            <a:endParaRPr lang="en-US" dirty="0" smtClean="0"/>
          </a:p>
          <a:p>
            <a:r>
              <a:rPr lang="en-US" dirty="0" smtClean="0"/>
              <a:t>CSIS, BITS-</a:t>
            </a:r>
            <a:r>
              <a:rPr lang="en-US" dirty="0" err="1" smtClean="0"/>
              <a:t>Pilani</a:t>
            </a:r>
            <a:r>
              <a:rPr lang="en-US" dirty="0" smtClean="0"/>
              <a:t>, Hyderabad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1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 smtClean="0"/>
              <a:t>Timing in secondary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1080656"/>
            <a:ext cx="6582642" cy="55833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Second step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for the desired </a:t>
            </a:r>
            <a:r>
              <a:rPr lang="en-US" dirty="0" smtClean="0"/>
              <a:t>sector to </a:t>
            </a:r>
            <a:r>
              <a:rPr lang="en-US" dirty="0"/>
              <a:t>rotate under the read/write </a:t>
            </a:r>
            <a:r>
              <a:rPr lang="en-US" dirty="0" smtClean="0"/>
              <a:t>head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time is called the </a:t>
            </a:r>
            <a:r>
              <a:rPr lang="en-US" b="1" dirty="0"/>
              <a:t>rotational latency </a:t>
            </a:r>
            <a:r>
              <a:rPr lang="en-US" dirty="0" smtClean="0"/>
              <a:t>or </a:t>
            </a:r>
            <a:r>
              <a:rPr lang="en-US" b="1" dirty="0" smtClean="0"/>
              <a:t>rotational delay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average</a:t>
            </a:r>
            <a:r>
              <a:rPr lang="en-US" dirty="0"/>
              <a:t> </a:t>
            </a:r>
            <a:r>
              <a:rPr lang="en-US" b="1" dirty="0"/>
              <a:t>latency</a:t>
            </a:r>
            <a:r>
              <a:rPr lang="en-US" dirty="0"/>
              <a:t> to the desired information is </a:t>
            </a:r>
            <a:endParaRPr lang="en-US" dirty="0" smtClean="0"/>
          </a:p>
          <a:p>
            <a:pPr lvl="1"/>
            <a:r>
              <a:rPr lang="en-US" dirty="0" smtClean="0"/>
              <a:t>halfway around the disk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Disks </a:t>
            </a:r>
            <a:r>
              <a:rPr lang="en-US" dirty="0"/>
              <a:t>rotate at 5400 RPM to 15,000 </a:t>
            </a:r>
            <a:r>
              <a:rPr lang="en-US" dirty="0" smtClean="0"/>
              <a:t>RPM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rotational </a:t>
            </a:r>
            <a:r>
              <a:rPr lang="en-US" dirty="0" smtClean="0"/>
              <a:t>latency at </a:t>
            </a:r>
            <a:r>
              <a:rPr lang="en-US" dirty="0"/>
              <a:t>5400 RPM </a:t>
            </a:r>
            <a:r>
              <a:rPr lang="en-US" dirty="0" smtClean="0"/>
              <a:t>is </a:t>
            </a:r>
          </a:p>
          <a:p>
            <a:pPr lvl="2"/>
            <a:r>
              <a:rPr lang="en-US" dirty="0" smtClean="0"/>
              <a:t>5.6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Third step of </a:t>
            </a:r>
            <a:r>
              <a:rPr lang="en-US" dirty="0"/>
              <a:t>a disk access, </a:t>
            </a:r>
            <a:endParaRPr lang="en-US" dirty="0" smtClean="0"/>
          </a:p>
          <a:p>
            <a:pPr lvl="1"/>
            <a:r>
              <a:rPr lang="en-US" b="1" i="1" dirty="0" smtClean="0"/>
              <a:t>transfer time -- </a:t>
            </a:r>
            <a:r>
              <a:rPr lang="en-US" dirty="0" smtClean="0"/>
              <a:t>the </a:t>
            </a:r>
            <a:r>
              <a:rPr lang="en-US" dirty="0"/>
              <a:t>time to transfer a </a:t>
            </a:r>
            <a:r>
              <a:rPr lang="en-US" dirty="0" smtClean="0"/>
              <a:t>block of bits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transfer time is a function of the sector size, the rotation speed, and </a:t>
            </a:r>
            <a:r>
              <a:rPr lang="en-US" dirty="0" smtClean="0"/>
              <a:t>the recording </a:t>
            </a:r>
            <a:r>
              <a:rPr lang="en-US" dirty="0"/>
              <a:t>density of a </a:t>
            </a:r>
            <a:r>
              <a:rPr lang="en-US" dirty="0" smtClean="0"/>
              <a:t>track</a:t>
            </a:r>
          </a:p>
          <a:p>
            <a:pPr lvl="1"/>
            <a:r>
              <a:rPr lang="en-US" b="1" dirty="0" smtClean="0"/>
              <a:t>Transfer </a:t>
            </a:r>
            <a:r>
              <a:rPr lang="en-US" b="1" dirty="0"/>
              <a:t>rates </a:t>
            </a:r>
            <a:r>
              <a:rPr lang="en-US" dirty="0"/>
              <a:t>in 2012 were between 100 and 200 MB/sec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96" y="1825625"/>
            <a:ext cx="4762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8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7" y="2803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The Basics of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5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198872"/>
            <a:ext cx="4357255" cy="6046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108364"/>
            <a:ext cx="6761017" cy="506859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Cache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 chosen to represent </a:t>
            </a:r>
            <a:r>
              <a:rPr lang="en-US" dirty="0" smtClean="0"/>
              <a:t>the level </a:t>
            </a:r>
            <a:r>
              <a:rPr lang="en-US" dirty="0"/>
              <a:t>of the memory hierarchy between the processor and main memory in the </a:t>
            </a:r>
            <a:r>
              <a:rPr lang="en-US" dirty="0" smtClean="0"/>
              <a:t>first commercial </a:t>
            </a:r>
            <a:r>
              <a:rPr lang="en-US" dirty="0"/>
              <a:t>computer to have this extra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Takes advantage </a:t>
            </a:r>
            <a:r>
              <a:rPr lang="en-US" dirty="0"/>
              <a:t>of </a:t>
            </a:r>
            <a:r>
              <a:rPr lang="en-US" b="1" dirty="0"/>
              <a:t>locality of </a:t>
            </a:r>
            <a:r>
              <a:rPr lang="en-US" b="1" dirty="0" smtClean="0"/>
              <a:t>access</a:t>
            </a:r>
          </a:p>
          <a:p>
            <a:r>
              <a:rPr lang="en-US" dirty="0"/>
              <a:t>Before the request,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cache contains a collection of recent </a:t>
            </a:r>
            <a:r>
              <a:rPr lang="en-US" dirty="0" smtClean="0"/>
              <a:t>references X</a:t>
            </a:r>
            <a:r>
              <a:rPr lang="en-US" baseline="-25000" dirty="0" smtClean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X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processor requests a word X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that is not in the </a:t>
            </a:r>
            <a:r>
              <a:rPr lang="en-US" dirty="0" smtClean="0"/>
              <a:t>cache </a:t>
            </a:r>
          </a:p>
          <a:p>
            <a:pPr lvl="1"/>
            <a:r>
              <a:rPr lang="en-US" dirty="0" smtClean="0"/>
              <a:t>This request </a:t>
            </a:r>
            <a:r>
              <a:rPr lang="en-US" dirty="0"/>
              <a:t>results in a miss,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 word X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is brought from memory into the cache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80" y="12050"/>
            <a:ext cx="4572777" cy="68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198871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access Cache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316182"/>
            <a:ext cx="5424386" cy="53617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do </a:t>
            </a:r>
            <a:r>
              <a:rPr lang="en-US" dirty="0"/>
              <a:t>we know if a data item is in the cache?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/>
              <a:t>, if it is, how do we </a:t>
            </a:r>
            <a:r>
              <a:rPr lang="en-US" dirty="0" smtClean="0"/>
              <a:t>find </a:t>
            </a:r>
            <a:r>
              <a:rPr lang="en-US" dirty="0"/>
              <a:t>it? </a:t>
            </a:r>
            <a:endParaRPr lang="en-US" dirty="0" smtClean="0"/>
          </a:p>
          <a:p>
            <a:pPr lvl="1"/>
            <a:r>
              <a:rPr lang="en-US" dirty="0" smtClean="0"/>
              <a:t>The answers </a:t>
            </a:r>
            <a:r>
              <a:rPr lang="en-US" dirty="0"/>
              <a:t>are related.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simplest way to </a:t>
            </a:r>
            <a:r>
              <a:rPr lang="en-US" dirty="0" smtClean="0"/>
              <a:t>assign a </a:t>
            </a:r>
            <a:r>
              <a:rPr lang="en-US" dirty="0"/>
              <a:t>location in the cache for each word in memory is to assign the cache </a:t>
            </a:r>
            <a:r>
              <a:rPr lang="en-US" dirty="0" smtClean="0"/>
              <a:t>location based </a:t>
            </a:r>
            <a:r>
              <a:rPr lang="en-US" dirty="0"/>
              <a:t>on the </a:t>
            </a:r>
            <a:r>
              <a:rPr lang="en-US" i="1" dirty="0"/>
              <a:t>address </a:t>
            </a:r>
            <a:r>
              <a:rPr lang="en-US" dirty="0"/>
              <a:t>of the word in memory.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cache structure is called </a:t>
            </a:r>
            <a:r>
              <a:rPr lang="en-US" b="1" dirty="0" smtClean="0"/>
              <a:t>direct mapped</a:t>
            </a:r>
            <a:r>
              <a:rPr lang="en-US" dirty="0"/>
              <a:t>, since each memory location is mapped directly to exactly one location </a:t>
            </a:r>
            <a:r>
              <a:rPr lang="en-US" dirty="0" smtClean="0"/>
              <a:t>in the </a:t>
            </a:r>
            <a:r>
              <a:rPr lang="en-US" dirty="0"/>
              <a:t>cache. </a:t>
            </a:r>
            <a:endParaRPr lang="en-US" dirty="0" smtClean="0"/>
          </a:p>
          <a:p>
            <a:pPr lvl="1"/>
            <a:r>
              <a:rPr lang="en-US" dirty="0" smtClean="0"/>
              <a:t>Cache address = (Block </a:t>
            </a:r>
            <a:r>
              <a:rPr lang="en-US" dirty="0"/>
              <a:t>address) modulo (Number of blocks in the cache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8-block cache uses the three lowest bits (8 </a:t>
            </a:r>
            <a:r>
              <a:rPr lang="en-US" dirty="0" smtClean="0"/>
              <a:t>=2^3</a:t>
            </a:r>
            <a:r>
              <a:rPr lang="en-US" dirty="0"/>
              <a:t>) of the </a:t>
            </a:r>
            <a:r>
              <a:rPr lang="en-US" dirty="0" smtClean="0"/>
              <a:t>block 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97" y="1316181"/>
            <a:ext cx="6552204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8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Because each cache location can contain the contents of a number of </a:t>
            </a:r>
            <a:r>
              <a:rPr lang="en-US" dirty="0" smtClean="0"/>
              <a:t>different memory </a:t>
            </a:r>
            <a:r>
              <a:rPr lang="en-US" dirty="0"/>
              <a:t>locations,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 we know whether the data in the cache </a:t>
            </a:r>
            <a:r>
              <a:rPr lang="en-US" dirty="0" smtClean="0"/>
              <a:t>corresponds to </a:t>
            </a:r>
            <a:r>
              <a:rPr lang="en-US" dirty="0"/>
              <a:t>a requested word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answer this question by adding a set of </a:t>
            </a:r>
            <a:r>
              <a:rPr lang="en-US" b="1" dirty="0"/>
              <a:t>tags </a:t>
            </a:r>
            <a:r>
              <a:rPr lang="en-US" dirty="0"/>
              <a:t>to the cache. </a:t>
            </a:r>
            <a:endParaRPr lang="en-US" dirty="0" smtClean="0"/>
          </a:p>
          <a:p>
            <a:pPr lvl="1"/>
            <a:r>
              <a:rPr lang="en-US" dirty="0" smtClean="0"/>
              <a:t>The tags </a:t>
            </a:r>
            <a:r>
              <a:rPr lang="en-US" dirty="0"/>
              <a:t>contain the address information required to identify whether a word in </a:t>
            </a:r>
            <a:r>
              <a:rPr lang="en-US" dirty="0" smtClean="0"/>
              <a:t>the cache </a:t>
            </a:r>
            <a:r>
              <a:rPr lang="en-US" dirty="0"/>
              <a:t>corresponds to the requested </a:t>
            </a:r>
            <a:r>
              <a:rPr lang="en-US" dirty="0" smtClean="0"/>
              <a:t>word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tag needs only to contain the </a:t>
            </a:r>
            <a:r>
              <a:rPr lang="en-US" dirty="0" smtClean="0"/>
              <a:t>upper portion </a:t>
            </a:r>
            <a:r>
              <a:rPr lang="en-US" dirty="0"/>
              <a:t>of the address</a:t>
            </a:r>
            <a:r>
              <a:rPr lang="en-US" dirty="0" smtClean="0"/>
              <a:t>, corresponding </a:t>
            </a:r>
            <a:r>
              <a:rPr lang="en-US" dirty="0"/>
              <a:t>to the bits that are not used as an index </a:t>
            </a:r>
            <a:r>
              <a:rPr lang="en-US" dirty="0" smtClean="0"/>
              <a:t>into the cache</a:t>
            </a:r>
          </a:p>
          <a:p>
            <a:r>
              <a:rPr lang="en-US" dirty="0" smtClean="0"/>
              <a:t>When </a:t>
            </a:r>
            <a:r>
              <a:rPr lang="en-US" dirty="0"/>
              <a:t>a processor starts up,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cache does not have </a:t>
            </a:r>
            <a:r>
              <a:rPr lang="en-US" dirty="0" smtClean="0"/>
              <a:t>good data</a:t>
            </a:r>
            <a:r>
              <a:rPr lang="en-US" dirty="0"/>
              <a:t>, and the tag </a:t>
            </a:r>
            <a:r>
              <a:rPr lang="en-US" dirty="0" smtClean="0"/>
              <a:t>fields </a:t>
            </a:r>
            <a:r>
              <a:rPr lang="en-US" dirty="0"/>
              <a:t>will be </a:t>
            </a:r>
            <a:r>
              <a:rPr lang="en-US" dirty="0" smtClean="0"/>
              <a:t>meaningless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valid bit </a:t>
            </a:r>
            <a:r>
              <a:rPr lang="en-US" dirty="0" smtClean="0"/>
              <a:t>is used to </a:t>
            </a:r>
            <a:r>
              <a:rPr lang="en-US" dirty="0"/>
              <a:t>indicate whether an entry contains a valid address</a:t>
            </a:r>
          </a:p>
        </p:txBody>
      </p:sp>
    </p:spTree>
    <p:extLst>
      <p:ext uri="{BB962C8B-B14F-4D97-AF65-F5344CB8AC3E}">
        <p14:creationId xmlns:p14="http://schemas.microsoft.com/office/powerpoint/2010/main" val="143590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80" y="-1"/>
            <a:ext cx="6458857" cy="6858001"/>
          </a:xfrm>
        </p:spPr>
      </p:pic>
    </p:spTree>
    <p:extLst>
      <p:ext uri="{BB962C8B-B14F-4D97-AF65-F5344CB8AC3E}">
        <p14:creationId xmlns:p14="http://schemas.microsoft.com/office/powerpoint/2010/main" val="15078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983674"/>
            <a:ext cx="11637818" cy="51932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many total bits are required for a direct-mapped cache with 16 KiB </a:t>
            </a:r>
            <a:r>
              <a:rPr lang="en-US" dirty="0" smtClean="0">
                <a:solidFill>
                  <a:srgbClr val="FF0000"/>
                </a:solidFill>
              </a:rPr>
              <a:t>of data </a:t>
            </a:r>
            <a:r>
              <a:rPr lang="en-US" dirty="0">
                <a:solidFill>
                  <a:srgbClr val="FF0000"/>
                </a:solidFill>
              </a:rPr>
              <a:t>and 4-word blocks, assuming a 32-bit address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en-US" dirty="0" smtClean="0"/>
              <a:t>16 </a:t>
            </a:r>
            <a:r>
              <a:rPr lang="en-US" dirty="0"/>
              <a:t>KiB </a:t>
            </a:r>
            <a:r>
              <a:rPr lang="en-US" dirty="0" smtClean="0"/>
              <a:t>= </a:t>
            </a:r>
            <a:r>
              <a:rPr lang="en-US" dirty="0"/>
              <a:t>4096 (2</a:t>
            </a:r>
            <a:r>
              <a:rPr lang="en-US" baseline="30000" dirty="0"/>
              <a:t>12</a:t>
            </a:r>
            <a:r>
              <a:rPr lang="en-US" dirty="0"/>
              <a:t>)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a block size of 4 words (2</a:t>
            </a:r>
            <a:r>
              <a:rPr lang="en-US" baseline="30000" dirty="0"/>
              <a:t>2</a:t>
            </a:r>
            <a:r>
              <a:rPr lang="en-US" dirty="0"/>
              <a:t>), there are 1024 (2</a:t>
            </a:r>
            <a:r>
              <a:rPr lang="en-US" baseline="30000" dirty="0"/>
              <a:t>10</a:t>
            </a:r>
            <a:r>
              <a:rPr lang="en-US" dirty="0"/>
              <a:t>) </a:t>
            </a:r>
            <a:r>
              <a:rPr lang="en-US" dirty="0" smtClean="0"/>
              <a:t>blocks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block has 4 </a:t>
            </a:r>
            <a:r>
              <a:rPr lang="en-US" dirty="0" smtClean="0"/>
              <a:t>x </a:t>
            </a:r>
            <a:r>
              <a:rPr lang="en-US" dirty="0"/>
              <a:t>32 or 128 bits of data </a:t>
            </a:r>
            <a:r>
              <a:rPr lang="en-US" dirty="0" smtClean="0"/>
              <a:t>+ a tag (32 - </a:t>
            </a:r>
            <a:r>
              <a:rPr lang="en-US" dirty="0"/>
              <a:t>10 </a:t>
            </a:r>
            <a:r>
              <a:rPr lang="en-US" dirty="0" smtClean="0"/>
              <a:t>- </a:t>
            </a:r>
            <a:r>
              <a:rPr lang="en-US" dirty="0"/>
              <a:t>2 </a:t>
            </a:r>
            <a:r>
              <a:rPr lang="en-US" dirty="0" smtClean="0"/>
              <a:t>- </a:t>
            </a:r>
            <a:r>
              <a:rPr lang="en-US" dirty="0"/>
              <a:t>2 </a:t>
            </a:r>
            <a:r>
              <a:rPr lang="en-US" dirty="0" smtClean="0"/>
              <a:t>= 18 bits) + a </a:t>
            </a:r>
            <a:r>
              <a:rPr lang="en-US" dirty="0"/>
              <a:t>valid </a:t>
            </a:r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Thus</a:t>
            </a:r>
            <a:r>
              <a:rPr lang="en-US" dirty="0"/>
              <a:t>, the total cache size is </a:t>
            </a:r>
            <a:r>
              <a:rPr lang="pl-PL" dirty="0"/>
              <a:t>2</a:t>
            </a:r>
            <a:r>
              <a:rPr lang="pl-PL" baseline="30000" dirty="0"/>
              <a:t>10</a:t>
            </a:r>
            <a:r>
              <a:rPr lang="pl-PL" dirty="0"/>
              <a:t> </a:t>
            </a:r>
            <a:r>
              <a:rPr lang="en-US" dirty="0" smtClean="0"/>
              <a:t>x</a:t>
            </a:r>
            <a:r>
              <a:rPr lang="pl-PL" dirty="0" smtClean="0"/>
              <a:t> </a:t>
            </a:r>
            <a:r>
              <a:rPr lang="pl-PL" dirty="0"/>
              <a:t>(4 </a:t>
            </a:r>
            <a:r>
              <a:rPr lang="en-US" dirty="0" smtClean="0"/>
              <a:t>x</a:t>
            </a:r>
            <a:r>
              <a:rPr lang="pl-PL" dirty="0" smtClean="0"/>
              <a:t> </a:t>
            </a:r>
            <a:r>
              <a:rPr lang="pl-PL" dirty="0"/>
              <a:t>32 </a:t>
            </a:r>
            <a:r>
              <a:rPr lang="en-US" dirty="0" smtClean="0"/>
              <a:t>+</a:t>
            </a:r>
            <a:r>
              <a:rPr lang="pl-PL" dirty="0" smtClean="0"/>
              <a:t> </a:t>
            </a:r>
            <a:r>
              <a:rPr lang="pl-PL" dirty="0"/>
              <a:t>(32 </a:t>
            </a:r>
            <a:r>
              <a:rPr lang="en-US" dirty="0" smtClean="0"/>
              <a:t>-</a:t>
            </a:r>
            <a:r>
              <a:rPr lang="pl-PL" dirty="0" smtClean="0"/>
              <a:t> </a:t>
            </a:r>
            <a:r>
              <a:rPr lang="pl-PL" dirty="0"/>
              <a:t>10 </a:t>
            </a:r>
            <a:r>
              <a:rPr lang="en-US" dirty="0" smtClean="0"/>
              <a:t>-</a:t>
            </a:r>
            <a:r>
              <a:rPr lang="pl-PL" dirty="0" smtClean="0"/>
              <a:t> </a:t>
            </a:r>
            <a:r>
              <a:rPr lang="pl-PL" dirty="0"/>
              <a:t>2 </a:t>
            </a:r>
            <a:r>
              <a:rPr lang="en-US" dirty="0" smtClean="0"/>
              <a:t>-</a:t>
            </a:r>
            <a:r>
              <a:rPr lang="pl-PL" dirty="0" smtClean="0"/>
              <a:t> </a:t>
            </a:r>
            <a:r>
              <a:rPr lang="pl-PL" dirty="0"/>
              <a:t>2) </a:t>
            </a:r>
            <a:r>
              <a:rPr lang="en-US" dirty="0" smtClean="0"/>
              <a:t>+</a:t>
            </a:r>
            <a:r>
              <a:rPr lang="pl-PL" dirty="0" smtClean="0"/>
              <a:t> </a:t>
            </a:r>
            <a:r>
              <a:rPr lang="pl-PL" dirty="0"/>
              <a:t>1) </a:t>
            </a:r>
            <a:r>
              <a:rPr lang="en-US" dirty="0"/>
              <a:t>=</a:t>
            </a:r>
            <a:r>
              <a:rPr lang="pl-PL" dirty="0"/>
              <a:t> 2</a:t>
            </a:r>
            <a:r>
              <a:rPr lang="pl-PL" baseline="30000" dirty="0"/>
              <a:t>10</a:t>
            </a:r>
            <a:r>
              <a:rPr lang="pl-PL" dirty="0"/>
              <a:t> </a:t>
            </a:r>
            <a:r>
              <a:rPr lang="en-US" dirty="0" smtClean="0"/>
              <a:t>x</a:t>
            </a:r>
            <a:r>
              <a:rPr lang="pl-PL" dirty="0" smtClean="0"/>
              <a:t> </a:t>
            </a:r>
            <a:r>
              <a:rPr lang="pl-PL" dirty="0"/>
              <a:t>147 </a:t>
            </a:r>
            <a:r>
              <a:rPr lang="en-US" dirty="0" smtClean="0"/>
              <a:t>=</a:t>
            </a:r>
            <a:r>
              <a:rPr lang="pl-PL" dirty="0" smtClean="0"/>
              <a:t> </a:t>
            </a:r>
            <a:r>
              <a:rPr lang="pl-PL" dirty="0"/>
              <a:t>147 </a:t>
            </a:r>
            <a:r>
              <a:rPr lang="pl-PL" dirty="0" smtClean="0"/>
              <a:t>Kibits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this cache, the total number of bits in </a:t>
            </a:r>
            <a:r>
              <a:rPr lang="en-US" dirty="0" smtClean="0"/>
              <a:t>the cache </a:t>
            </a:r>
            <a:r>
              <a:rPr lang="en-US" dirty="0"/>
              <a:t>is about 1.15 times as many as needed just for the storage of the data.</a:t>
            </a:r>
          </a:p>
        </p:txBody>
      </p:sp>
    </p:spTree>
    <p:extLst>
      <p:ext uri="{BB962C8B-B14F-4D97-AF65-F5344CB8AC3E}">
        <p14:creationId xmlns:p14="http://schemas.microsoft.com/office/powerpoint/2010/main" val="84576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/>
              <a:t>Accessing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9" y="1224539"/>
            <a:ext cx="11388435" cy="972993"/>
          </a:xfrm>
        </p:spPr>
        <p:txBody>
          <a:bodyPr/>
          <a:lstStyle/>
          <a:p>
            <a:r>
              <a:rPr lang="en-US" dirty="0"/>
              <a:t>Below is a sequence of nine memory references to an </a:t>
            </a:r>
            <a:r>
              <a:rPr lang="en-US" b="1" dirty="0">
                <a:solidFill>
                  <a:srgbClr val="7030A0"/>
                </a:solidFill>
              </a:rPr>
              <a:t>empty eight-block </a:t>
            </a:r>
            <a:r>
              <a:rPr lang="en-US" dirty="0"/>
              <a:t>cache</a:t>
            </a:r>
            <a:r>
              <a:rPr lang="en-US" dirty="0" smtClean="0"/>
              <a:t>, including </a:t>
            </a:r>
            <a:r>
              <a:rPr lang="en-US" dirty="0"/>
              <a:t>the action for each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02187"/>
              </p:ext>
            </p:extLst>
          </p:nvPr>
        </p:nvGraphicFramePr>
        <p:xfrm>
          <a:off x="374070" y="2244435"/>
          <a:ext cx="1156854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>
                  <a:extLst>
                    <a:ext uri="{9D8B030D-6E8A-4147-A177-3AD203B41FA5}">
                      <a16:colId xmlns:a16="http://schemas.microsoft.com/office/drawing/2014/main" val="1781485315"/>
                    </a:ext>
                  </a:extLst>
                </a:gridCol>
                <a:gridCol w="2147454">
                  <a:extLst>
                    <a:ext uri="{9D8B030D-6E8A-4147-A177-3AD203B41FA5}">
                      <a16:colId xmlns:a16="http://schemas.microsoft.com/office/drawing/2014/main" val="139911804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18267667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1865463437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332481375"/>
                    </a:ext>
                  </a:extLst>
                </a:gridCol>
              </a:tblGrid>
              <a:tr h="4971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 or miss in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Assigned cache block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(where found or placed)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0071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94022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19218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8346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8176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6334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6713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7312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44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03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/>
              <a:t>Accessing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9" y="1224539"/>
            <a:ext cx="11388435" cy="972993"/>
          </a:xfrm>
        </p:spPr>
        <p:txBody>
          <a:bodyPr/>
          <a:lstStyle/>
          <a:p>
            <a:r>
              <a:rPr lang="en-US" dirty="0"/>
              <a:t>Below is a sequence of nine memory references to an </a:t>
            </a:r>
            <a:r>
              <a:rPr lang="en-US" b="1" dirty="0">
                <a:solidFill>
                  <a:srgbClr val="7030A0"/>
                </a:solidFill>
              </a:rPr>
              <a:t>empty eight-block </a:t>
            </a:r>
            <a:r>
              <a:rPr lang="en-US" dirty="0"/>
              <a:t>cache</a:t>
            </a:r>
            <a:r>
              <a:rPr lang="en-US" dirty="0" smtClean="0"/>
              <a:t>, including </a:t>
            </a:r>
            <a:r>
              <a:rPr lang="en-US" dirty="0"/>
              <a:t>the action for each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10401"/>
              </p:ext>
            </p:extLst>
          </p:nvPr>
        </p:nvGraphicFramePr>
        <p:xfrm>
          <a:off x="374070" y="2244435"/>
          <a:ext cx="1156854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>
                  <a:extLst>
                    <a:ext uri="{9D8B030D-6E8A-4147-A177-3AD203B41FA5}">
                      <a16:colId xmlns:a16="http://schemas.microsoft.com/office/drawing/2014/main" val="1781485315"/>
                    </a:ext>
                  </a:extLst>
                </a:gridCol>
                <a:gridCol w="2147454">
                  <a:extLst>
                    <a:ext uri="{9D8B030D-6E8A-4147-A177-3AD203B41FA5}">
                      <a16:colId xmlns:a16="http://schemas.microsoft.com/office/drawing/2014/main" val="139911804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18267667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1865463437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332481375"/>
                    </a:ext>
                  </a:extLst>
                </a:gridCol>
              </a:tblGrid>
              <a:tr h="4971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 or miss in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Assigned cache block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(where found or placed)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0071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94022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19218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8346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8176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6334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6713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7312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44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76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/>
              <a:t>Accessing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9" y="1224539"/>
            <a:ext cx="11388435" cy="972993"/>
          </a:xfrm>
        </p:spPr>
        <p:txBody>
          <a:bodyPr/>
          <a:lstStyle/>
          <a:p>
            <a:r>
              <a:rPr lang="en-US" dirty="0"/>
              <a:t>Below is a sequence of nine memory references to an </a:t>
            </a:r>
            <a:r>
              <a:rPr lang="en-US" b="1" dirty="0">
                <a:solidFill>
                  <a:srgbClr val="7030A0"/>
                </a:solidFill>
              </a:rPr>
              <a:t>empty eight-block </a:t>
            </a:r>
            <a:r>
              <a:rPr lang="en-US" dirty="0"/>
              <a:t>cache</a:t>
            </a:r>
            <a:r>
              <a:rPr lang="en-US" dirty="0" smtClean="0"/>
              <a:t>, including </a:t>
            </a:r>
            <a:r>
              <a:rPr lang="en-US" dirty="0"/>
              <a:t>the action for each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45772"/>
              </p:ext>
            </p:extLst>
          </p:nvPr>
        </p:nvGraphicFramePr>
        <p:xfrm>
          <a:off x="374070" y="2244435"/>
          <a:ext cx="1156854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>
                  <a:extLst>
                    <a:ext uri="{9D8B030D-6E8A-4147-A177-3AD203B41FA5}">
                      <a16:colId xmlns:a16="http://schemas.microsoft.com/office/drawing/2014/main" val="1781485315"/>
                    </a:ext>
                  </a:extLst>
                </a:gridCol>
                <a:gridCol w="2147454">
                  <a:extLst>
                    <a:ext uri="{9D8B030D-6E8A-4147-A177-3AD203B41FA5}">
                      <a16:colId xmlns:a16="http://schemas.microsoft.com/office/drawing/2014/main" val="139911804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18267667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1865463437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332481375"/>
                    </a:ext>
                  </a:extLst>
                </a:gridCol>
              </a:tblGrid>
              <a:tr h="4971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 or miss in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Assigned cache block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(where found or placed)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0071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94022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19218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8346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8176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6334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6713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7312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44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8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2" y="340002"/>
            <a:ext cx="5535323" cy="6269868"/>
          </a:xfrm>
        </p:spPr>
      </p:pic>
      <p:sp>
        <p:nvSpPr>
          <p:cNvPr id="5" name="Rectangle 4"/>
          <p:cNvSpPr/>
          <p:nvPr/>
        </p:nvSpPr>
        <p:spPr>
          <a:xfrm>
            <a:off x="8478984" y="2274607"/>
            <a:ext cx="307570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minimum unit of information that can be either present or not present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two-level hierarchy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sz="24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sz="24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18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/>
              <a:t>Accessing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9" y="1224539"/>
            <a:ext cx="11388435" cy="972993"/>
          </a:xfrm>
        </p:spPr>
        <p:txBody>
          <a:bodyPr/>
          <a:lstStyle/>
          <a:p>
            <a:r>
              <a:rPr lang="en-US" dirty="0"/>
              <a:t>Below is a sequence of nine memory references to an </a:t>
            </a:r>
            <a:r>
              <a:rPr lang="en-US" b="1" dirty="0">
                <a:solidFill>
                  <a:srgbClr val="7030A0"/>
                </a:solidFill>
              </a:rPr>
              <a:t>empty eight-block </a:t>
            </a:r>
            <a:r>
              <a:rPr lang="en-US" dirty="0"/>
              <a:t>cache</a:t>
            </a:r>
            <a:r>
              <a:rPr lang="en-US" dirty="0" smtClean="0"/>
              <a:t>, including </a:t>
            </a:r>
            <a:r>
              <a:rPr lang="en-US" dirty="0"/>
              <a:t>the action for each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87401"/>
              </p:ext>
            </p:extLst>
          </p:nvPr>
        </p:nvGraphicFramePr>
        <p:xfrm>
          <a:off x="374070" y="2244435"/>
          <a:ext cx="1156854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>
                  <a:extLst>
                    <a:ext uri="{9D8B030D-6E8A-4147-A177-3AD203B41FA5}">
                      <a16:colId xmlns:a16="http://schemas.microsoft.com/office/drawing/2014/main" val="1781485315"/>
                    </a:ext>
                  </a:extLst>
                </a:gridCol>
                <a:gridCol w="2147454">
                  <a:extLst>
                    <a:ext uri="{9D8B030D-6E8A-4147-A177-3AD203B41FA5}">
                      <a16:colId xmlns:a16="http://schemas.microsoft.com/office/drawing/2014/main" val="139911804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18267667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1865463437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332481375"/>
                    </a:ext>
                  </a:extLst>
                </a:gridCol>
              </a:tblGrid>
              <a:tr h="4971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 or miss in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Assigned cache block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(where found or placed)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0071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94022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19218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8346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8176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6334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6713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7312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44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88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/>
              <a:t>Accessing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9" y="1224539"/>
            <a:ext cx="11388435" cy="972993"/>
          </a:xfrm>
        </p:spPr>
        <p:txBody>
          <a:bodyPr/>
          <a:lstStyle/>
          <a:p>
            <a:r>
              <a:rPr lang="en-US" dirty="0"/>
              <a:t>Below is a sequence of nine memory references to an </a:t>
            </a:r>
            <a:r>
              <a:rPr lang="en-US" b="1" dirty="0">
                <a:solidFill>
                  <a:srgbClr val="7030A0"/>
                </a:solidFill>
              </a:rPr>
              <a:t>empty eight-block </a:t>
            </a:r>
            <a:r>
              <a:rPr lang="en-US" dirty="0"/>
              <a:t>cache</a:t>
            </a:r>
            <a:r>
              <a:rPr lang="en-US" dirty="0" smtClean="0"/>
              <a:t>, including </a:t>
            </a:r>
            <a:r>
              <a:rPr lang="en-US" dirty="0"/>
              <a:t>the action for each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35594"/>
              </p:ext>
            </p:extLst>
          </p:nvPr>
        </p:nvGraphicFramePr>
        <p:xfrm>
          <a:off x="374070" y="2244435"/>
          <a:ext cx="1156854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>
                  <a:extLst>
                    <a:ext uri="{9D8B030D-6E8A-4147-A177-3AD203B41FA5}">
                      <a16:colId xmlns:a16="http://schemas.microsoft.com/office/drawing/2014/main" val="1781485315"/>
                    </a:ext>
                  </a:extLst>
                </a:gridCol>
                <a:gridCol w="2147454">
                  <a:extLst>
                    <a:ext uri="{9D8B030D-6E8A-4147-A177-3AD203B41FA5}">
                      <a16:colId xmlns:a16="http://schemas.microsoft.com/office/drawing/2014/main" val="139911804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18267667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1865463437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332481375"/>
                    </a:ext>
                  </a:extLst>
                </a:gridCol>
              </a:tblGrid>
              <a:tr h="4971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 or miss in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Assigned cache block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(where found or placed)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0071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94022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19218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8346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8176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(10000two mod 8) = 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6334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6713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7312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44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4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/>
              <a:t>Accessing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9" y="1224539"/>
            <a:ext cx="11388435" cy="972993"/>
          </a:xfrm>
        </p:spPr>
        <p:txBody>
          <a:bodyPr/>
          <a:lstStyle/>
          <a:p>
            <a:r>
              <a:rPr lang="en-US" dirty="0"/>
              <a:t>Below is a sequence of nine memory references to an </a:t>
            </a:r>
            <a:r>
              <a:rPr lang="en-US" b="1" dirty="0">
                <a:solidFill>
                  <a:srgbClr val="7030A0"/>
                </a:solidFill>
              </a:rPr>
              <a:t>empty eight-block </a:t>
            </a:r>
            <a:r>
              <a:rPr lang="en-US" dirty="0"/>
              <a:t>cache</a:t>
            </a:r>
            <a:r>
              <a:rPr lang="en-US" dirty="0" smtClean="0"/>
              <a:t>, including </a:t>
            </a:r>
            <a:r>
              <a:rPr lang="en-US" dirty="0"/>
              <a:t>the action for each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20482"/>
              </p:ext>
            </p:extLst>
          </p:nvPr>
        </p:nvGraphicFramePr>
        <p:xfrm>
          <a:off x="374070" y="2244435"/>
          <a:ext cx="1156854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>
                  <a:extLst>
                    <a:ext uri="{9D8B030D-6E8A-4147-A177-3AD203B41FA5}">
                      <a16:colId xmlns:a16="http://schemas.microsoft.com/office/drawing/2014/main" val="1781485315"/>
                    </a:ext>
                  </a:extLst>
                </a:gridCol>
                <a:gridCol w="2147454">
                  <a:extLst>
                    <a:ext uri="{9D8B030D-6E8A-4147-A177-3AD203B41FA5}">
                      <a16:colId xmlns:a16="http://schemas.microsoft.com/office/drawing/2014/main" val="139911804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18267667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1865463437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332481375"/>
                    </a:ext>
                  </a:extLst>
                </a:gridCol>
              </a:tblGrid>
              <a:tr h="4971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 or miss in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Assigned cache block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(where found or placed)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0071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94022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19218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8346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8176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(10000two mod 8) = 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6334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(00011two mod 8) = 011two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6713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7312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44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6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/>
              <a:t>Accessing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9" y="1224539"/>
            <a:ext cx="11388435" cy="972993"/>
          </a:xfrm>
        </p:spPr>
        <p:txBody>
          <a:bodyPr/>
          <a:lstStyle/>
          <a:p>
            <a:r>
              <a:rPr lang="en-US" dirty="0"/>
              <a:t>Below is a sequence of nine memory references to an </a:t>
            </a:r>
            <a:r>
              <a:rPr lang="en-US" b="1" dirty="0">
                <a:solidFill>
                  <a:srgbClr val="7030A0"/>
                </a:solidFill>
              </a:rPr>
              <a:t>empty eight-block </a:t>
            </a:r>
            <a:r>
              <a:rPr lang="en-US" dirty="0"/>
              <a:t>cache</a:t>
            </a:r>
            <a:r>
              <a:rPr lang="en-US" dirty="0" smtClean="0"/>
              <a:t>, including </a:t>
            </a:r>
            <a:r>
              <a:rPr lang="en-US" dirty="0"/>
              <a:t>the action for each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039"/>
              </p:ext>
            </p:extLst>
          </p:nvPr>
        </p:nvGraphicFramePr>
        <p:xfrm>
          <a:off x="374070" y="2244435"/>
          <a:ext cx="1156854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>
                  <a:extLst>
                    <a:ext uri="{9D8B030D-6E8A-4147-A177-3AD203B41FA5}">
                      <a16:colId xmlns:a16="http://schemas.microsoft.com/office/drawing/2014/main" val="1781485315"/>
                    </a:ext>
                  </a:extLst>
                </a:gridCol>
                <a:gridCol w="2147454">
                  <a:extLst>
                    <a:ext uri="{9D8B030D-6E8A-4147-A177-3AD203B41FA5}">
                      <a16:colId xmlns:a16="http://schemas.microsoft.com/office/drawing/2014/main" val="139911804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18267667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1865463437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332481375"/>
                    </a:ext>
                  </a:extLst>
                </a:gridCol>
              </a:tblGrid>
              <a:tr h="4971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 or miss in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Assigned cache block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(where found or placed)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0071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94022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19218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8346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8176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(10000two mod 8) = 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6334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(00011two mod 8) = 011two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6713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(10000two mod 8) = 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7312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44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63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/>
              <a:t>Accessing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9" y="1224539"/>
            <a:ext cx="11388435" cy="972993"/>
          </a:xfrm>
        </p:spPr>
        <p:txBody>
          <a:bodyPr/>
          <a:lstStyle/>
          <a:p>
            <a:r>
              <a:rPr lang="en-US" dirty="0"/>
              <a:t>Below is a sequence of nine memory references to an </a:t>
            </a:r>
            <a:r>
              <a:rPr lang="en-US" b="1" dirty="0">
                <a:solidFill>
                  <a:srgbClr val="7030A0"/>
                </a:solidFill>
              </a:rPr>
              <a:t>empty eight-block </a:t>
            </a:r>
            <a:r>
              <a:rPr lang="en-US" dirty="0"/>
              <a:t>cache</a:t>
            </a:r>
            <a:r>
              <a:rPr lang="en-US" dirty="0" smtClean="0"/>
              <a:t>, including </a:t>
            </a:r>
            <a:r>
              <a:rPr lang="en-US" dirty="0"/>
              <a:t>the action for each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72238"/>
              </p:ext>
            </p:extLst>
          </p:nvPr>
        </p:nvGraphicFramePr>
        <p:xfrm>
          <a:off x="374070" y="2244435"/>
          <a:ext cx="1156854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>
                  <a:extLst>
                    <a:ext uri="{9D8B030D-6E8A-4147-A177-3AD203B41FA5}">
                      <a16:colId xmlns:a16="http://schemas.microsoft.com/office/drawing/2014/main" val="1781485315"/>
                    </a:ext>
                  </a:extLst>
                </a:gridCol>
                <a:gridCol w="2147454">
                  <a:extLst>
                    <a:ext uri="{9D8B030D-6E8A-4147-A177-3AD203B41FA5}">
                      <a16:colId xmlns:a16="http://schemas.microsoft.com/office/drawing/2014/main" val="139911804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18267667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1865463437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332481375"/>
                    </a:ext>
                  </a:extLst>
                </a:gridCol>
              </a:tblGrid>
              <a:tr h="4971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 or miss in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Assigned cache block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(where found or placed)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0071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94022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19218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8346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8176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(10000two mod 8) = 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6334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(00011two mod 8) = 011two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6713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(10000two mod 8) = 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7312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44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8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/>
              <a:t>Accessing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9" y="1224539"/>
            <a:ext cx="11388435" cy="972993"/>
          </a:xfrm>
        </p:spPr>
        <p:txBody>
          <a:bodyPr/>
          <a:lstStyle/>
          <a:p>
            <a:r>
              <a:rPr lang="en-US" dirty="0"/>
              <a:t>Below is a sequence of nine memory references to an </a:t>
            </a:r>
            <a:r>
              <a:rPr lang="en-US" b="1" dirty="0">
                <a:solidFill>
                  <a:srgbClr val="7030A0"/>
                </a:solidFill>
              </a:rPr>
              <a:t>empty eight-block </a:t>
            </a:r>
            <a:r>
              <a:rPr lang="en-US" dirty="0"/>
              <a:t>cache</a:t>
            </a:r>
            <a:r>
              <a:rPr lang="en-US" dirty="0" smtClean="0"/>
              <a:t>, including </a:t>
            </a:r>
            <a:r>
              <a:rPr lang="en-US" dirty="0"/>
              <a:t>the action for each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4070" y="2244435"/>
          <a:ext cx="1156854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3">
                  <a:extLst>
                    <a:ext uri="{9D8B030D-6E8A-4147-A177-3AD203B41FA5}">
                      <a16:colId xmlns:a16="http://schemas.microsoft.com/office/drawing/2014/main" val="1781485315"/>
                    </a:ext>
                  </a:extLst>
                </a:gridCol>
                <a:gridCol w="2147454">
                  <a:extLst>
                    <a:ext uri="{9D8B030D-6E8A-4147-A177-3AD203B41FA5}">
                      <a16:colId xmlns:a16="http://schemas.microsoft.com/office/drawing/2014/main" val="1399118042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18267667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1865463437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332481375"/>
                    </a:ext>
                  </a:extLst>
                </a:gridCol>
              </a:tblGrid>
              <a:tr h="4971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address of reference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 or miss in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Assigned cache block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(where found or placed)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80071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94022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19218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(10110two mod 8) = 110two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8346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(11010two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8176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(10000two mod 8) = 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6334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(00011two mod 8) = 011two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6713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(10000two mod 8) = 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7312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(10010two mod 8) = 010two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447"/>
                  </a:ext>
                </a:extLst>
              </a:tr>
              <a:tr h="2880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10000two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(10000two mod 8) = 000two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10two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4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64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 size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260764"/>
            <a:ext cx="11804072" cy="4916199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smtClean="0"/>
              <a:t>the following </a:t>
            </a:r>
            <a:r>
              <a:rPr lang="en-US" dirty="0"/>
              <a:t>situation:</a:t>
            </a:r>
          </a:p>
          <a:p>
            <a:pPr lvl="1"/>
            <a:r>
              <a:rPr lang="en-US" dirty="0" smtClean="0"/>
              <a:t>32-bit </a:t>
            </a:r>
            <a:r>
              <a:rPr lang="en-US" dirty="0"/>
              <a:t>addresses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direct-mapped </a:t>
            </a:r>
            <a:r>
              <a:rPr lang="en-US" dirty="0" smtClean="0"/>
              <a:t>cache, with 2</a:t>
            </a:r>
            <a:r>
              <a:rPr lang="en-US" i="1" baseline="30000" dirty="0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blocks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/>
              <a:t>n </a:t>
            </a:r>
            <a:r>
              <a:rPr lang="en-US" dirty="0"/>
              <a:t>bits are used for the </a:t>
            </a:r>
            <a:r>
              <a:rPr lang="en-US" dirty="0" smtClean="0"/>
              <a:t>block index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block size is 2</a:t>
            </a:r>
            <a:r>
              <a:rPr lang="en-US" i="1" baseline="30000" dirty="0"/>
              <a:t>m</a:t>
            </a:r>
            <a:r>
              <a:rPr lang="en-US" i="1" dirty="0"/>
              <a:t> </a:t>
            </a:r>
            <a:r>
              <a:rPr lang="en-US" dirty="0"/>
              <a:t>words (2</a:t>
            </a:r>
            <a:r>
              <a:rPr lang="en-US" i="1" baseline="30000" dirty="0"/>
              <a:t>m</a:t>
            </a:r>
            <a:r>
              <a:rPr lang="en-US" baseline="30000" dirty="0"/>
              <a:t>+2</a:t>
            </a:r>
            <a:r>
              <a:rPr lang="en-US" dirty="0"/>
              <a:t> bytes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m </a:t>
            </a:r>
            <a:r>
              <a:rPr lang="en-US" dirty="0"/>
              <a:t>bits </a:t>
            </a:r>
            <a:r>
              <a:rPr lang="en-US" dirty="0" smtClean="0"/>
              <a:t>for a </a:t>
            </a:r>
            <a:r>
              <a:rPr lang="en-US" dirty="0"/>
              <a:t>word </a:t>
            </a:r>
            <a:r>
              <a:rPr lang="en-US" dirty="0" smtClean="0"/>
              <a:t>within the </a:t>
            </a:r>
            <a:r>
              <a:rPr lang="en-US" dirty="0"/>
              <a:t>block, and two bits </a:t>
            </a:r>
            <a:r>
              <a:rPr lang="en-US" dirty="0" smtClean="0"/>
              <a:t>for a byte in a word  </a:t>
            </a:r>
          </a:p>
          <a:p>
            <a:r>
              <a:rPr lang="en-US" dirty="0" smtClean="0"/>
              <a:t>The </a:t>
            </a:r>
            <a:r>
              <a:rPr lang="en-US" dirty="0"/>
              <a:t>size of the tag </a:t>
            </a:r>
            <a:r>
              <a:rPr lang="en-US" dirty="0" smtClean="0"/>
              <a:t>field is 32 - 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i="1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m </a:t>
            </a:r>
            <a:r>
              <a:rPr lang="en-US" i="1" dirty="0" smtClean="0"/>
              <a:t>+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total number of bits in a direct-mapped cache is</a:t>
            </a:r>
          </a:p>
          <a:p>
            <a:pPr lvl="1"/>
            <a:r>
              <a:rPr lang="en-US" dirty="0" smtClean="0"/>
              <a:t>(2</a:t>
            </a:r>
            <a:r>
              <a:rPr lang="en-US" i="1" baseline="30000" dirty="0" smtClean="0"/>
              <a:t>n</a:t>
            </a:r>
            <a:r>
              <a:rPr lang="en-US" i="1" dirty="0" smtClean="0"/>
              <a:t> x</a:t>
            </a:r>
            <a:r>
              <a:rPr lang="en-US" dirty="0" smtClean="0"/>
              <a:t> block size) + (2</a:t>
            </a:r>
            <a:r>
              <a:rPr lang="en-US" i="1" baseline="30000" dirty="0" smtClean="0"/>
              <a:t>n</a:t>
            </a:r>
            <a:r>
              <a:rPr lang="en-US" i="1" dirty="0" smtClean="0"/>
              <a:t> </a:t>
            </a:r>
            <a:r>
              <a:rPr lang="en-US" i="1" dirty="0"/>
              <a:t>x </a:t>
            </a:r>
            <a:r>
              <a:rPr lang="en-US" dirty="0" smtClean="0"/>
              <a:t>tag size) + (2</a:t>
            </a:r>
            <a:r>
              <a:rPr lang="en-US" i="1" baseline="30000" dirty="0" smtClean="0"/>
              <a:t>n</a:t>
            </a:r>
            <a:r>
              <a:rPr lang="en-US" i="1" dirty="0" smtClean="0"/>
              <a:t> </a:t>
            </a:r>
            <a:r>
              <a:rPr lang="en-US" i="1" dirty="0"/>
              <a:t>x </a:t>
            </a:r>
            <a:r>
              <a:rPr lang="en-US" dirty="0" smtClean="0"/>
              <a:t>valid field </a:t>
            </a:r>
            <a:r>
              <a:rPr lang="en-US" dirty="0"/>
              <a:t>size</a:t>
            </a:r>
            <a:r>
              <a:rPr lang="en-US" dirty="0" smtClean="0"/>
              <a:t>)</a:t>
            </a:r>
          </a:p>
          <a:p>
            <a:r>
              <a:rPr lang="en-US" dirty="0"/>
              <a:t>Since the block size is 2</a:t>
            </a:r>
            <a:r>
              <a:rPr lang="en-US" i="1" baseline="30000" dirty="0"/>
              <a:t>m</a:t>
            </a:r>
            <a:r>
              <a:rPr lang="en-US" i="1" dirty="0"/>
              <a:t> </a:t>
            </a:r>
            <a:r>
              <a:rPr lang="en-US" dirty="0"/>
              <a:t>words (</a:t>
            </a:r>
            <a:r>
              <a:rPr lang="en-US" dirty="0" smtClean="0"/>
              <a:t>2</a:t>
            </a:r>
            <a:r>
              <a:rPr lang="en-US" i="1" baseline="30000" dirty="0" smtClean="0"/>
              <a:t>m+</a:t>
            </a:r>
            <a:r>
              <a:rPr lang="en-US" baseline="30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bits), and </a:t>
            </a:r>
            <a:r>
              <a:rPr lang="en-US" dirty="0" smtClean="0"/>
              <a:t>1 </a:t>
            </a:r>
            <a:r>
              <a:rPr lang="en-US" dirty="0"/>
              <a:t>bit for the valid </a:t>
            </a:r>
            <a:r>
              <a:rPr lang="en-US" dirty="0" smtClean="0"/>
              <a:t>field</a:t>
            </a:r>
            <a:r>
              <a:rPr lang="en-US" dirty="0"/>
              <a:t>, </a:t>
            </a:r>
            <a:r>
              <a:rPr lang="en-US" dirty="0" smtClean="0"/>
              <a:t>the number </a:t>
            </a:r>
            <a:r>
              <a:rPr lang="en-US" dirty="0"/>
              <a:t>of bits in such a cache is</a:t>
            </a:r>
          </a:p>
          <a:p>
            <a:pPr lvl="1"/>
            <a:r>
              <a:rPr lang="pt-BR" dirty="0"/>
              <a:t>2</a:t>
            </a:r>
            <a:r>
              <a:rPr lang="pt-BR" i="1" baseline="30000" dirty="0"/>
              <a:t>n</a:t>
            </a:r>
            <a:r>
              <a:rPr lang="pt-BR" i="1" dirty="0"/>
              <a:t> </a:t>
            </a:r>
            <a:r>
              <a:rPr lang="pt-BR" i="1" dirty="0" smtClean="0"/>
              <a:t>x</a:t>
            </a:r>
            <a:r>
              <a:rPr lang="pt-BR" dirty="0" smtClean="0"/>
              <a:t> </a:t>
            </a:r>
            <a:r>
              <a:rPr lang="pt-BR" dirty="0"/>
              <a:t>(2</a:t>
            </a:r>
            <a:r>
              <a:rPr lang="pt-BR" i="1" baseline="30000" dirty="0"/>
              <a:t>m</a:t>
            </a:r>
            <a:r>
              <a:rPr lang="pt-BR" i="1" dirty="0"/>
              <a:t> </a:t>
            </a:r>
            <a:r>
              <a:rPr lang="pt-BR" i="1" dirty="0" smtClean="0"/>
              <a:t>x</a:t>
            </a:r>
            <a:r>
              <a:rPr lang="pt-BR" dirty="0" smtClean="0"/>
              <a:t> </a:t>
            </a:r>
            <a:r>
              <a:rPr lang="pt-BR" dirty="0"/>
              <a:t>32 </a:t>
            </a:r>
            <a:r>
              <a:rPr lang="pt-BR" dirty="0" smtClean="0"/>
              <a:t>- </a:t>
            </a:r>
            <a:r>
              <a:rPr lang="pt-BR" dirty="0"/>
              <a:t>(32 </a:t>
            </a:r>
            <a:r>
              <a:rPr lang="pt-BR" dirty="0" smtClean="0"/>
              <a:t>- </a:t>
            </a:r>
            <a:r>
              <a:rPr lang="pt-BR" i="1" dirty="0"/>
              <a:t>n </a:t>
            </a:r>
            <a:r>
              <a:rPr lang="pt-BR" i="1" dirty="0" smtClean="0"/>
              <a:t>-</a:t>
            </a:r>
            <a:r>
              <a:rPr lang="pt-BR" dirty="0" smtClean="0"/>
              <a:t> </a:t>
            </a:r>
            <a:r>
              <a:rPr lang="pt-BR" i="1" dirty="0"/>
              <a:t>m </a:t>
            </a:r>
            <a:r>
              <a:rPr lang="pt-BR" i="1" dirty="0" smtClean="0"/>
              <a:t>-</a:t>
            </a:r>
            <a:r>
              <a:rPr lang="pt-BR" dirty="0" smtClean="0"/>
              <a:t> </a:t>
            </a:r>
            <a:r>
              <a:rPr lang="pt-BR" dirty="0"/>
              <a:t>2) </a:t>
            </a:r>
            <a:r>
              <a:rPr lang="pt-BR" dirty="0" smtClean="0"/>
              <a:t>+ </a:t>
            </a:r>
            <a:r>
              <a:rPr lang="pt-BR" dirty="0"/>
              <a:t>1) </a:t>
            </a:r>
            <a:r>
              <a:rPr lang="pt-BR" dirty="0" smtClean="0"/>
              <a:t>= </a:t>
            </a:r>
            <a:r>
              <a:rPr lang="pt-BR" dirty="0"/>
              <a:t>2</a:t>
            </a:r>
            <a:r>
              <a:rPr lang="pt-BR" i="1" baseline="30000" dirty="0"/>
              <a:t>n</a:t>
            </a:r>
            <a:r>
              <a:rPr lang="pt-BR" i="1" dirty="0"/>
              <a:t> </a:t>
            </a:r>
            <a:r>
              <a:rPr lang="pt-BR" i="1" dirty="0" smtClean="0"/>
              <a:t>x</a:t>
            </a:r>
            <a:r>
              <a:rPr lang="pt-BR" dirty="0" smtClean="0"/>
              <a:t> </a:t>
            </a:r>
            <a:r>
              <a:rPr lang="pt-BR" dirty="0"/>
              <a:t>(2</a:t>
            </a:r>
            <a:r>
              <a:rPr lang="pt-BR" i="1" baseline="30000" dirty="0"/>
              <a:t>m</a:t>
            </a:r>
            <a:r>
              <a:rPr lang="pt-BR" i="1" dirty="0"/>
              <a:t> </a:t>
            </a:r>
            <a:r>
              <a:rPr lang="pt-BR" i="1" dirty="0" smtClean="0"/>
              <a:t>x</a:t>
            </a:r>
            <a:r>
              <a:rPr lang="pt-BR" dirty="0" smtClean="0"/>
              <a:t> </a:t>
            </a:r>
            <a:r>
              <a:rPr lang="pt-BR" dirty="0"/>
              <a:t>32 </a:t>
            </a:r>
            <a:r>
              <a:rPr lang="pt-BR" dirty="0" smtClean="0"/>
              <a:t>+ </a:t>
            </a:r>
            <a:r>
              <a:rPr lang="pt-BR" dirty="0"/>
              <a:t>31 </a:t>
            </a:r>
            <a:r>
              <a:rPr lang="pt-BR" dirty="0" smtClean="0"/>
              <a:t>- </a:t>
            </a:r>
            <a:r>
              <a:rPr lang="pt-BR" i="1" dirty="0"/>
              <a:t>n </a:t>
            </a:r>
            <a:r>
              <a:rPr lang="pt-BR" i="1" dirty="0" smtClean="0"/>
              <a:t>-</a:t>
            </a:r>
            <a:r>
              <a:rPr lang="pt-BR" dirty="0" smtClean="0"/>
              <a:t> </a:t>
            </a:r>
            <a:r>
              <a:rPr lang="pt-BR" i="1" dirty="0"/>
              <a:t>m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36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r>
              <a:rPr lang="en-US" dirty="0" smtClean="0"/>
              <a:t>Bits in a Cache: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385455"/>
            <a:ext cx="11845636" cy="4791508"/>
          </a:xfrm>
        </p:spPr>
        <p:txBody>
          <a:bodyPr>
            <a:normAutofit/>
          </a:bodyPr>
          <a:lstStyle/>
          <a:p>
            <a:r>
              <a:rPr lang="en-US" dirty="0"/>
              <a:t>How many total bits are required for a direct-mapped cache with 16 KiB of data and 4-word blocks, assuming a 32-bit address?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16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r>
              <a:rPr lang="en-US" dirty="0" smtClean="0"/>
              <a:t>Bits in a Cache: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385455"/>
            <a:ext cx="11845636" cy="47915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many total bits are required for a direct-mapped cache with 16 KiB of data and 4-word blocks, assuming a 32-bit address? </a:t>
            </a:r>
            <a:endParaRPr lang="en-US" dirty="0" smtClean="0"/>
          </a:p>
          <a:p>
            <a:r>
              <a:rPr lang="en-US" dirty="0" smtClean="0"/>
              <a:t>Ans. </a:t>
            </a:r>
          </a:p>
          <a:p>
            <a:pPr lvl="1"/>
            <a:r>
              <a:rPr lang="en-US" dirty="0" smtClean="0"/>
              <a:t>We have </a:t>
            </a:r>
            <a:r>
              <a:rPr lang="en-US" dirty="0"/>
              <a:t>16 KiB </a:t>
            </a:r>
            <a:r>
              <a:rPr lang="en-US" dirty="0" smtClean="0"/>
              <a:t>= </a:t>
            </a:r>
            <a:r>
              <a:rPr lang="en-US" dirty="0"/>
              <a:t>4096 (2</a:t>
            </a:r>
            <a:r>
              <a:rPr lang="en-US" baseline="30000" dirty="0"/>
              <a:t>12</a:t>
            </a:r>
            <a:r>
              <a:rPr lang="en-US" dirty="0"/>
              <a:t>) </a:t>
            </a:r>
            <a:r>
              <a:rPr lang="en-US" dirty="0" smtClean="0"/>
              <a:t>words 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a block size of 4 words (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), </a:t>
            </a:r>
            <a:r>
              <a:rPr lang="en-US" dirty="0"/>
              <a:t>there are 1024 (2</a:t>
            </a:r>
            <a:r>
              <a:rPr lang="en-US" baseline="30000" dirty="0"/>
              <a:t>10</a:t>
            </a:r>
            <a:r>
              <a:rPr lang="en-US" dirty="0"/>
              <a:t>) </a:t>
            </a:r>
            <a:r>
              <a:rPr lang="en-US" dirty="0" smtClean="0"/>
              <a:t>blocks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block has </a:t>
            </a:r>
            <a:endParaRPr lang="en-US" dirty="0" smtClean="0"/>
          </a:p>
          <a:p>
            <a:pPr lvl="2"/>
            <a:r>
              <a:rPr lang="en-US" dirty="0" smtClean="0"/>
              <a:t>4 x </a:t>
            </a:r>
            <a:r>
              <a:rPr lang="en-US" dirty="0"/>
              <a:t>32 </a:t>
            </a:r>
            <a:r>
              <a:rPr lang="en-US" dirty="0" smtClean="0"/>
              <a:t>= </a:t>
            </a:r>
            <a:r>
              <a:rPr lang="en-US" dirty="0"/>
              <a:t>128 bits of data </a:t>
            </a:r>
            <a:endParaRPr lang="en-US" dirty="0" smtClean="0"/>
          </a:p>
          <a:p>
            <a:pPr lvl="2"/>
            <a:r>
              <a:rPr lang="en-US" dirty="0" smtClean="0"/>
              <a:t>a tag (tag size = </a:t>
            </a:r>
            <a:r>
              <a:rPr lang="en-US" dirty="0"/>
              <a:t>32 </a:t>
            </a:r>
            <a:r>
              <a:rPr lang="en-US" dirty="0" smtClean="0"/>
              <a:t>- </a:t>
            </a:r>
            <a:r>
              <a:rPr lang="en-US" dirty="0"/>
              <a:t>10 </a:t>
            </a:r>
            <a:r>
              <a:rPr lang="en-US" dirty="0" smtClean="0"/>
              <a:t>- </a:t>
            </a:r>
            <a:r>
              <a:rPr lang="en-US" dirty="0"/>
              <a:t>2 </a:t>
            </a:r>
            <a:r>
              <a:rPr lang="en-US" dirty="0" smtClean="0"/>
              <a:t>- </a:t>
            </a:r>
            <a:r>
              <a:rPr lang="en-US" dirty="0"/>
              <a:t>2 </a:t>
            </a:r>
            <a:r>
              <a:rPr lang="en-US" dirty="0" smtClean="0"/>
              <a:t>bits) 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valid </a:t>
            </a:r>
            <a:r>
              <a:rPr lang="en-US" dirty="0" smtClean="0"/>
              <a:t>bit </a:t>
            </a:r>
          </a:p>
          <a:p>
            <a:pPr lvl="1"/>
            <a:r>
              <a:rPr lang="en-US" dirty="0" smtClean="0"/>
              <a:t>Thus</a:t>
            </a:r>
            <a:r>
              <a:rPr lang="en-US" dirty="0"/>
              <a:t>, the total cache size is </a:t>
            </a:r>
            <a:r>
              <a:rPr lang="en-US" dirty="0" smtClean="0"/>
              <a:t>2</a:t>
            </a:r>
            <a:r>
              <a:rPr lang="en-US" baseline="30000" dirty="0" smtClean="0"/>
              <a:t>10</a:t>
            </a:r>
            <a:r>
              <a:rPr lang="en-US" dirty="0" smtClean="0"/>
              <a:t> x </a:t>
            </a:r>
            <a:r>
              <a:rPr lang="en-US" dirty="0"/>
              <a:t>(4 </a:t>
            </a:r>
            <a:r>
              <a:rPr lang="en-US" dirty="0" smtClean="0"/>
              <a:t>x </a:t>
            </a:r>
            <a:r>
              <a:rPr lang="en-US" dirty="0"/>
              <a:t>32 </a:t>
            </a:r>
            <a:r>
              <a:rPr lang="en-US" dirty="0" smtClean="0"/>
              <a:t>+ </a:t>
            </a:r>
            <a:r>
              <a:rPr lang="en-US" dirty="0"/>
              <a:t>(32 </a:t>
            </a:r>
            <a:r>
              <a:rPr lang="en-US" dirty="0" smtClean="0"/>
              <a:t>– 10 – 2 – 2) + </a:t>
            </a:r>
            <a:r>
              <a:rPr lang="en-US" dirty="0"/>
              <a:t>1) </a:t>
            </a:r>
            <a:r>
              <a:rPr lang="en-US" dirty="0" smtClean="0"/>
              <a:t>= </a:t>
            </a:r>
            <a:r>
              <a:rPr lang="en-US" dirty="0"/>
              <a:t>2</a:t>
            </a:r>
            <a:r>
              <a:rPr lang="en-US" baseline="30000" dirty="0"/>
              <a:t>10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147 </a:t>
            </a:r>
            <a:r>
              <a:rPr lang="en-US" dirty="0" smtClean="0"/>
              <a:t>= </a:t>
            </a:r>
            <a:r>
              <a:rPr lang="en-US" dirty="0"/>
              <a:t>147 </a:t>
            </a:r>
            <a:r>
              <a:rPr lang="en-US" dirty="0" err="1"/>
              <a:t>Kibibits</a:t>
            </a:r>
            <a:r>
              <a:rPr lang="en-US" dirty="0"/>
              <a:t> or 18.4 KiB for a 16 KiB </a:t>
            </a:r>
            <a:r>
              <a:rPr lang="en-US" dirty="0" smtClean="0"/>
              <a:t>cache</a:t>
            </a:r>
          </a:p>
          <a:p>
            <a:r>
              <a:rPr lang="en-US" dirty="0" smtClean="0"/>
              <a:t>For </a:t>
            </a:r>
            <a:r>
              <a:rPr lang="en-US" dirty="0"/>
              <a:t>this cache, the total number of bits in the cache is about 1.15 times as many as needed just for the storage of the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60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365125"/>
            <a:ext cx="11679382" cy="757093"/>
          </a:xfrm>
        </p:spPr>
        <p:txBody>
          <a:bodyPr/>
          <a:lstStyle/>
          <a:p>
            <a:r>
              <a:rPr lang="en-US" dirty="0"/>
              <a:t>Mapping an Address to a Multiword Cache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122218"/>
            <a:ext cx="11416146" cy="5054745"/>
          </a:xfrm>
        </p:spPr>
        <p:txBody>
          <a:bodyPr>
            <a:normAutofit/>
          </a:bodyPr>
          <a:lstStyle/>
          <a:p>
            <a:r>
              <a:rPr lang="en-US" dirty="0"/>
              <a:t>Consider a cache with 64 blocks and a block size of 16 </a:t>
            </a:r>
            <a:r>
              <a:rPr lang="en-US" dirty="0" smtClean="0"/>
              <a:t>bytes </a:t>
            </a:r>
          </a:p>
          <a:p>
            <a:r>
              <a:rPr lang="en-US" dirty="0" smtClean="0"/>
              <a:t>To </a:t>
            </a:r>
            <a:r>
              <a:rPr lang="en-US" dirty="0"/>
              <a:t>what block number does byte address 1200 map?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5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9273"/>
            <a:ext cx="4464051" cy="6373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826366"/>
            <a:ext cx="5583959" cy="528348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 structure </a:t>
            </a:r>
            <a:r>
              <a:rPr lang="en-US" dirty="0" smtClean="0"/>
              <a:t>that uses multiple levels of memories </a:t>
            </a:r>
          </a:p>
          <a:p>
            <a:pPr lvl="1"/>
            <a:r>
              <a:rPr lang="en-US" dirty="0" smtClean="0"/>
              <a:t>As the distance from the processor increases, the size of the memories and the access time both increase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requested data</a:t>
            </a:r>
            <a:r>
              <a:rPr lang="en-US" dirty="0" smtClean="0"/>
              <a:t> by the processor appears in some block </a:t>
            </a:r>
            <a:r>
              <a:rPr lang="en-US" b="1" dirty="0" smtClean="0"/>
              <a:t>in the upper level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then, the request is called a </a:t>
            </a:r>
            <a:r>
              <a:rPr lang="en-US" b="1" dirty="0" smtClean="0"/>
              <a:t>hit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analogous to your finding the information in one of the books on your desk </a:t>
            </a:r>
          </a:p>
          <a:p>
            <a:r>
              <a:rPr lang="en-US" dirty="0" smtClean="0"/>
              <a:t>If the requested data is not found in the upper level </a:t>
            </a:r>
          </a:p>
          <a:p>
            <a:pPr lvl="1"/>
            <a:r>
              <a:rPr lang="en-US" dirty="0" smtClean="0"/>
              <a:t>then the request is called a </a:t>
            </a:r>
            <a:r>
              <a:rPr lang="en-US" b="1" dirty="0" smtClean="0"/>
              <a:t>miss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next lower level in the hierarchy is then accessed to retrieve the block containing the requested data</a:t>
            </a:r>
          </a:p>
          <a:p>
            <a:pPr lvl="2"/>
            <a:r>
              <a:rPr lang="en-US" dirty="0" smtClean="0"/>
              <a:t>Continuing our analogy, you go from your desk to the shelves to find the desired book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hit rate</a:t>
            </a:r>
            <a:r>
              <a:rPr lang="en-US" dirty="0" smtClean="0"/>
              <a:t>, or hit ratio, is the fraction of memory accesses found in the upper level </a:t>
            </a:r>
          </a:p>
          <a:p>
            <a:pPr lvl="1"/>
            <a:r>
              <a:rPr lang="en-US" dirty="0" smtClean="0"/>
              <a:t>often used as </a:t>
            </a:r>
            <a:r>
              <a:rPr lang="en-US" b="1" dirty="0" smtClean="0"/>
              <a:t>a measure of the performance</a:t>
            </a:r>
            <a:r>
              <a:rPr lang="en-US" dirty="0" smtClean="0"/>
              <a:t> of the memory hierarchy </a:t>
            </a:r>
          </a:p>
          <a:p>
            <a:r>
              <a:rPr lang="en-US" dirty="0" smtClean="0"/>
              <a:t>The miss rate (1 − hit rate) </a:t>
            </a:r>
          </a:p>
          <a:p>
            <a:pPr lvl="1"/>
            <a:r>
              <a:rPr lang="en-US" dirty="0" smtClean="0"/>
              <a:t>the fraction of memory accesses not found in the upper level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13" y="582324"/>
            <a:ext cx="6427932" cy="48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2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365125"/>
            <a:ext cx="11679382" cy="757093"/>
          </a:xfrm>
        </p:spPr>
        <p:txBody>
          <a:bodyPr/>
          <a:lstStyle/>
          <a:p>
            <a:r>
              <a:rPr lang="en-US" dirty="0"/>
              <a:t>Mapping an Address to a Multiword Cache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122218"/>
            <a:ext cx="11416146" cy="50547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a cache with 64 blocks and a block size of 16 </a:t>
            </a:r>
            <a:r>
              <a:rPr lang="en-US" dirty="0" smtClean="0"/>
              <a:t>bytes </a:t>
            </a:r>
          </a:p>
          <a:p>
            <a:r>
              <a:rPr lang="en-US" dirty="0" smtClean="0"/>
              <a:t>To </a:t>
            </a:r>
            <a:r>
              <a:rPr lang="en-US" dirty="0"/>
              <a:t>what block number does </a:t>
            </a:r>
            <a:r>
              <a:rPr lang="en-US" b="1" dirty="0"/>
              <a:t>byte address</a:t>
            </a:r>
            <a:r>
              <a:rPr lang="en-US" dirty="0"/>
              <a:t> 1200 map? </a:t>
            </a:r>
            <a:endParaRPr lang="en-US" dirty="0" smtClean="0"/>
          </a:p>
          <a:p>
            <a:r>
              <a:rPr lang="en-US" dirty="0" smtClean="0"/>
              <a:t>Ans.</a:t>
            </a:r>
          </a:p>
          <a:p>
            <a:pPr lvl="1"/>
            <a:r>
              <a:rPr lang="en-US" dirty="0" smtClean="0"/>
              <a:t>block = (</a:t>
            </a:r>
            <a:r>
              <a:rPr lang="en-US" dirty="0"/>
              <a:t>Block address) modulo </a:t>
            </a:r>
            <a:r>
              <a:rPr lang="en-US" dirty="0" smtClean="0"/>
              <a:t>(#blocks </a:t>
            </a:r>
            <a:r>
              <a:rPr lang="en-US" dirty="0"/>
              <a:t>in the cache</a:t>
            </a:r>
            <a:r>
              <a:rPr lang="en-US" dirty="0" smtClean="0"/>
              <a:t>), where the block address = (Byte address) /(Bytes </a:t>
            </a:r>
            <a:r>
              <a:rPr lang="en-US" dirty="0"/>
              <a:t>per </a:t>
            </a:r>
            <a:r>
              <a:rPr lang="en-US" dirty="0" smtClean="0"/>
              <a:t>block)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Notice that this block address is the block containing all addresses </a:t>
            </a:r>
            <a:r>
              <a:rPr lang="en-US" dirty="0" smtClean="0"/>
              <a:t>between</a:t>
            </a:r>
          </a:p>
          <a:p>
            <a:pPr lvl="2"/>
            <a:r>
              <a:rPr lang="en-US" dirty="0" smtClean="0"/>
              <a:t>(Byte address/ </a:t>
            </a:r>
            <a:r>
              <a:rPr lang="en-US" dirty="0"/>
              <a:t>Bytes per </a:t>
            </a:r>
            <a:r>
              <a:rPr lang="en-US" dirty="0" smtClean="0"/>
              <a:t>block) x Bytes </a:t>
            </a:r>
            <a:r>
              <a:rPr lang="en-US" dirty="0"/>
              <a:t>per block and </a:t>
            </a:r>
            <a:endParaRPr lang="en-US" dirty="0" smtClean="0"/>
          </a:p>
          <a:p>
            <a:pPr lvl="2"/>
            <a:r>
              <a:rPr lang="en-US" dirty="0"/>
              <a:t>(</a:t>
            </a:r>
            <a:r>
              <a:rPr lang="en-US" dirty="0" smtClean="0"/>
              <a:t>Byte </a:t>
            </a:r>
            <a:r>
              <a:rPr lang="en-US" dirty="0"/>
              <a:t>address </a:t>
            </a:r>
            <a:r>
              <a:rPr lang="en-US" dirty="0" smtClean="0"/>
              <a:t>/ Bytes </a:t>
            </a:r>
            <a:r>
              <a:rPr lang="en-US" dirty="0"/>
              <a:t>per </a:t>
            </a:r>
            <a:r>
              <a:rPr lang="en-US" dirty="0" smtClean="0"/>
              <a:t>block) x </a:t>
            </a:r>
            <a:r>
              <a:rPr lang="en-US" dirty="0"/>
              <a:t>Bytes per block </a:t>
            </a:r>
            <a:r>
              <a:rPr lang="en-US" dirty="0" smtClean="0"/>
              <a:t>+ (</a:t>
            </a:r>
            <a:r>
              <a:rPr lang="en-US" dirty="0"/>
              <a:t>Bytes </a:t>
            </a:r>
            <a:r>
              <a:rPr lang="en-US" dirty="0" smtClean="0"/>
              <a:t>per </a:t>
            </a:r>
            <a:r>
              <a:rPr lang="en-US" dirty="0"/>
              <a:t>block </a:t>
            </a:r>
            <a:r>
              <a:rPr lang="en-US" dirty="0" smtClean="0"/>
              <a:t>- 1)</a:t>
            </a:r>
          </a:p>
          <a:p>
            <a:pPr lvl="1"/>
            <a:r>
              <a:rPr lang="en-US" dirty="0" smtClean="0"/>
              <a:t>Thus</a:t>
            </a:r>
            <a:r>
              <a:rPr lang="en-US" dirty="0"/>
              <a:t>, with 16 bytes per block, </a:t>
            </a:r>
            <a:endParaRPr lang="en-US" dirty="0" smtClean="0"/>
          </a:p>
          <a:p>
            <a:pPr lvl="2"/>
            <a:r>
              <a:rPr lang="en-US" dirty="0" smtClean="0"/>
              <a:t>Byte </a:t>
            </a:r>
            <a:r>
              <a:rPr lang="en-US" dirty="0"/>
              <a:t>address 1200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 block </a:t>
            </a:r>
            <a:r>
              <a:rPr lang="en-US" dirty="0"/>
              <a:t>address </a:t>
            </a:r>
            <a:r>
              <a:rPr lang="en-US" dirty="0" smtClean="0"/>
              <a:t>= 1200</a:t>
            </a:r>
            <a:r>
              <a:rPr lang="en-US" dirty="0"/>
              <a:t>/ </a:t>
            </a:r>
            <a:r>
              <a:rPr lang="en-US" dirty="0" smtClean="0"/>
              <a:t>16 </a:t>
            </a:r>
            <a:r>
              <a:rPr lang="en-US" dirty="0"/>
              <a:t>= 75 </a:t>
            </a:r>
            <a:endParaRPr lang="en-US" dirty="0" smtClean="0"/>
          </a:p>
          <a:p>
            <a:pPr lvl="2"/>
            <a:r>
              <a:rPr lang="en-US" dirty="0" smtClean="0"/>
              <a:t>And, block address 75 </a:t>
            </a:r>
            <a:r>
              <a:rPr lang="en-US" dirty="0" smtClean="0">
                <a:sym typeface="Wingdings" panose="05000000000000000000" pitchFamily="2" charset="2"/>
              </a:rPr>
              <a:t> the </a:t>
            </a:r>
            <a:r>
              <a:rPr lang="en-US" dirty="0" smtClean="0"/>
              <a:t>cache </a:t>
            </a:r>
            <a:r>
              <a:rPr lang="en-US" dirty="0"/>
              <a:t>block number </a:t>
            </a:r>
            <a:r>
              <a:rPr lang="en-US" dirty="0" smtClean="0"/>
              <a:t>= (</a:t>
            </a:r>
            <a:r>
              <a:rPr lang="en-US" dirty="0"/>
              <a:t>75 modulo 64) </a:t>
            </a:r>
            <a:r>
              <a:rPr lang="en-US" dirty="0" smtClean="0"/>
              <a:t>= 11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fact, this block maps all </a:t>
            </a:r>
            <a:r>
              <a:rPr lang="en-US" dirty="0" smtClean="0"/>
              <a:t>byte addresses </a:t>
            </a:r>
            <a:r>
              <a:rPr lang="en-US" dirty="0"/>
              <a:t>between 1200 and 1215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2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dirty="0" smtClean="0"/>
              <a:t>Trade off with 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177637"/>
            <a:ext cx="5832764" cy="5527964"/>
          </a:xfrm>
        </p:spPr>
        <p:txBody>
          <a:bodyPr>
            <a:normAutofit/>
          </a:bodyPr>
          <a:lstStyle/>
          <a:p>
            <a:r>
              <a:rPr lang="en-US" dirty="0"/>
              <a:t>Larger blocks exploit spatial locality to lower miss </a:t>
            </a:r>
            <a:r>
              <a:rPr lang="en-US" dirty="0" smtClean="0"/>
              <a:t>rates</a:t>
            </a:r>
          </a:p>
          <a:p>
            <a:r>
              <a:rPr lang="en-US" dirty="0"/>
              <a:t>A more serious problem associated with just increasing the block size is that the cost of a miss </a:t>
            </a:r>
            <a:r>
              <a:rPr lang="en-US" dirty="0" smtClean="0"/>
              <a:t>increases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7030A0"/>
                </a:solidFill>
              </a:rPr>
              <a:t>miss penalty</a:t>
            </a:r>
            <a:r>
              <a:rPr lang="en-US" dirty="0"/>
              <a:t> is determined by the </a:t>
            </a:r>
            <a:r>
              <a:rPr lang="en-US" b="1" dirty="0">
                <a:solidFill>
                  <a:srgbClr val="7030A0"/>
                </a:solidFill>
              </a:rPr>
              <a:t>time required to fetch the block from the next lower level</a:t>
            </a:r>
            <a:r>
              <a:rPr lang="en-US" dirty="0"/>
              <a:t> of the hierarchy and load it into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time to fetch the block </a:t>
            </a:r>
            <a:r>
              <a:rPr lang="en-US" dirty="0"/>
              <a:t>has two parts: the </a:t>
            </a:r>
            <a:r>
              <a:rPr lang="en-US" b="1" dirty="0"/>
              <a:t>latency to the </a:t>
            </a:r>
            <a:r>
              <a:rPr lang="en-US" b="1" dirty="0" smtClean="0"/>
              <a:t>first </a:t>
            </a:r>
            <a:r>
              <a:rPr lang="en-US" b="1" dirty="0"/>
              <a:t>word </a:t>
            </a:r>
            <a:r>
              <a:rPr lang="en-US" dirty="0"/>
              <a:t>and </a:t>
            </a:r>
            <a:r>
              <a:rPr lang="en-US" b="1" dirty="0"/>
              <a:t>the transfer time for the rest </a:t>
            </a:r>
            <a:r>
              <a:rPr lang="en-US" dirty="0"/>
              <a:t>of the block.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8752"/>
            <a:ext cx="5762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7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Handling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528"/>
            <a:ext cx="11152909" cy="45027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</a:t>
            </a:r>
            <a:r>
              <a:rPr lang="en-US" dirty="0"/>
              <a:t>the control unit deals with cache </a:t>
            </a:r>
            <a:r>
              <a:rPr lang="en-US" dirty="0" smtClean="0"/>
              <a:t>misses?</a:t>
            </a:r>
          </a:p>
          <a:p>
            <a:pPr lvl="1"/>
            <a:r>
              <a:rPr lang="en-US" dirty="0" smtClean="0"/>
              <a:t>Cache miss: 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request for data from the cache that cannot be </a:t>
            </a:r>
            <a:r>
              <a:rPr lang="en-US" dirty="0" smtClean="0"/>
              <a:t>filled </a:t>
            </a:r>
            <a:r>
              <a:rPr lang="en-US" dirty="0"/>
              <a:t>because the data is not present in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control unit must </a:t>
            </a:r>
            <a:endParaRPr lang="en-US" dirty="0" smtClean="0"/>
          </a:p>
          <a:p>
            <a:pPr lvl="2"/>
            <a:r>
              <a:rPr lang="en-US" b="1" dirty="0" smtClean="0"/>
              <a:t>detect </a:t>
            </a:r>
            <a:r>
              <a:rPr lang="en-US" b="1" dirty="0"/>
              <a:t>a miss </a:t>
            </a:r>
            <a:r>
              <a:rPr lang="en-US" dirty="0"/>
              <a:t>and </a:t>
            </a:r>
            <a:endParaRPr lang="en-US" dirty="0" smtClean="0"/>
          </a:p>
          <a:p>
            <a:pPr lvl="2"/>
            <a:r>
              <a:rPr lang="en-US" b="1" dirty="0" smtClean="0"/>
              <a:t>process </a:t>
            </a:r>
            <a:r>
              <a:rPr lang="en-US" b="1" dirty="0"/>
              <a:t>the miss </a:t>
            </a:r>
            <a:r>
              <a:rPr lang="en-US" dirty="0"/>
              <a:t>by fetching the requested data from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cache miss handling is done in collaboration with </a:t>
            </a:r>
            <a:r>
              <a:rPr lang="en-US" dirty="0" smtClean="0"/>
              <a:t>the </a:t>
            </a:r>
            <a:r>
              <a:rPr lang="en-US" dirty="0"/>
              <a:t>processor control unit and with a separate controller that initiates the memory </a:t>
            </a:r>
            <a:r>
              <a:rPr lang="en-US" dirty="0" smtClean="0"/>
              <a:t>access </a:t>
            </a:r>
            <a:r>
              <a:rPr lang="en-US" dirty="0"/>
              <a:t>and </a:t>
            </a:r>
            <a:r>
              <a:rPr lang="en-US" dirty="0" smtClean="0"/>
              <a:t>refills the cache</a:t>
            </a:r>
          </a:p>
          <a:p>
            <a:pPr lvl="1"/>
            <a:r>
              <a:rPr lang="en-US" b="1" dirty="0" smtClean="0"/>
              <a:t>Out-of-order</a:t>
            </a:r>
            <a:r>
              <a:rPr lang="en-US" dirty="0" smtClean="0"/>
              <a:t> </a:t>
            </a:r>
            <a:r>
              <a:rPr lang="en-US" dirty="0"/>
              <a:t>processors can allow execution of instructions while waiting for a cache miss, </a:t>
            </a:r>
            <a:endParaRPr lang="en-US" dirty="0" smtClean="0"/>
          </a:p>
          <a:p>
            <a:pPr lvl="2"/>
            <a:r>
              <a:rPr lang="en-US" dirty="0" smtClean="0"/>
              <a:t>but </a:t>
            </a:r>
            <a:r>
              <a:rPr lang="en-US" dirty="0"/>
              <a:t>we’ll assume </a:t>
            </a:r>
            <a:r>
              <a:rPr lang="en-US" b="1" dirty="0"/>
              <a:t>in-order processors </a:t>
            </a:r>
            <a:r>
              <a:rPr lang="en-US" dirty="0"/>
              <a:t>that stall on cache </a:t>
            </a:r>
            <a:r>
              <a:rPr lang="en-US" dirty="0" smtClean="0"/>
              <a:t>misses</a:t>
            </a:r>
          </a:p>
          <a:p>
            <a:r>
              <a:rPr lang="en-US" dirty="0"/>
              <a:t>how </a:t>
            </a:r>
            <a:r>
              <a:rPr lang="en-US" b="1" dirty="0"/>
              <a:t>instruction misses </a:t>
            </a:r>
            <a:r>
              <a:rPr lang="en-US" dirty="0"/>
              <a:t>are </a:t>
            </a:r>
            <a:r>
              <a:rPr lang="en-US" dirty="0" smtClean="0"/>
              <a:t>handled?</a:t>
            </a:r>
          </a:p>
          <a:p>
            <a:pPr lvl="1"/>
            <a:r>
              <a:rPr lang="en-US" dirty="0" smtClean="0"/>
              <a:t>These techniques can be extended to </a:t>
            </a:r>
            <a:r>
              <a:rPr lang="en-US" b="1" dirty="0" smtClean="0"/>
              <a:t>handle cache miss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7232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Handling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163782"/>
            <a:ext cx="11623963" cy="4322618"/>
          </a:xfrm>
        </p:spPr>
        <p:txBody>
          <a:bodyPr>
            <a:normAutofit fontScale="92500"/>
          </a:bodyPr>
          <a:lstStyle/>
          <a:p>
            <a:r>
              <a:rPr lang="en-US" dirty="0"/>
              <a:t>If an instruction </a:t>
            </a:r>
            <a:r>
              <a:rPr lang="en-US" dirty="0" smtClean="0"/>
              <a:t>access results </a:t>
            </a:r>
            <a:r>
              <a:rPr lang="en-US" dirty="0"/>
              <a:t>in a miss, </a:t>
            </a:r>
            <a:endParaRPr lang="en-US" dirty="0" smtClean="0"/>
          </a:p>
          <a:p>
            <a:pPr lvl="1"/>
            <a:r>
              <a:rPr lang="en-US" dirty="0" smtClean="0"/>
              <a:t>then the </a:t>
            </a:r>
            <a:r>
              <a:rPr lang="en-US" dirty="0"/>
              <a:t>content of the </a:t>
            </a:r>
            <a:r>
              <a:rPr lang="en-US" b="1" dirty="0"/>
              <a:t>Instruction register </a:t>
            </a:r>
            <a:r>
              <a:rPr lang="en-US" dirty="0"/>
              <a:t>is </a:t>
            </a:r>
            <a:r>
              <a:rPr lang="en-US" b="1" dirty="0" smtClean="0"/>
              <a:t>invalid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</a:t>
            </a:r>
            <a:r>
              <a:rPr lang="en-US" dirty="0"/>
              <a:t>get the </a:t>
            </a:r>
            <a:r>
              <a:rPr lang="en-US" dirty="0" smtClean="0"/>
              <a:t>proper </a:t>
            </a:r>
            <a:r>
              <a:rPr lang="en-US" dirty="0"/>
              <a:t>instruction into the cache,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must be able to </a:t>
            </a:r>
            <a:r>
              <a:rPr lang="en-US" b="1" dirty="0"/>
              <a:t>instruct the lower level </a:t>
            </a:r>
            <a:r>
              <a:rPr lang="en-US" dirty="0"/>
              <a:t>in the </a:t>
            </a:r>
            <a:r>
              <a:rPr lang="en-US" dirty="0" smtClean="0"/>
              <a:t>memory </a:t>
            </a:r>
            <a:r>
              <a:rPr lang="en-US" dirty="0"/>
              <a:t>hierarchy </a:t>
            </a:r>
            <a:r>
              <a:rPr lang="en-US" b="1" dirty="0"/>
              <a:t>to perform a </a:t>
            </a:r>
            <a:r>
              <a:rPr lang="en-US" b="1" dirty="0" smtClean="0"/>
              <a:t>read </a:t>
            </a:r>
          </a:p>
          <a:p>
            <a:r>
              <a:rPr lang="en-US" dirty="0" smtClean="0"/>
              <a:t>Since </a:t>
            </a:r>
            <a:r>
              <a:rPr lang="en-US" dirty="0"/>
              <a:t>the </a:t>
            </a:r>
            <a:r>
              <a:rPr lang="en-US" b="1" dirty="0"/>
              <a:t>program counter is incremented </a:t>
            </a:r>
            <a:r>
              <a:rPr lang="en-US" b="1" dirty="0" smtClean="0"/>
              <a:t>in the first </a:t>
            </a:r>
            <a:r>
              <a:rPr lang="en-US" b="1" dirty="0"/>
              <a:t>clock cycle </a:t>
            </a:r>
            <a:r>
              <a:rPr lang="en-US" dirty="0"/>
              <a:t>of execution,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address of the instruction that generates an </a:t>
            </a:r>
            <a:r>
              <a:rPr lang="en-US" dirty="0" smtClean="0"/>
              <a:t>instruction </a:t>
            </a:r>
            <a:r>
              <a:rPr lang="en-US" dirty="0"/>
              <a:t>cache miss is equal to </a:t>
            </a:r>
            <a:r>
              <a:rPr lang="en-US" b="1" dirty="0" smtClean="0"/>
              <a:t>PC - 4 </a:t>
            </a:r>
          </a:p>
          <a:p>
            <a:r>
              <a:rPr lang="en-US" b="1" dirty="0" smtClean="0"/>
              <a:t>Once we </a:t>
            </a:r>
            <a:r>
              <a:rPr lang="en-US" b="1" dirty="0"/>
              <a:t>have the address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</a:t>
            </a:r>
            <a:r>
              <a:rPr lang="en-US" b="1" dirty="0"/>
              <a:t>instruct the main memory </a:t>
            </a:r>
            <a:r>
              <a:rPr lang="en-US" dirty="0"/>
              <a:t>to perform a </a:t>
            </a:r>
            <a:r>
              <a:rPr lang="en-US" dirty="0" smtClean="0"/>
              <a:t>read</a:t>
            </a:r>
          </a:p>
          <a:p>
            <a:r>
              <a:rPr lang="en-US" dirty="0" smtClean="0"/>
              <a:t>We wait </a:t>
            </a:r>
            <a:r>
              <a:rPr lang="en-US" dirty="0"/>
              <a:t>for the memory to respond </a:t>
            </a:r>
            <a:r>
              <a:rPr lang="en-US" dirty="0" smtClean="0"/>
              <a:t>(it </a:t>
            </a:r>
            <a:r>
              <a:rPr lang="en-US" dirty="0"/>
              <a:t>will take multiple clock cycles), </a:t>
            </a:r>
            <a:endParaRPr lang="en-US" dirty="0" smtClean="0"/>
          </a:p>
          <a:p>
            <a:pPr lvl="1"/>
            <a:r>
              <a:rPr lang="en-US" dirty="0" smtClean="0"/>
              <a:t>Then write </a:t>
            </a:r>
            <a:r>
              <a:rPr lang="en-US" dirty="0"/>
              <a:t>the words containing the desired instruction into the 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5674" y="5641216"/>
            <a:ext cx="63038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control of the cache on a data access is essentially identical</a:t>
            </a:r>
          </a:p>
        </p:txBody>
      </p:sp>
    </p:spTree>
    <p:extLst>
      <p:ext uri="{BB962C8B-B14F-4D97-AF65-F5344CB8AC3E}">
        <p14:creationId xmlns:p14="http://schemas.microsoft.com/office/powerpoint/2010/main" val="154406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143451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</a:t>
            </a:r>
            <a:r>
              <a:rPr lang="en-US" dirty="0" smtClean="0"/>
              <a:t>Writes: </a:t>
            </a:r>
            <a:r>
              <a:rPr lang="en-US" b="1" dirty="0" smtClean="0"/>
              <a:t>write-through and </a:t>
            </a:r>
            <a:r>
              <a:rPr lang="en-US" b="1" dirty="0"/>
              <a:t>write buffer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5" y="845127"/>
            <a:ext cx="11817926" cy="586047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cache and memory are said to be </a:t>
            </a:r>
            <a:r>
              <a:rPr lang="en-US" b="1" dirty="0" smtClean="0"/>
              <a:t>inconsistent</a:t>
            </a:r>
          </a:p>
          <a:p>
            <a:pPr lvl="1"/>
            <a:r>
              <a:rPr lang="en-US" dirty="0" smtClean="0"/>
              <a:t>If the value of a same variable is different in the cache and the memory</a:t>
            </a:r>
          </a:p>
          <a:p>
            <a:r>
              <a:rPr lang="en-US" dirty="0" smtClean="0"/>
              <a:t>The </a:t>
            </a:r>
            <a:r>
              <a:rPr lang="en-US" dirty="0"/>
              <a:t>simplest </a:t>
            </a:r>
            <a:r>
              <a:rPr lang="en-US" dirty="0" smtClean="0"/>
              <a:t>solution is </a:t>
            </a:r>
            <a:r>
              <a:rPr lang="en-US" b="1" dirty="0" smtClean="0"/>
              <a:t>write-through</a:t>
            </a:r>
          </a:p>
          <a:p>
            <a:pPr lvl="1"/>
            <a:r>
              <a:rPr lang="en-US" dirty="0"/>
              <a:t>write the data into both the memory and the </a:t>
            </a:r>
            <a:r>
              <a:rPr lang="en-US" dirty="0" smtClean="0"/>
              <a:t>cache</a:t>
            </a:r>
          </a:p>
          <a:p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b="1" dirty="0" smtClean="0"/>
              <a:t>performance using write-through</a:t>
            </a:r>
            <a:r>
              <a:rPr lang="en-US" dirty="0" smtClean="0"/>
              <a:t>?</a:t>
            </a:r>
          </a:p>
          <a:p>
            <a:pPr lvl="1"/>
            <a:r>
              <a:rPr lang="en-US" b="1" dirty="0" smtClean="0"/>
              <a:t>Example: </a:t>
            </a:r>
            <a:r>
              <a:rPr lang="en-US" dirty="0" smtClean="0"/>
              <a:t>suppose </a:t>
            </a:r>
            <a:r>
              <a:rPr lang="en-US" dirty="0"/>
              <a:t>10% of the instructions are </a:t>
            </a:r>
            <a:r>
              <a:rPr lang="en-US" b="1" dirty="0" smtClean="0"/>
              <a:t>stores</a:t>
            </a:r>
          </a:p>
          <a:p>
            <a:pPr lvl="1"/>
            <a:r>
              <a:rPr lang="en-US" dirty="0"/>
              <a:t>If the CPI without </a:t>
            </a:r>
            <a:r>
              <a:rPr lang="en-US" dirty="0" smtClean="0"/>
              <a:t>cache miss was 1.0</a:t>
            </a:r>
            <a:r>
              <a:rPr lang="en-US" dirty="0"/>
              <a:t>, then </a:t>
            </a:r>
            <a:r>
              <a:rPr lang="en-US" dirty="0" smtClean="0"/>
              <a:t>a spending of 100 </a:t>
            </a:r>
            <a:r>
              <a:rPr lang="en-US" dirty="0"/>
              <a:t>extra cycles on every write would lead to a CPI of 1.0 </a:t>
            </a:r>
            <a:r>
              <a:rPr lang="en-US" dirty="0" smtClean="0"/>
              <a:t>+ 100 x </a:t>
            </a:r>
            <a:r>
              <a:rPr lang="en-US" dirty="0"/>
              <a:t>10% </a:t>
            </a:r>
            <a:r>
              <a:rPr lang="en-US" dirty="0" smtClean="0"/>
              <a:t>= </a:t>
            </a:r>
            <a:r>
              <a:rPr lang="en-US" dirty="0"/>
              <a:t>11, </a:t>
            </a:r>
            <a:endParaRPr lang="en-US" dirty="0" smtClean="0"/>
          </a:p>
          <a:p>
            <a:pPr lvl="1"/>
            <a:r>
              <a:rPr lang="en-US" dirty="0" smtClean="0"/>
              <a:t>So, performance is reduced by </a:t>
            </a:r>
            <a:r>
              <a:rPr lang="en-US" dirty="0"/>
              <a:t>more than a factor of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What is the solution?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b="1" dirty="0"/>
              <a:t>write </a:t>
            </a:r>
            <a:r>
              <a:rPr lang="en-US" b="1" dirty="0" smtClean="0"/>
              <a:t>buffer</a:t>
            </a:r>
          </a:p>
          <a:p>
            <a:pPr lvl="1"/>
            <a:r>
              <a:rPr lang="en-US" dirty="0" smtClean="0"/>
              <a:t>A </a:t>
            </a:r>
            <a:r>
              <a:rPr lang="en-US" b="1" dirty="0"/>
              <a:t>write </a:t>
            </a:r>
            <a:r>
              <a:rPr lang="en-US" b="1" dirty="0" smtClean="0"/>
              <a:t>buffer </a:t>
            </a:r>
            <a:r>
              <a:rPr lang="en-US" dirty="0"/>
              <a:t>stores the data while it is </a:t>
            </a:r>
            <a:r>
              <a:rPr lang="en-US" b="1" dirty="0"/>
              <a:t>waiting to be written </a:t>
            </a:r>
            <a:r>
              <a:rPr lang="en-US" dirty="0"/>
              <a:t>to memory </a:t>
            </a:r>
            <a:endParaRPr lang="en-US" dirty="0" smtClean="0"/>
          </a:p>
          <a:p>
            <a:pPr lvl="1"/>
            <a:r>
              <a:rPr lang="en-US" dirty="0" smtClean="0"/>
              <a:t>After </a:t>
            </a:r>
            <a:r>
              <a:rPr lang="en-US" b="1" dirty="0"/>
              <a:t>writing </a:t>
            </a:r>
            <a:r>
              <a:rPr lang="en-US" dirty="0"/>
              <a:t>the data into the </a:t>
            </a:r>
            <a:r>
              <a:rPr lang="en-US" b="1" dirty="0"/>
              <a:t>cache and into the write </a:t>
            </a:r>
            <a:r>
              <a:rPr lang="en-US" b="1" dirty="0" smtClean="0"/>
              <a:t>buffer</a:t>
            </a:r>
            <a:r>
              <a:rPr lang="en-US" dirty="0"/>
              <a:t>, the processor can continue execution</a:t>
            </a:r>
          </a:p>
        </p:txBody>
      </p:sp>
    </p:spTree>
    <p:extLst>
      <p:ext uri="{BB962C8B-B14F-4D97-AF65-F5344CB8AC3E}">
        <p14:creationId xmlns:p14="http://schemas.microsoft.com/office/powerpoint/2010/main" val="50063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Handling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94510"/>
            <a:ext cx="11263745" cy="5082453"/>
          </a:xfrm>
        </p:spPr>
        <p:txBody>
          <a:bodyPr/>
          <a:lstStyle/>
          <a:p>
            <a:r>
              <a:rPr lang="en-US" dirty="0" smtClean="0"/>
              <a:t>Only if </a:t>
            </a:r>
            <a:r>
              <a:rPr lang="en-US" dirty="0"/>
              <a:t>the </a:t>
            </a:r>
            <a:r>
              <a:rPr lang="en-US" b="1" dirty="0"/>
              <a:t>write </a:t>
            </a:r>
            <a:r>
              <a:rPr lang="en-US" b="1" dirty="0" smtClean="0"/>
              <a:t>buffer </a:t>
            </a:r>
            <a:r>
              <a:rPr lang="en-US" b="1" dirty="0"/>
              <a:t>is full </a:t>
            </a:r>
            <a:r>
              <a:rPr lang="en-US" dirty="0"/>
              <a:t>when the processor reaches a write,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processor must stall </a:t>
            </a:r>
            <a:r>
              <a:rPr lang="en-US" dirty="0"/>
              <a:t>until there is an empty position in the write </a:t>
            </a:r>
            <a:r>
              <a:rPr lang="en-US" dirty="0" smtClean="0"/>
              <a:t>buffer </a:t>
            </a:r>
          </a:p>
          <a:p>
            <a:r>
              <a:rPr lang="en-US" dirty="0" smtClean="0"/>
              <a:t>Of </a:t>
            </a:r>
            <a:r>
              <a:rPr lang="en-US" dirty="0"/>
              <a:t>course,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rate at which the memory can complete writes is less than the rate at which the processor is generating writes, </a:t>
            </a:r>
            <a:r>
              <a:rPr lang="en-US" b="1" dirty="0"/>
              <a:t>no amount of </a:t>
            </a:r>
            <a:r>
              <a:rPr lang="en-US" b="1" dirty="0" smtClean="0"/>
              <a:t>buffering </a:t>
            </a:r>
            <a:r>
              <a:rPr lang="en-US" b="1" dirty="0"/>
              <a:t>can </a:t>
            </a:r>
            <a:r>
              <a:rPr lang="en-US" b="1" dirty="0" smtClean="0"/>
              <a:t>help</a:t>
            </a:r>
          </a:p>
          <a:p>
            <a:pPr lvl="1"/>
            <a:r>
              <a:rPr lang="en-US" dirty="0"/>
              <a:t>Alternately, </a:t>
            </a:r>
            <a:r>
              <a:rPr lang="en-US" dirty="0" smtClean="0"/>
              <a:t>The </a:t>
            </a:r>
            <a:r>
              <a:rPr lang="en-US" dirty="0"/>
              <a:t>rate at which writes are generated may also be less than the rate at which the memory can accept them, and yet stalls may still </a:t>
            </a:r>
            <a:r>
              <a:rPr lang="en-US" dirty="0" smtClean="0"/>
              <a:t>occur 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can happen when the writes occur in </a:t>
            </a:r>
            <a:r>
              <a:rPr lang="en-US" dirty="0" smtClean="0"/>
              <a:t>bursts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86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Handling Writes: </a:t>
            </a:r>
            <a:r>
              <a:rPr lang="en-US" b="1" dirty="0"/>
              <a:t>write-back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177636"/>
            <a:ext cx="11887199" cy="4999327"/>
          </a:xfrm>
        </p:spPr>
        <p:txBody>
          <a:bodyPr/>
          <a:lstStyle/>
          <a:p>
            <a:r>
              <a:rPr lang="en-US" b="1" dirty="0"/>
              <a:t>write-back </a:t>
            </a:r>
            <a:r>
              <a:rPr lang="en-US" b="1" dirty="0" smtClean="0"/>
              <a:t>scheme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write occurs, the </a:t>
            </a:r>
            <a:r>
              <a:rPr lang="en-US" b="1" dirty="0"/>
              <a:t>new value is written only to the block in the </a:t>
            </a:r>
            <a:r>
              <a:rPr lang="en-US" b="1" dirty="0" smtClean="0"/>
              <a:t>cache</a:t>
            </a:r>
          </a:p>
          <a:p>
            <a:pPr lvl="1"/>
            <a:r>
              <a:rPr lang="en-US" dirty="0" smtClean="0"/>
              <a:t>The modified </a:t>
            </a:r>
            <a:r>
              <a:rPr lang="en-US" dirty="0"/>
              <a:t>block is </a:t>
            </a:r>
            <a:r>
              <a:rPr lang="en-US" b="1" dirty="0"/>
              <a:t>written to the lower level </a:t>
            </a:r>
            <a:r>
              <a:rPr lang="en-US" dirty="0"/>
              <a:t>of the hierarchy </a:t>
            </a:r>
            <a:r>
              <a:rPr lang="en-US" b="1" dirty="0"/>
              <a:t>when it is </a:t>
            </a:r>
            <a:r>
              <a:rPr lang="en-US" b="1" dirty="0" smtClean="0"/>
              <a:t>replaced</a:t>
            </a:r>
          </a:p>
          <a:p>
            <a:r>
              <a:rPr lang="en-US" dirty="0"/>
              <a:t>Write-back schemes can improve performance, </a:t>
            </a:r>
            <a:endParaRPr lang="en-US" dirty="0" smtClean="0"/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when processors can generate writes as fast or faster than the writes can be handled by main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however, </a:t>
            </a:r>
            <a:r>
              <a:rPr lang="en-US" b="1" dirty="0"/>
              <a:t>more complex to implement than </a:t>
            </a:r>
            <a:r>
              <a:rPr lang="en-US" b="1" dirty="0" smtClean="0"/>
              <a:t>write-through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1649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 smtClean="0"/>
              <a:t>Check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108364"/>
            <a:ext cx="11790218" cy="506859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speed of the memory system </a:t>
            </a:r>
            <a:r>
              <a:rPr lang="en-US" dirty="0" smtClean="0"/>
              <a:t>affects </a:t>
            </a:r>
            <a:r>
              <a:rPr lang="en-US" dirty="0"/>
              <a:t>the designer’s decision on the size of the cache </a:t>
            </a:r>
            <a:r>
              <a:rPr lang="en-US" dirty="0" smtClean="0"/>
              <a:t>block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of the following cache designer guidelines are generally valid?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shorter the memory latency, the smaller the cache block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shorter the memory latency, the larger the cache block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higher the memory bandwidth, the smaller the cache block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higher the memory bandwidth, the larger the cache block</a:t>
            </a:r>
          </a:p>
        </p:txBody>
      </p:sp>
    </p:spTree>
    <p:extLst>
      <p:ext uri="{BB962C8B-B14F-4D97-AF65-F5344CB8AC3E}">
        <p14:creationId xmlns:p14="http://schemas.microsoft.com/office/powerpoint/2010/main" val="3658702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 smtClean="0"/>
              <a:t>Check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108364"/>
            <a:ext cx="11790218" cy="35883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speed of the memory system </a:t>
            </a:r>
            <a:r>
              <a:rPr lang="en-US" dirty="0" smtClean="0"/>
              <a:t>affects </a:t>
            </a:r>
            <a:r>
              <a:rPr lang="en-US" dirty="0"/>
              <a:t>the designer’s decision on the size of the cache </a:t>
            </a:r>
            <a:r>
              <a:rPr lang="en-US" dirty="0" smtClean="0"/>
              <a:t>block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of the following cache designer guidelines are generally valid?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shorter the memory latency, the smaller the cache block 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shorter the memory latency, the larger the cache block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higher the memory bandwidth, the smaller the cache block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higher the memory bandwidth, the larger the cache block</a:t>
            </a:r>
          </a:p>
        </p:txBody>
      </p:sp>
    </p:spTree>
    <p:extLst>
      <p:ext uri="{BB962C8B-B14F-4D97-AF65-F5344CB8AC3E}">
        <p14:creationId xmlns:p14="http://schemas.microsoft.com/office/powerpoint/2010/main" val="3135767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7" y="2845088"/>
            <a:ext cx="10515600" cy="854075"/>
          </a:xfrm>
        </p:spPr>
        <p:txBody>
          <a:bodyPr/>
          <a:lstStyle/>
          <a:p>
            <a:r>
              <a:rPr lang="en-US" dirty="0"/>
              <a:t>Measuring and Improving Cache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405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602"/>
          </a:xfrm>
        </p:spPr>
        <p:txBody>
          <a:bodyPr>
            <a:normAutofit/>
          </a:bodyPr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2920"/>
          </a:xfrm>
        </p:spPr>
        <p:txBody>
          <a:bodyPr/>
          <a:lstStyle/>
          <a:p>
            <a:r>
              <a:rPr lang="en-US" dirty="0" smtClean="0"/>
              <a:t>Which of the following statements are generally true? </a:t>
            </a:r>
          </a:p>
          <a:p>
            <a:pPr lvl="1"/>
            <a:r>
              <a:rPr lang="en-US" dirty="0" smtClean="0"/>
              <a:t>1. Memory hierarchies take advantage of </a:t>
            </a:r>
            <a:r>
              <a:rPr lang="en-US" b="1" dirty="0" smtClean="0"/>
              <a:t>temporal locality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2. On a read, the value returned depends on which blocks are in the cache </a:t>
            </a:r>
          </a:p>
          <a:p>
            <a:pPr lvl="1"/>
            <a:r>
              <a:rPr lang="en-US" dirty="0" smtClean="0"/>
              <a:t>3. Most of the cost of the memory hierarchy is at the highest level. </a:t>
            </a:r>
          </a:p>
          <a:p>
            <a:pPr lvl="1"/>
            <a:r>
              <a:rPr lang="en-US" dirty="0" smtClean="0"/>
              <a:t>4. Most of the capacity of the memory hierarchy is at the lowest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69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en-US" dirty="0" smtClean="0"/>
              <a:t>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825625"/>
            <a:ext cx="11457709" cy="4351338"/>
          </a:xfrm>
        </p:spPr>
        <p:txBody>
          <a:bodyPr/>
          <a:lstStyle/>
          <a:p>
            <a:r>
              <a:rPr lang="en-US" dirty="0" smtClean="0"/>
              <a:t>Reducing </a:t>
            </a:r>
            <a:r>
              <a:rPr lang="en-US" dirty="0"/>
              <a:t>the miss rate </a:t>
            </a:r>
            <a:r>
              <a:rPr lang="en-US" b="1" dirty="0">
                <a:solidFill>
                  <a:srgbClr val="7030A0"/>
                </a:solidFill>
              </a:rPr>
              <a:t>by reducing the probability</a:t>
            </a:r>
            <a:r>
              <a:rPr lang="en-US" dirty="0"/>
              <a:t> that two </a:t>
            </a:r>
            <a:r>
              <a:rPr lang="en-US" dirty="0" smtClean="0"/>
              <a:t>different </a:t>
            </a:r>
            <a:r>
              <a:rPr lang="en-US" dirty="0"/>
              <a:t>memory blocks will </a:t>
            </a:r>
            <a:r>
              <a:rPr lang="en-US" b="1" dirty="0">
                <a:solidFill>
                  <a:srgbClr val="7030A0"/>
                </a:solidFill>
              </a:rPr>
              <a:t>contend</a:t>
            </a:r>
            <a:r>
              <a:rPr lang="en-US" dirty="0"/>
              <a:t> for the same cache </a:t>
            </a:r>
            <a:r>
              <a:rPr lang="en-US" dirty="0" smtClean="0"/>
              <a:t>location</a:t>
            </a:r>
          </a:p>
          <a:p>
            <a:endParaRPr lang="en-US" dirty="0" smtClean="0"/>
          </a:p>
          <a:p>
            <a:r>
              <a:rPr lang="en-US" dirty="0" smtClean="0"/>
              <a:t>Reducing </a:t>
            </a:r>
            <a:r>
              <a:rPr lang="en-US" dirty="0"/>
              <a:t>the miss penalty </a:t>
            </a:r>
            <a:r>
              <a:rPr lang="en-US" b="1" dirty="0">
                <a:solidFill>
                  <a:srgbClr val="7030A0"/>
                </a:solidFill>
              </a:rPr>
              <a:t>by adding </a:t>
            </a:r>
            <a:r>
              <a:rPr lang="en-US" dirty="0"/>
              <a:t>an </a:t>
            </a:r>
            <a:r>
              <a:rPr lang="en-US" b="1" dirty="0">
                <a:solidFill>
                  <a:srgbClr val="7030A0"/>
                </a:solidFill>
              </a:rPr>
              <a:t>additional level </a:t>
            </a:r>
            <a:r>
              <a:rPr lang="en-US" dirty="0"/>
              <a:t>to the </a:t>
            </a:r>
            <a:r>
              <a:rPr lang="en-US" dirty="0" smtClean="0"/>
              <a:t>hierarchy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15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Match the </a:t>
            </a:r>
            <a:r>
              <a:rPr lang="en-US" dirty="0" smtClean="0"/>
              <a:t>definitions </a:t>
            </a:r>
            <a:r>
              <a:rPr lang="en-US" dirty="0"/>
              <a:t>in the right column to the terms in the left column.</a:t>
            </a:r>
          </a:p>
          <a:p>
            <a:r>
              <a:rPr lang="it-IT" dirty="0"/>
              <a:t>1. L1 cache </a:t>
            </a:r>
            <a:r>
              <a:rPr lang="it-IT" dirty="0" smtClean="0"/>
              <a:t>		a</a:t>
            </a:r>
            <a:r>
              <a:rPr lang="it-IT" dirty="0"/>
              <a:t>. A cache for a cache</a:t>
            </a:r>
          </a:p>
          <a:p>
            <a:r>
              <a:rPr lang="it-IT" dirty="0"/>
              <a:t>2. L2 cache </a:t>
            </a:r>
            <a:r>
              <a:rPr lang="it-IT" dirty="0" smtClean="0"/>
              <a:t>		b</a:t>
            </a:r>
            <a:r>
              <a:rPr lang="it-IT" dirty="0"/>
              <a:t>. A cache for disks</a:t>
            </a:r>
          </a:p>
          <a:p>
            <a:r>
              <a:rPr lang="en-US" dirty="0"/>
              <a:t>3. Main memory </a:t>
            </a:r>
            <a:r>
              <a:rPr lang="en-US" dirty="0" smtClean="0"/>
              <a:t>		c. A </a:t>
            </a:r>
            <a:r>
              <a:rPr lang="en-US" dirty="0"/>
              <a:t>cache for a main memory</a:t>
            </a:r>
          </a:p>
          <a:p>
            <a:r>
              <a:rPr lang="en-US" dirty="0"/>
              <a:t>4. TLB </a:t>
            </a:r>
            <a:r>
              <a:rPr lang="en-US" dirty="0" smtClean="0"/>
              <a:t>			d</a:t>
            </a:r>
            <a:r>
              <a:rPr lang="en-US" dirty="0"/>
              <a:t>. A cache for page table entries</a:t>
            </a:r>
          </a:p>
        </p:txBody>
      </p:sp>
    </p:spTree>
    <p:extLst>
      <p:ext uri="{BB962C8B-B14F-4D97-AF65-F5344CB8AC3E}">
        <p14:creationId xmlns:p14="http://schemas.microsoft.com/office/powerpoint/2010/main" val="1179066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Match the </a:t>
            </a:r>
            <a:r>
              <a:rPr lang="en-US" dirty="0" smtClean="0"/>
              <a:t>definitions </a:t>
            </a:r>
            <a:r>
              <a:rPr lang="en-US" dirty="0"/>
              <a:t>in the right column to the terms in the left column.</a:t>
            </a:r>
          </a:p>
          <a:p>
            <a:r>
              <a:rPr lang="it-IT" dirty="0"/>
              <a:t>1. L1 cache </a:t>
            </a:r>
            <a:r>
              <a:rPr lang="it-IT" dirty="0" smtClean="0"/>
              <a:t>		a</a:t>
            </a:r>
            <a:r>
              <a:rPr lang="it-IT" dirty="0"/>
              <a:t>. A cache for a cache</a:t>
            </a:r>
          </a:p>
          <a:p>
            <a:r>
              <a:rPr lang="it-IT" dirty="0"/>
              <a:t>2. L2 cache </a:t>
            </a:r>
            <a:r>
              <a:rPr lang="it-IT" dirty="0" smtClean="0"/>
              <a:t>		b</a:t>
            </a:r>
            <a:r>
              <a:rPr lang="it-IT" dirty="0"/>
              <a:t>. A cache for disks</a:t>
            </a:r>
          </a:p>
          <a:p>
            <a:r>
              <a:rPr lang="en-US" dirty="0"/>
              <a:t>3. Main memory </a:t>
            </a:r>
            <a:r>
              <a:rPr lang="en-US" dirty="0" smtClean="0"/>
              <a:t>		c. A </a:t>
            </a:r>
            <a:r>
              <a:rPr lang="en-US" dirty="0"/>
              <a:t>cache for a main memory</a:t>
            </a:r>
          </a:p>
          <a:p>
            <a:r>
              <a:rPr lang="en-US" dirty="0"/>
              <a:t>4. TLB </a:t>
            </a:r>
            <a:r>
              <a:rPr lang="en-US" dirty="0" smtClean="0"/>
              <a:t>			d</a:t>
            </a:r>
            <a:r>
              <a:rPr lang="en-US" dirty="0"/>
              <a:t>. A cache for page table entries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0182" y="2854036"/>
            <a:ext cx="1690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40182" y="3275012"/>
            <a:ext cx="1690254" cy="448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85309" y="3275012"/>
            <a:ext cx="845127" cy="607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3091" y="4144674"/>
            <a:ext cx="1967345" cy="66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15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171163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720437"/>
            <a:ext cx="11028218" cy="5985163"/>
          </a:xfrm>
        </p:spPr>
        <p:txBody>
          <a:bodyPr>
            <a:normAutofit/>
          </a:bodyPr>
          <a:lstStyle/>
          <a:p>
            <a:r>
              <a:rPr lang="en-US" dirty="0"/>
              <a:t>CPU time can be divided into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clock cycles that the CPU spends </a:t>
            </a:r>
            <a:r>
              <a:rPr lang="en-US" b="1" dirty="0"/>
              <a:t>executing the program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clock cycles that the CPU spends </a:t>
            </a:r>
            <a:r>
              <a:rPr lang="en-US" b="1" dirty="0"/>
              <a:t>waiting for the memory </a:t>
            </a:r>
            <a:r>
              <a:rPr lang="en-US" b="1" dirty="0" smtClean="0"/>
              <a:t>system</a:t>
            </a:r>
          </a:p>
          <a:p>
            <a:r>
              <a:rPr lang="en-US" dirty="0" smtClean="0"/>
              <a:t>Normally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assume that the costs of cache accesses that are hits are part of the normal CPU execution cycles.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CPU </a:t>
            </a:r>
            <a:r>
              <a:rPr lang="en-US" dirty="0"/>
              <a:t>time </a:t>
            </a:r>
            <a:r>
              <a:rPr lang="en-US" dirty="0" smtClean="0"/>
              <a:t>= </a:t>
            </a:r>
            <a:r>
              <a:rPr lang="en-US" dirty="0"/>
              <a:t>(CPU execution clock cycles </a:t>
            </a:r>
            <a:r>
              <a:rPr lang="en-US" dirty="0" smtClean="0"/>
              <a:t>+ </a:t>
            </a:r>
            <a:r>
              <a:rPr lang="en-US" dirty="0"/>
              <a:t>Memory-stall clock cycles) </a:t>
            </a:r>
            <a:r>
              <a:rPr lang="en-US" dirty="0" smtClean="0"/>
              <a:t>x </a:t>
            </a:r>
            <a:r>
              <a:rPr lang="en-US" dirty="0"/>
              <a:t>Clock cycle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7030A0"/>
                </a:solidFill>
              </a:rPr>
              <a:t>memory-stall clock cycles </a:t>
            </a:r>
            <a:r>
              <a:rPr lang="en-US" dirty="0"/>
              <a:t>come primarily from </a:t>
            </a:r>
            <a:r>
              <a:rPr lang="en-US" b="1" dirty="0">
                <a:solidFill>
                  <a:srgbClr val="7030A0"/>
                </a:solidFill>
              </a:rPr>
              <a:t>cache </a:t>
            </a:r>
            <a:r>
              <a:rPr lang="en-US" b="1" dirty="0" smtClean="0">
                <a:solidFill>
                  <a:srgbClr val="7030A0"/>
                </a:solidFill>
              </a:rPr>
              <a:t>misses</a:t>
            </a:r>
          </a:p>
          <a:p>
            <a:pPr lvl="1"/>
            <a:r>
              <a:rPr lang="en-US" dirty="0"/>
              <a:t>Memory-stall clock cycles </a:t>
            </a:r>
            <a:r>
              <a:rPr lang="en-US" dirty="0" smtClean="0"/>
              <a:t>= the </a:t>
            </a:r>
            <a:r>
              <a:rPr lang="en-US" dirty="0"/>
              <a:t>sum of the stall cycles coming from reads +</a:t>
            </a:r>
            <a:r>
              <a:rPr lang="en-US" dirty="0" smtClean="0"/>
              <a:t> </a:t>
            </a:r>
            <a:r>
              <a:rPr lang="en-US" dirty="0"/>
              <a:t>those coming from </a:t>
            </a:r>
            <a:r>
              <a:rPr lang="en-US" dirty="0" smtClean="0"/>
              <a:t>writes </a:t>
            </a:r>
          </a:p>
          <a:p>
            <a:pPr lvl="1"/>
            <a:r>
              <a:rPr lang="en-US" b="1" dirty="0" smtClean="0"/>
              <a:t>Memory-stall </a:t>
            </a:r>
            <a:r>
              <a:rPr lang="en-US" b="1" dirty="0"/>
              <a:t>clock cycles </a:t>
            </a:r>
            <a:r>
              <a:rPr lang="en-US" b="1" dirty="0" smtClean="0"/>
              <a:t>= </a:t>
            </a:r>
            <a:r>
              <a:rPr lang="en-US" b="1" dirty="0"/>
              <a:t>(Read-stall cycles </a:t>
            </a:r>
            <a:r>
              <a:rPr lang="en-US" b="1" dirty="0" smtClean="0"/>
              <a:t>+ </a:t>
            </a:r>
            <a:r>
              <a:rPr lang="en-US" b="1" dirty="0"/>
              <a:t>Write-stall cycles)</a:t>
            </a:r>
          </a:p>
        </p:txBody>
      </p:sp>
    </p:spTree>
    <p:extLst>
      <p:ext uri="{BB962C8B-B14F-4D97-AF65-F5344CB8AC3E}">
        <p14:creationId xmlns:p14="http://schemas.microsoft.com/office/powerpoint/2010/main" val="963281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 smtClean="0"/>
              <a:t>Read stall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4"/>
            <a:ext cx="10515600" cy="504088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read-stall cycles can be </a:t>
            </a:r>
            <a:r>
              <a:rPr lang="en-US" dirty="0" smtClean="0"/>
              <a:t>defined </a:t>
            </a:r>
            <a:r>
              <a:rPr lang="en-US" dirty="0"/>
              <a:t>in terms of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read accesses per program,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miss penalty in clock cycles for a read,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read miss rate: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</a:t>
            </a:r>
          </a:p>
          <a:p>
            <a:pPr lvl="1"/>
            <a:r>
              <a:rPr lang="en-US" dirty="0" smtClean="0"/>
              <a:t>Read-stall </a:t>
            </a:r>
            <a:r>
              <a:rPr lang="en-US" dirty="0"/>
              <a:t>cycles </a:t>
            </a:r>
            <a:r>
              <a:rPr lang="en-US" dirty="0" smtClean="0"/>
              <a:t>= (Reads / Program) x Read </a:t>
            </a:r>
            <a:r>
              <a:rPr lang="en-US" dirty="0"/>
              <a:t>miss rate </a:t>
            </a:r>
            <a:r>
              <a:rPr lang="en-US" dirty="0" smtClean="0"/>
              <a:t>x Read </a:t>
            </a:r>
            <a:r>
              <a:rPr lang="en-US" dirty="0"/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1275098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5" y="198872"/>
            <a:ext cx="10515600" cy="784802"/>
          </a:xfrm>
        </p:spPr>
        <p:txBody>
          <a:bodyPr/>
          <a:lstStyle/>
          <a:p>
            <a:r>
              <a:rPr lang="en-US" dirty="0" smtClean="0"/>
              <a:t>Write stall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983674"/>
            <a:ext cx="11457709" cy="5193289"/>
          </a:xfrm>
        </p:spPr>
        <p:txBody>
          <a:bodyPr/>
          <a:lstStyle/>
          <a:p>
            <a:r>
              <a:rPr lang="en-US" dirty="0"/>
              <a:t>For a </a:t>
            </a:r>
            <a:r>
              <a:rPr lang="en-US" b="1" dirty="0"/>
              <a:t>write-through</a:t>
            </a:r>
            <a:r>
              <a:rPr lang="en-US" dirty="0"/>
              <a:t> scheme,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have two sources of stalls: </a:t>
            </a:r>
            <a:endParaRPr lang="en-US" dirty="0" smtClean="0"/>
          </a:p>
          <a:p>
            <a:pPr lvl="2"/>
            <a:r>
              <a:rPr lang="en-US" b="1" dirty="0" smtClean="0"/>
              <a:t>write misses </a:t>
            </a:r>
            <a:r>
              <a:rPr lang="en-US" dirty="0" smtClean="0"/>
              <a:t>: usually </a:t>
            </a:r>
            <a:r>
              <a:rPr lang="en-US" dirty="0"/>
              <a:t>require that </a:t>
            </a:r>
            <a:r>
              <a:rPr lang="en-US" b="1" dirty="0"/>
              <a:t>we fetch the block before continuing the </a:t>
            </a:r>
            <a:r>
              <a:rPr lang="en-US" b="1" dirty="0" smtClean="0"/>
              <a:t>write</a:t>
            </a:r>
          </a:p>
          <a:p>
            <a:pPr lvl="2"/>
            <a:r>
              <a:rPr lang="en-US" dirty="0" smtClean="0"/>
              <a:t>and </a:t>
            </a:r>
            <a:r>
              <a:rPr lang="en-US" b="1" dirty="0"/>
              <a:t>write </a:t>
            </a:r>
            <a:r>
              <a:rPr lang="en-US" b="1" dirty="0" smtClean="0"/>
              <a:t>buffer stalls: </a:t>
            </a:r>
            <a:r>
              <a:rPr lang="en-US" dirty="0" smtClean="0"/>
              <a:t>occur </a:t>
            </a:r>
            <a:r>
              <a:rPr lang="en-US" dirty="0"/>
              <a:t>when the </a:t>
            </a:r>
            <a:r>
              <a:rPr lang="en-US" b="1" dirty="0"/>
              <a:t>write </a:t>
            </a:r>
            <a:r>
              <a:rPr lang="en-US" b="1" dirty="0" smtClean="0"/>
              <a:t>buffer </a:t>
            </a:r>
            <a:r>
              <a:rPr lang="en-US" b="1" dirty="0"/>
              <a:t>is full when a write </a:t>
            </a:r>
            <a:r>
              <a:rPr lang="en-US" b="1" dirty="0" smtClean="0"/>
              <a:t>occurs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 cycles stalled for writes equals the sum of these two: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Write-stall </a:t>
            </a:r>
            <a:r>
              <a:rPr lang="en-US" b="1" dirty="0">
                <a:solidFill>
                  <a:srgbClr val="7030A0"/>
                </a:solidFill>
              </a:rPr>
              <a:t>cycles </a:t>
            </a:r>
            <a:r>
              <a:rPr lang="en-US" dirty="0" smtClean="0"/>
              <a:t>= (Writes / Program) x Write </a:t>
            </a:r>
            <a:r>
              <a:rPr lang="en-US" dirty="0"/>
              <a:t>miss rate </a:t>
            </a:r>
            <a:r>
              <a:rPr lang="en-US" dirty="0" smtClean="0"/>
              <a:t>x Write </a:t>
            </a:r>
            <a:r>
              <a:rPr lang="en-US" dirty="0"/>
              <a:t>miss </a:t>
            </a:r>
            <a:r>
              <a:rPr lang="en-US" dirty="0" smtClean="0"/>
              <a:t>penalty + </a:t>
            </a:r>
            <a:r>
              <a:rPr lang="en-US" dirty="0"/>
              <a:t>Write buffer </a:t>
            </a:r>
            <a:r>
              <a:rPr lang="en-US" dirty="0" smtClean="0"/>
              <a:t>stalls</a:t>
            </a:r>
          </a:p>
          <a:p>
            <a:pPr lvl="1"/>
            <a:r>
              <a:rPr lang="en-US" dirty="0"/>
              <a:t>Because the </a:t>
            </a:r>
            <a:r>
              <a:rPr lang="en-US" b="1" dirty="0">
                <a:solidFill>
                  <a:srgbClr val="C00000"/>
                </a:solidFill>
              </a:rPr>
              <a:t>write </a:t>
            </a:r>
            <a:r>
              <a:rPr lang="en-US" b="1" dirty="0" smtClean="0">
                <a:solidFill>
                  <a:srgbClr val="C00000"/>
                </a:solidFill>
              </a:rPr>
              <a:t>buffer </a:t>
            </a:r>
            <a:r>
              <a:rPr lang="en-US" b="1" dirty="0">
                <a:solidFill>
                  <a:srgbClr val="C00000"/>
                </a:solidFill>
              </a:rPr>
              <a:t>stalls </a:t>
            </a:r>
            <a:r>
              <a:rPr lang="en-US" dirty="0"/>
              <a:t>depend on the proximity of writes, and not just the frequency,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not possible to give a simple equation </a:t>
            </a:r>
            <a:r>
              <a:rPr lang="en-US" dirty="0"/>
              <a:t>to compute such </a:t>
            </a:r>
            <a:r>
              <a:rPr lang="en-US" dirty="0" smtClean="0"/>
              <a:t>stalls</a:t>
            </a:r>
          </a:p>
          <a:p>
            <a:pPr lvl="2"/>
            <a:r>
              <a:rPr lang="en-US" dirty="0" smtClean="0"/>
              <a:t>Hence, </a:t>
            </a:r>
            <a:r>
              <a:rPr lang="en-US" dirty="0" smtClean="0">
                <a:solidFill>
                  <a:srgbClr val="C00000"/>
                </a:solidFill>
              </a:rPr>
              <a:t>often ignored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0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7"/>
          </a:xfrm>
        </p:spPr>
        <p:txBody>
          <a:bodyPr/>
          <a:lstStyle/>
          <a:p>
            <a:r>
              <a:rPr lang="en-US" dirty="0"/>
              <a:t>Write stall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1136073"/>
            <a:ext cx="11942619" cy="33943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Write-back </a:t>
            </a:r>
            <a:r>
              <a:rPr lang="en-US" dirty="0" smtClean="0"/>
              <a:t>schemes</a:t>
            </a:r>
          </a:p>
          <a:p>
            <a:pPr lvl="1"/>
            <a:r>
              <a:rPr lang="en-US" dirty="0" smtClean="0"/>
              <a:t>Will be discussed later</a:t>
            </a:r>
          </a:p>
          <a:p>
            <a:r>
              <a:rPr lang="en-US" dirty="0"/>
              <a:t>In most </a:t>
            </a:r>
            <a:r>
              <a:rPr lang="en-US" b="1" dirty="0"/>
              <a:t>write-through</a:t>
            </a:r>
            <a:r>
              <a:rPr lang="en-US" dirty="0"/>
              <a:t> cache organizations,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read miss penalty = write </a:t>
            </a:r>
            <a:r>
              <a:rPr lang="en-US" b="1" dirty="0">
                <a:solidFill>
                  <a:srgbClr val="C00000"/>
                </a:solidFill>
              </a:rPr>
              <a:t>miss </a:t>
            </a:r>
            <a:r>
              <a:rPr lang="en-US" b="1" dirty="0" smtClean="0">
                <a:solidFill>
                  <a:srgbClr val="C00000"/>
                </a:solidFill>
              </a:rPr>
              <a:t>penalty</a:t>
            </a:r>
          </a:p>
          <a:p>
            <a:pPr lvl="2"/>
            <a:r>
              <a:rPr lang="en-US" dirty="0" smtClean="0"/>
              <a:t>Because the </a:t>
            </a:r>
            <a:r>
              <a:rPr lang="en-US" dirty="0"/>
              <a:t>time to fetch the block from </a:t>
            </a:r>
            <a:r>
              <a:rPr lang="en-US" dirty="0" smtClean="0"/>
              <a:t>memory is same</a:t>
            </a:r>
          </a:p>
          <a:p>
            <a:r>
              <a:rPr lang="en-US" dirty="0" smtClean="0"/>
              <a:t>If </a:t>
            </a:r>
            <a:r>
              <a:rPr lang="en-US" dirty="0"/>
              <a:t>we assume that the </a:t>
            </a:r>
            <a:r>
              <a:rPr lang="en-US" b="1" dirty="0"/>
              <a:t>write </a:t>
            </a:r>
            <a:r>
              <a:rPr lang="en-US" b="1" dirty="0" smtClean="0"/>
              <a:t>buffer </a:t>
            </a:r>
            <a:r>
              <a:rPr lang="en-US" b="1" dirty="0"/>
              <a:t>stalls are negligible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/>
              <a:t>combine the reads and writes </a:t>
            </a:r>
            <a:r>
              <a:rPr lang="en-US" dirty="0"/>
              <a:t>by using a single miss rate and the miss penalty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Memory-stall clock cycles </a:t>
            </a:r>
            <a:r>
              <a:rPr lang="en-US" dirty="0" smtClean="0"/>
              <a:t>= (Memory </a:t>
            </a:r>
            <a:r>
              <a:rPr lang="en-US" dirty="0"/>
              <a:t>accesses </a:t>
            </a:r>
            <a:r>
              <a:rPr lang="en-US" dirty="0" smtClean="0"/>
              <a:t>/ Program) x </a:t>
            </a:r>
            <a:r>
              <a:rPr lang="en-US" dirty="0"/>
              <a:t>Miss rate </a:t>
            </a:r>
            <a:r>
              <a:rPr lang="en-US" dirty="0" smtClean="0"/>
              <a:t>x Miss penalty</a:t>
            </a:r>
          </a:p>
          <a:p>
            <a:pPr lvl="1"/>
            <a:r>
              <a:rPr lang="en-US" dirty="0"/>
              <a:t>Memory-stall clock cycles </a:t>
            </a:r>
            <a:r>
              <a:rPr lang="en-US" dirty="0" smtClean="0"/>
              <a:t>= </a:t>
            </a:r>
            <a:r>
              <a:rPr lang="en-US" b="1" dirty="0" smtClean="0"/>
              <a:t>(Instructions / Program) x (Misses / Instruction) </a:t>
            </a:r>
            <a:r>
              <a:rPr lang="en-US" dirty="0" smtClean="0"/>
              <a:t>x  </a:t>
            </a:r>
            <a:r>
              <a:rPr lang="en-US" dirty="0"/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4083107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45128"/>
          </a:xfrm>
        </p:spPr>
        <p:txBody>
          <a:bodyPr>
            <a:normAutofit/>
          </a:bodyPr>
          <a:lstStyle/>
          <a:p>
            <a:r>
              <a:rPr lang="en-US" dirty="0" smtClean="0"/>
              <a:t>Check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997528"/>
            <a:ext cx="11845636" cy="5555672"/>
          </a:xfrm>
        </p:spPr>
        <p:txBody>
          <a:bodyPr>
            <a:normAutofit/>
          </a:bodyPr>
          <a:lstStyle/>
          <a:p>
            <a:r>
              <a:rPr lang="en-US" dirty="0" smtClean="0"/>
              <a:t>Assume </a:t>
            </a:r>
            <a:r>
              <a:rPr lang="en-US" dirty="0"/>
              <a:t>the miss rate of an instruction cache is 2% and the miss rate of the data cache is 4%.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processor has a CPI of 2 without any memory stalls and the miss penalty is 100 cycles for all misses,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how much faster a processor would run with a perfect cache that never </a:t>
            </a:r>
            <a:r>
              <a:rPr lang="en-US" dirty="0" smtClean="0"/>
              <a:t>missed </a:t>
            </a:r>
          </a:p>
          <a:p>
            <a:r>
              <a:rPr lang="en-US" dirty="0" smtClean="0"/>
              <a:t>Assume </a:t>
            </a:r>
            <a:r>
              <a:rPr lang="en-US" dirty="0"/>
              <a:t>the frequency of all loads and stores is 36</a:t>
            </a:r>
            <a:r>
              <a:rPr lang="en-US" dirty="0" smtClean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1911976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45128"/>
          </a:xfrm>
        </p:spPr>
        <p:txBody>
          <a:bodyPr>
            <a:normAutofit/>
          </a:bodyPr>
          <a:lstStyle/>
          <a:p>
            <a:r>
              <a:rPr lang="en-US" dirty="0" smtClean="0"/>
              <a:t>Check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997528"/>
            <a:ext cx="11845636" cy="55556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Assume </a:t>
            </a:r>
            <a:r>
              <a:rPr lang="en-US" dirty="0"/>
              <a:t>the miss rate of an instruction cache is 2% and the miss rate of the data cache is 4%.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processor has a CPI of 2 without any memory stalls and the miss penalty is 100 cycles for all misses,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how much faster a processor would run with a perfect cache that never missed. 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the frequency of all loads and stores is 36</a:t>
            </a:r>
            <a:r>
              <a:rPr lang="en-US" dirty="0" smtClean="0"/>
              <a:t>%.</a:t>
            </a:r>
          </a:p>
          <a:p>
            <a:r>
              <a:rPr lang="en-US" dirty="0" smtClean="0"/>
              <a:t>Ans.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memory miss cycles for instructions in terms of the Instruction count (I) is </a:t>
            </a:r>
            <a:endParaRPr lang="en-US" dirty="0" smtClean="0"/>
          </a:p>
          <a:p>
            <a:pPr lvl="2"/>
            <a:r>
              <a:rPr lang="en-US" dirty="0" smtClean="0"/>
              <a:t>Instruction </a:t>
            </a:r>
            <a:r>
              <a:rPr lang="en-US" dirty="0"/>
              <a:t>miss cycles </a:t>
            </a:r>
            <a:r>
              <a:rPr lang="en-US" dirty="0" smtClean="0"/>
              <a:t>= </a:t>
            </a:r>
            <a:r>
              <a:rPr lang="en-US" dirty="0"/>
              <a:t>I </a:t>
            </a:r>
            <a:r>
              <a:rPr lang="en-US" dirty="0" smtClean="0"/>
              <a:t>x </a:t>
            </a:r>
            <a:r>
              <a:rPr lang="en-US" dirty="0"/>
              <a:t>2% </a:t>
            </a:r>
            <a:r>
              <a:rPr lang="en-US" dirty="0" smtClean="0"/>
              <a:t>x </a:t>
            </a:r>
            <a:r>
              <a:rPr lang="en-US" dirty="0"/>
              <a:t>100 </a:t>
            </a:r>
            <a:r>
              <a:rPr lang="en-US" dirty="0" smtClean="0"/>
              <a:t>= </a:t>
            </a:r>
            <a:r>
              <a:rPr lang="en-US" b="1" dirty="0"/>
              <a:t>2.00 </a:t>
            </a:r>
            <a:r>
              <a:rPr lang="en-US" b="1" dirty="0" smtClean="0"/>
              <a:t>x </a:t>
            </a:r>
            <a:r>
              <a:rPr lang="en-US" b="1" dirty="0"/>
              <a:t>I </a:t>
            </a:r>
            <a:endParaRPr lang="en-US" b="1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the frequency of all loads and stores is 36%, we can </a:t>
            </a:r>
            <a:r>
              <a:rPr lang="en-US" dirty="0" smtClean="0"/>
              <a:t>find </a:t>
            </a:r>
            <a:r>
              <a:rPr lang="en-US" dirty="0"/>
              <a:t>the number of memory miss cycles for </a:t>
            </a:r>
            <a:r>
              <a:rPr lang="en-US" b="1" dirty="0"/>
              <a:t>data references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Data </a:t>
            </a:r>
            <a:r>
              <a:rPr lang="en-US" dirty="0"/>
              <a:t>miss cycles </a:t>
            </a:r>
            <a:r>
              <a:rPr lang="en-US" dirty="0" smtClean="0"/>
              <a:t>= </a:t>
            </a:r>
            <a:r>
              <a:rPr lang="en-US" dirty="0"/>
              <a:t>I </a:t>
            </a:r>
            <a:r>
              <a:rPr lang="en-US" dirty="0" smtClean="0"/>
              <a:t>x </a:t>
            </a:r>
            <a:r>
              <a:rPr lang="en-US" dirty="0"/>
              <a:t>36% </a:t>
            </a:r>
            <a:r>
              <a:rPr lang="en-US" dirty="0" smtClean="0"/>
              <a:t>x </a:t>
            </a:r>
            <a:r>
              <a:rPr lang="en-US" dirty="0"/>
              <a:t>4% </a:t>
            </a:r>
            <a:r>
              <a:rPr lang="en-US" dirty="0" smtClean="0"/>
              <a:t>x </a:t>
            </a:r>
            <a:r>
              <a:rPr lang="en-US" dirty="0"/>
              <a:t>100 </a:t>
            </a:r>
            <a:r>
              <a:rPr lang="en-US" dirty="0" smtClean="0"/>
              <a:t>= </a:t>
            </a:r>
            <a:r>
              <a:rPr lang="en-US" b="1" dirty="0"/>
              <a:t>1.44 </a:t>
            </a:r>
            <a:r>
              <a:rPr lang="en-US" b="1" dirty="0" smtClean="0"/>
              <a:t>x I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total number of memory-stall cycles </a:t>
            </a:r>
            <a:r>
              <a:rPr lang="en-US" dirty="0"/>
              <a:t>is 2.00 </a:t>
            </a:r>
            <a:r>
              <a:rPr lang="en-US" dirty="0" smtClean="0"/>
              <a:t>I + </a:t>
            </a:r>
            <a:r>
              <a:rPr lang="en-US" dirty="0"/>
              <a:t>1.44 I </a:t>
            </a:r>
            <a:r>
              <a:rPr lang="en-US" dirty="0" smtClean="0"/>
              <a:t>= </a:t>
            </a:r>
            <a:r>
              <a:rPr lang="en-US" dirty="0"/>
              <a:t>3.44 </a:t>
            </a:r>
            <a:r>
              <a:rPr lang="en-US" dirty="0" smtClean="0"/>
              <a:t>I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more than three cycles of memory stall per instruction. </a:t>
            </a:r>
            <a:endParaRPr lang="en-US" dirty="0" smtClean="0"/>
          </a:p>
          <a:p>
            <a:pPr lvl="1"/>
            <a:r>
              <a:rPr lang="en-US" dirty="0" smtClean="0"/>
              <a:t>Accordingly</a:t>
            </a:r>
            <a:r>
              <a:rPr lang="en-US" dirty="0"/>
              <a:t>, the </a:t>
            </a:r>
            <a:r>
              <a:rPr lang="en-US" b="1" dirty="0"/>
              <a:t>total CPI </a:t>
            </a:r>
            <a:r>
              <a:rPr lang="en-US" dirty="0"/>
              <a:t>including memory stalls </a:t>
            </a:r>
            <a:r>
              <a:rPr lang="en-US" dirty="0" smtClean="0"/>
              <a:t>= </a:t>
            </a:r>
            <a:r>
              <a:rPr lang="en-US" dirty="0"/>
              <a:t>2 </a:t>
            </a:r>
            <a:r>
              <a:rPr lang="en-US" dirty="0" smtClean="0"/>
              <a:t>+ </a:t>
            </a:r>
            <a:r>
              <a:rPr lang="en-US" dirty="0"/>
              <a:t>3.44 </a:t>
            </a:r>
            <a:r>
              <a:rPr lang="en-US" dirty="0" smtClean="0"/>
              <a:t>= 5.44 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there is no change in instruction count or clock rate, the ratio of the CPU execution times is </a:t>
            </a:r>
            <a:endParaRPr lang="en-US" dirty="0" smtClean="0"/>
          </a:p>
          <a:p>
            <a:pPr lvl="2"/>
            <a:r>
              <a:rPr lang="en-US" dirty="0" smtClean="0"/>
              <a:t>(CPU </a:t>
            </a:r>
            <a:r>
              <a:rPr lang="en-US" dirty="0"/>
              <a:t>time with stalls </a:t>
            </a:r>
            <a:r>
              <a:rPr lang="en-US" dirty="0" smtClean="0"/>
              <a:t>/ CPU </a:t>
            </a:r>
            <a:r>
              <a:rPr lang="en-US" dirty="0"/>
              <a:t>time with perfect </a:t>
            </a:r>
            <a:r>
              <a:rPr lang="en-US" dirty="0" smtClean="0"/>
              <a:t>cache) </a:t>
            </a:r>
          </a:p>
          <a:p>
            <a:pPr lvl="2"/>
            <a:r>
              <a:rPr lang="en-US" dirty="0" smtClean="0"/>
              <a:t>= (I x CPI</a:t>
            </a:r>
            <a:r>
              <a:rPr lang="en-US" baseline="-25000" dirty="0" smtClean="0"/>
              <a:t>stall</a:t>
            </a:r>
            <a:r>
              <a:rPr lang="en-US" dirty="0" smtClean="0"/>
              <a:t> x Clock cycle) / (I x CPI</a:t>
            </a:r>
            <a:r>
              <a:rPr lang="en-US" baseline="-25000" dirty="0" smtClean="0"/>
              <a:t>perfect</a:t>
            </a:r>
            <a:r>
              <a:rPr lang="en-US" dirty="0" smtClean="0"/>
              <a:t> x Clock cycle) </a:t>
            </a:r>
          </a:p>
          <a:p>
            <a:pPr lvl="2"/>
            <a:r>
              <a:rPr lang="en-US" dirty="0" smtClean="0"/>
              <a:t>= (CPI</a:t>
            </a:r>
            <a:r>
              <a:rPr lang="en-US" baseline="-25000" dirty="0" smtClean="0"/>
              <a:t>stall</a:t>
            </a:r>
            <a:r>
              <a:rPr lang="en-US" dirty="0" smtClean="0"/>
              <a:t> / CPI</a:t>
            </a:r>
            <a:r>
              <a:rPr lang="en-US" baseline="-25000" dirty="0" smtClean="0"/>
              <a:t>perfect</a:t>
            </a:r>
            <a:r>
              <a:rPr lang="en-US" dirty="0" smtClean="0"/>
              <a:t>) = 5.44 / 2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performance with the perfect cache is better by </a:t>
            </a:r>
            <a:r>
              <a:rPr lang="en-US" dirty="0" smtClean="0"/>
              <a:t>5.44 /2  = 2.72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3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US" dirty="0" smtClean="0"/>
              <a:t>Check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49928"/>
            <a:ext cx="11734800" cy="5389417"/>
          </a:xfrm>
        </p:spPr>
        <p:txBody>
          <a:bodyPr>
            <a:normAutofit/>
          </a:bodyPr>
          <a:lstStyle/>
          <a:p>
            <a:r>
              <a:rPr lang="en-US" dirty="0"/>
              <a:t>What happens if the processor is made faster, but the memory system is not?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3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602"/>
          </a:xfrm>
        </p:spPr>
        <p:txBody>
          <a:bodyPr>
            <a:normAutofit/>
          </a:bodyPr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2920"/>
          </a:xfrm>
        </p:spPr>
        <p:txBody>
          <a:bodyPr/>
          <a:lstStyle/>
          <a:p>
            <a:r>
              <a:rPr lang="en-US" dirty="0" smtClean="0"/>
              <a:t>Which of the following statements are generally true? </a:t>
            </a:r>
          </a:p>
          <a:p>
            <a:pPr lvl="1"/>
            <a:r>
              <a:rPr lang="en-US" dirty="0" smtClean="0"/>
              <a:t>1. Memory hierarchies take advantage of temporal locality. </a:t>
            </a:r>
          </a:p>
          <a:p>
            <a:pPr lvl="1"/>
            <a:r>
              <a:rPr lang="en-US" dirty="0" smtClean="0"/>
              <a:t>2. On a read, the value returned depends on which blocks are in the cache. </a:t>
            </a:r>
          </a:p>
          <a:p>
            <a:pPr lvl="1"/>
            <a:r>
              <a:rPr lang="en-US" dirty="0" smtClean="0"/>
              <a:t>3. Most of the cost of the memory hierarchy is at the highest level. </a:t>
            </a:r>
          </a:p>
          <a:p>
            <a:pPr lvl="1"/>
            <a:r>
              <a:rPr lang="en-US" dirty="0" smtClean="0"/>
              <a:t>4. Most of the capacity of the memory hierarchy is at the lowest level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319443"/>
            <a:ext cx="10515600" cy="21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of the following statements are generally true?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1. Memory hierarchies take advantage of temporal locality.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2. On a read, the value returned depends on which blocks are in the cache.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3. Most of the cost of the memory hierarchy is at the highest level.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4. Most of the capacity of the memory hierarchy is at the lowest level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076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dirty="0" smtClean="0"/>
              <a:t>Check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177636"/>
            <a:ext cx="11651673" cy="5361709"/>
          </a:xfrm>
        </p:spPr>
        <p:txBody>
          <a:bodyPr>
            <a:normAutofit/>
          </a:bodyPr>
          <a:lstStyle/>
          <a:p>
            <a:r>
              <a:rPr lang="en-US" dirty="0"/>
              <a:t>What happens if the processor is made faster, but the memory system is not? </a:t>
            </a:r>
            <a:endParaRPr lang="en-US" dirty="0" smtClean="0"/>
          </a:p>
          <a:p>
            <a:r>
              <a:rPr lang="en-US" dirty="0" smtClean="0"/>
              <a:t>Ans.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time spent on memory stalls will take up an increasing fraction of the execution </a:t>
            </a:r>
            <a:r>
              <a:rPr lang="en-US" dirty="0" smtClean="0"/>
              <a:t>time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we speed-up the computer in the previous example by reducing its CPI from 2 to 1 without changing the clock </a:t>
            </a:r>
            <a:r>
              <a:rPr lang="en-US" dirty="0" smtClean="0"/>
              <a:t>rate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which might be done with an improved </a:t>
            </a:r>
            <a:r>
              <a:rPr lang="en-US" dirty="0" smtClean="0"/>
              <a:t>pipeline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with cache misses would then have a CPI of 1 </a:t>
            </a:r>
            <a:r>
              <a:rPr lang="en-US" dirty="0" smtClean="0"/>
              <a:t>+ </a:t>
            </a:r>
            <a:r>
              <a:rPr lang="en-US" dirty="0"/>
              <a:t>3.44 </a:t>
            </a:r>
            <a:r>
              <a:rPr lang="en-US" dirty="0" smtClean="0"/>
              <a:t>= </a:t>
            </a:r>
            <a:r>
              <a:rPr lang="en-US" dirty="0"/>
              <a:t>4.44, and the system with the perfect cache would be </a:t>
            </a:r>
            <a:r>
              <a:rPr lang="en-US" dirty="0" smtClean="0"/>
              <a:t>4.44 /1 = </a:t>
            </a:r>
            <a:r>
              <a:rPr lang="en-US" dirty="0"/>
              <a:t>4.44 times as fast.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execution time spent on memory stalls would have risen from </a:t>
            </a:r>
            <a:r>
              <a:rPr lang="en-US" dirty="0" smtClean="0"/>
              <a:t>3.44/5 </a:t>
            </a:r>
            <a:r>
              <a:rPr lang="en-US" dirty="0"/>
              <a:t>44 </a:t>
            </a:r>
            <a:r>
              <a:rPr lang="en-US" dirty="0" smtClean="0"/>
              <a:t>= 63</a:t>
            </a:r>
            <a:r>
              <a:rPr lang="en-US" dirty="0"/>
              <a:t>% to </a:t>
            </a:r>
            <a:r>
              <a:rPr lang="en-US" dirty="0" smtClean="0"/>
              <a:t>3.44/ </a:t>
            </a:r>
            <a:r>
              <a:rPr lang="en-US" dirty="0"/>
              <a:t>4 44 </a:t>
            </a:r>
            <a:r>
              <a:rPr lang="en-US" dirty="0" smtClean="0"/>
              <a:t>= </a:t>
            </a:r>
            <a:r>
              <a:rPr lang="en-US" dirty="0"/>
              <a:t>77</a:t>
            </a:r>
            <a:r>
              <a:rPr lang="en-US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4110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dirty="0" smtClean="0"/>
              <a:t>Check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177636"/>
            <a:ext cx="11651673" cy="5361709"/>
          </a:xfrm>
        </p:spPr>
        <p:txBody>
          <a:bodyPr>
            <a:normAutofit/>
          </a:bodyPr>
          <a:lstStyle/>
          <a:p>
            <a:r>
              <a:rPr lang="en-US" dirty="0"/>
              <a:t>What happens if the processor is made faster, but the memory system is not? </a:t>
            </a:r>
            <a:endParaRPr lang="en-US" dirty="0" smtClean="0"/>
          </a:p>
          <a:p>
            <a:r>
              <a:rPr lang="en-US" dirty="0" smtClean="0"/>
              <a:t>Ans.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time spent on memory stalls will take up an increasing fraction of the execution </a:t>
            </a:r>
            <a:r>
              <a:rPr lang="en-US" dirty="0" smtClean="0"/>
              <a:t>time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increasing the clock rate without changing the memory system also increases </a:t>
            </a:r>
            <a:r>
              <a:rPr lang="en-US" b="1" dirty="0"/>
              <a:t>the performance lost </a:t>
            </a:r>
            <a:r>
              <a:rPr lang="en-US" dirty="0"/>
              <a:t>due to cache misses</a:t>
            </a:r>
          </a:p>
        </p:txBody>
      </p:sp>
    </p:spTree>
    <p:extLst>
      <p:ext uri="{BB962C8B-B14F-4D97-AF65-F5344CB8AC3E}">
        <p14:creationId xmlns:p14="http://schemas.microsoft.com/office/powerpoint/2010/main" val="1575105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examine alternative cache </a:t>
            </a:r>
            <a:r>
              <a:rPr lang="en-US" dirty="0" smtClean="0"/>
              <a:t>designs</a:t>
            </a:r>
          </a:p>
          <a:p>
            <a:r>
              <a:rPr lang="en-US" dirty="0" smtClean="0"/>
              <a:t>AMAT = </a:t>
            </a:r>
            <a:r>
              <a:rPr lang="en-US" dirty="0"/>
              <a:t>Time for a hit </a:t>
            </a:r>
            <a:r>
              <a:rPr lang="en-US" dirty="0" smtClean="0"/>
              <a:t>+ </a:t>
            </a:r>
            <a:r>
              <a:rPr lang="en-US" dirty="0"/>
              <a:t>Miss rate </a:t>
            </a:r>
            <a:r>
              <a:rPr lang="en-US" dirty="0" smtClean="0"/>
              <a:t>x </a:t>
            </a:r>
            <a:r>
              <a:rPr lang="en-US" dirty="0"/>
              <a:t>Miss </a:t>
            </a:r>
            <a:r>
              <a:rPr lang="en-US" dirty="0" smtClean="0"/>
              <a:t>penalty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03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 smtClean="0"/>
              <a:t>Check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825625"/>
            <a:ext cx="11942618" cy="2690957"/>
          </a:xfrm>
        </p:spPr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the AMAT for a processor with a 1 ns clock cycle time, a miss penalty of 20 clock cycles, a miss rate of 0.05 misses per instruction, and a cache access time (including hit detection) of 1 clock cycle. </a:t>
            </a:r>
            <a:endParaRPr lang="en-US" dirty="0" smtClean="0"/>
          </a:p>
          <a:p>
            <a:pPr lvl="1"/>
            <a:r>
              <a:rPr lang="en-US" dirty="0" smtClean="0"/>
              <a:t>Assume </a:t>
            </a:r>
            <a:r>
              <a:rPr lang="en-US" dirty="0"/>
              <a:t>that the read and write miss penalties are the same and ignore other write stalls.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memory access time per instruction is AMAT Time for a hit Miss rate Miss penalty 1 0.05 20 2 clock cycles or 2 ns.</a:t>
            </a:r>
          </a:p>
        </p:txBody>
      </p:sp>
    </p:spTree>
    <p:extLst>
      <p:ext uri="{BB962C8B-B14F-4D97-AF65-F5344CB8AC3E}">
        <p14:creationId xmlns:p14="http://schemas.microsoft.com/office/powerpoint/2010/main" val="3927535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4" y="2485520"/>
            <a:ext cx="6110516" cy="21009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0656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dirty="0" smtClean="0"/>
              <a:t>Principle of locality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5"/>
            <a:ext cx="10515600" cy="4003962"/>
          </a:xfrm>
        </p:spPr>
        <p:txBody>
          <a:bodyPr>
            <a:normAutofit/>
          </a:bodyPr>
          <a:lstStyle/>
          <a:p>
            <a:r>
              <a:rPr lang="en-US" dirty="0" smtClean="0"/>
              <a:t>Principle of locality </a:t>
            </a:r>
          </a:p>
          <a:p>
            <a:pPr lvl="1"/>
            <a:r>
              <a:rPr lang="en-US" dirty="0" smtClean="0"/>
              <a:t>programs access a </a:t>
            </a:r>
            <a:r>
              <a:rPr lang="en-US" b="1" dirty="0" smtClean="0"/>
              <a:t>relatively small </a:t>
            </a:r>
            <a:r>
              <a:rPr lang="en-US" dirty="0" smtClean="0"/>
              <a:t>portion of their </a:t>
            </a:r>
            <a:r>
              <a:rPr lang="en-US" b="1" dirty="0" smtClean="0"/>
              <a:t>address space </a:t>
            </a:r>
            <a:r>
              <a:rPr lang="en-US" dirty="0" smtClean="0"/>
              <a:t>at any instant of time, just as you accessed a very small portion of the library’s collection</a:t>
            </a:r>
          </a:p>
          <a:p>
            <a:r>
              <a:rPr lang="en-US" dirty="0"/>
              <a:t>T</a:t>
            </a:r>
            <a:r>
              <a:rPr lang="en-US" dirty="0" smtClean="0"/>
              <a:t>wo different types of locality</a:t>
            </a:r>
          </a:p>
          <a:p>
            <a:pPr lvl="1"/>
            <a:r>
              <a:rPr lang="en-US" b="1" dirty="0" smtClean="0"/>
              <a:t>Temporal locality </a:t>
            </a:r>
            <a:r>
              <a:rPr lang="en-US" dirty="0" smtClean="0"/>
              <a:t>(locality in time): </a:t>
            </a:r>
          </a:p>
          <a:p>
            <a:pPr lvl="2"/>
            <a:r>
              <a:rPr lang="en-US" dirty="0" smtClean="0"/>
              <a:t>if an item is referenced, the same item will tend to be referenced </a:t>
            </a:r>
            <a:r>
              <a:rPr lang="en-US" b="1" dirty="0" smtClean="0"/>
              <a:t>again soon </a:t>
            </a:r>
          </a:p>
          <a:p>
            <a:pPr lvl="1"/>
            <a:r>
              <a:rPr lang="en-US" b="1" dirty="0" smtClean="0"/>
              <a:t>Spatial locality</a:t>
            </a:r>
            <a:r>
              <a:rPr lang="en-US" dirty="0" smtClean="0"/>
              <a:t> (locality in space): </a:t>
            </a:r>
          </a:p>
          <a:p>
            <a:pPr lvl="2"/>
            <a:r>
              <a:rPr lang="en-US" dirty="0" smtClean="0"/>
              <a:t>if an item is referenced</a:t>
            </a:r>
            <a:r>
              <a:rPr lang="en-US" b="1" dirty="0" smtClean="0"/>
              <a:t>, then the items whose addresses are close by</a:t>
            </a:r>
            <a:r>
              <a:rPr lang="en-US" dirty="0" smtClean="0"/>
              <a:t> will tend to be referenced soon</a:t>
            </a:r>
          </a:p>
        </p:txBody>
      </p:sp>
    </p:spTree>
    <p:extLst>
      <p:ext uri="{BB962C8B-B14F-4D97-AF65-F5344CB8AC3E}">
        <p14:creationId xmlns:p14="http://schemas.microsoft.com/office/powerpoint/2010/main" val="399320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757093"/>
          </a:xfrm>
        </p:spPr>
        <p:txBody>
          <a:bodyPr/>
          <a:lstStyle/>
          <a:p>
            <a:r>
              <a:rPr lang="en-US" b="1" dirty="0"/>
              <a:t>Memory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5" y="928254"/>
            <a:ext cx="11471562" cy="5248709"/>
          </a:xfrm>
        </p:spPr>
        <p:txBody>
          <a:bodyPr>
            <a:normAutofit/>
          </a:bodyPr>
          <a:lstStyle/>
          <a:p>
            <a:r>
              <a:rPr lang="en-US" b="1" dirty="0" smtClean="0"/>
              <a:t>Main memory 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from </a:t>
            </a:r>
            <a:r>
              <a:rPr lang="en-US" b="1" dirty="0"/>
              <a:t>DRAM</a:t>
            </a:r>
            <a:r>
              <a:rPr lang="en-US" dirty="0"/>
              <a:t> (dynamic random access memory),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levels </a:t>
            </a:r>
            <a:r>
              <a:rPr lang="en-US" b="1" dirty="0"/>
              <a:t>closer </a:t>
            </a:r>
            <a:r>
              <a:rPr lang="en-US" dirty="0"/>
              <a:t>to the processor </a:t>
            </a:r>
            <a:r>
              <a:rPr lang="en-US" b="1" dirty="0"/>
              <a:t>(caches) </a:t>
            </a:r>
            <a:endParaRPr lang="en-US" b="1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/>
              <a:t>SRAM</a:t>
            </a:r>
            <a:r>
              <a:rPr lang="en-US" dirty="0"/>
              <a:t> (static random access memory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third technology is </a:t>
            </a:r>
            <a:r>
              <a:rPr lang="en-US" b="1" dirty="0" smtClean="0"/>
              <a:t>flash memory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b="1" dirty="0"/>
              <a:t>nonvolatile memory </a:t>
            </a:r>
            <a:r>
              <a:rPr lang="en-US" dirty="0"/>
              <a:t>is the </a:t>
            </a:r>
            <a:r>
              <a:rPr lang="en-US" dirty="0" smtClean="0"/>
              <a:t>secondary memory </a:t>
            </a:r>
            <a:r>
              <a:rPr lang="en-US" dirty="0"/>
              <a:t>in Personal Mobile </a:t>
            </a:r>
            <a:r>
              <a:rPr lang="en-US" dirty="0" smtClean="0"/>
              <a:t>Devices </a:t>
            </a:r>
          </a:p>
          <a:p>
            <a:r>
              <a:rPr lang="en-US" dirty="0" smtClean="0"/>
              <a:t>The </a:t>
            </a:r>
            <a:r>
              <a:rPr lang="en-US" dirty="0"/>
              <a:t>fourth technology is </a:t>
            </a:r>
            <a:r>
              <a:rPr lang="en-US" b="1" dirty="0"/>
              <a:t>magnetic </a:t>
            </a:r>
            <a:r>
              <a:rPr lang="en-US" b="1" dirty="0" smtClean="0"/>
              <a:t>disk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 smtClean="0"/>
              <a:t>implement the </a:t>
            </a:r>
            <a:r>
              <a:rPr lang="en-US" b="1" dirty="0"/>
              <a:t>largest and slowest level</a:t>
            </a:r>
            <a:r>
              <a:rPr lang="en-US" dirty="0"/>
              <a:t> in the hierarchy in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8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dirty="0" smtClean="0"/>
              <a:t>Properties of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hit rate</a:t>
            </a:r>
            <a:r>
              <a:rPr lang="en-US" dirty="0"/>
              <a:t>, or </a:t>
            </a:r>
            <a:r>
              <a:rPr lang="en-US" i="1" dirty="0"/>
              <a:t>hit ratio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fraction of memory </a:t>
            </a:r>
            <a:r>
              <a:rPr lang="en-US" dirty="0" smtClean="0"/>
              <a:t>accesses found </a:t>
            </a:r>
            <a:r>
              <a:rPr lang="en-US" dirty="0"/>
              <a:t>in the upper level;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often </a:t>
            </a:r>
            <a:r>
              <a:rPr lang="en-US" dirty="0"/>
              <a:t>used as a measure of the performance of </a:t>
            </a:r>
            <a:r>
              <a:rPr lang="en-US" dirty="0" smtClean="0"/>
              <a:t>the memory </a:t>
            </a:r>
            <a:r>
              <a:rPr lang="en-US" dirty="0"/>
              <a:t>hierarchy.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miss rate </a:t>
            </a:r>
            <a:r>
              <a:rPr lang="en-US" dirty="0"/>
              <a:t>(1−hit rate)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fraction of memory </a:t>
            </a:r>
            <a:r>
              <a:rPr lang="en-US" dirty="0" smtClean="0"/>
              <a:t>accesses not </a:t>
            </a:r>
            <a:r>
              <a:rPr lang="en-US" dirty="0"/>
              <a:t>found in the upper level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b="1" dirty="0" smtClean="0"/>
              <a:t>Hit </a:t>
            </a:r>
            <a:r>
              <a:rPr lang="en-US" b="1" dirty="0"/>
              <a:t>time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time to access the upper </a:t>
            </a:r>
            <a:r>
              <a:rPr lang="en-US" dirty="0" smtClean="0"/>
              <a:t>level of </a:t>
            </a:r>
            <a:r>
              <a:rPr lang="en-US" dirty="0"/>
              <a:t>the memory hierarchy,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time needed to determine </a:t>
            </a:r>
            <a:r>
              <a:rPr lang="en-US" dirty="0" smtClean="0"/>
              <a:t>whether the </a:t>
            </a:r>
            <a:r>
              <a:rPr lang="en-US" dirty="0"/>
              <a:t>access is a hit or a miss (that is, the time needed to look through the books </a:t>
            </a:r>
            <a:r>
              <a:rPr lang="en-US" dirty="0" smtClean="0"/>
              <a:t>on the </a:t>
            </a:r>
            <a:r>
              <a:rPr lang="en-US" dirty="0"/>
              <a:t>desk</a:t>
            </a:r>
            <a:r>
              <a:rPr lang="en-US" dirty="0" smtClean="0"/>
              <a:t>) </a:t>
            </a:r>
          </a:p>
          <a:p>
            <a:r>
              <a:rPr lang="en-US" dirty="0" smtClean="0"/>
              <a:t>M</a:t>
            </a:r>
            <a:r>
              <a:rPr lang="en-US" b="1" dirty="0" smtClean="0"/>
              <a:t>iss </a:t>
            </a:r>
            <a:r>
              <a:rPr lang="en-US" b="1" dirty="0"/>
              <a:t>penalty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time to replace a block in the upper level </a:t>
            </a:r>
            <a:r>
              <a:rPr lang="en-US" dirty="0" smtClean="0"/>
              <a:t>with the </a:t>
            </a:r>
            <a:r>
              <a:rPr lang="en-US" dirty="0"/>
              <a:t>corresponding block from the lower level, plus the time to deliver this block </a:t>
            </a:r>
            <a:r>
              <a:rPr lang="en-US" dirty="0" smtClean="0"/>
              <a:t>to the </a:t>
            </a:r>
            <a:r>
              <a:rPr lang="en-US" dirty="0"/>
              <a:t>processor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33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dirty="0" smtClean="0"/>
              <a:t>Secondary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7636"/>
            <a:ext cx="4322618" cy="4475019"/>
          </a:xfrm>
        </p:spPr>
        <p:txBody>
          <a:bodyPr/>
          <a:lstStyle/>
          <a:p>
            <a:r>
              <a:rPr lang="en-US" dirty="0"/>
              <a:t>To access data,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operating system </a:t>
            </a:r>
            <a:r>
              <a:rPr lang="en-US" dirty="0"/>
              <a:t>must </a:t>
            </a:r>
            <a:r>
              <a:rPr lang="en-US" b="1" dirty="0"/>
              <a:t>direct the disk </a:t>
            </a:r>
            <a:r>
              <a:rPr lang="en-US" dirty="0"/>
              <a:t>through a </a:t>
            </a:r>
            <a:r>
              <a:rPr lang="en-US" b="1" dirty="0" smtClean="0"/>
              <a:t>three-stage</a:t>
            </a:r>
            <a:r>
              <a:rPr lang="en-US" dirty="0" smtClean="0"/>
              <a:t> process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dirty="0"/>
              <a:t>step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position </a:t>
            </a:r>
            <a:r>
              <a:rPr lang="en-US" dirty="0"/>
              <a:t>the head over the proper </a:t>
            </a:r>
            <a:r>
              <a:rPr lang="en-US" dirty="0" smtClean="0"/>
              <a:t>track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operation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b="1" dirty="0"/>
              <a:t>seek</a:t>
            </a:r>
            <a:r>
              <a:rPr lang="en-US" dirty="0"/>
              <a:t>, and the time to move the head to the desired track is called the </a:t>
            </a:r>
            <a:r>
              <a:rPr lang="en-US" b="1" i="1" dirty="0"/>
              <a:t>seek </a:t>
            </a:r>
            <a:r>
              <a:rPr lang="en-US" b="1" i="1" dirty="0" smtClean="0"/>
              <a:t>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17" y="1357745"/>
            <a:ext cx="6780664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7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9182</TotalTime>
  <Words>4745</Words>
  <Application>Microsoft Office PowerPoint</Application>
  <PresentationFormat>Widescreen</PresentationFormat>
  <Paragraphs>630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Times New Roman</vt:lpstr>
      <vt:lpstr>Wingdings</vt:lpstr>
      <vt:lpstr>Office Theme</vt:lpstr>
      <vt:lpstr>Large and Fast: Exploiting Memory Hierarchy</vt:lpstr>
      <vt:lpstr>PowerPoint Presentation</vt:lpstr>
      <vt:lpstr>Memory hierarchy</vt:lpstr>
      <vt:lpstr>Memory Hierarchy</vt:lpstr>
      <vt:lpstr>Memory Hierarchy</vt:lpstr>
      <vt:lpstr>Principle of locality </vt:lpstr>
      <vt:lpstr>Memory Technologies</vt:lpstr>
      <vt:lpstr>Properties of Memory Access</vt:lpstr>
      <vt:lpstr>Secondary Memory</vt:lpstr>
      <vt:lpstr>Timing in secondary memory</vt:lpstr>
      <vt:lpstr>The Basics of Caches</vt:lpstr>
      <vt:lpstr>Cache Memory</vt:lpstr>
      <vt:lpstr>How to access Cache memory?</vt:lpstr>
      <vt:lpstr>Direct access cache</vt:lpstr>
      <vt:lpstr>PowerPoint Presentation</vt:lpstr>
      <vt:lpstr>Cache size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Accessing a Cache</vt:lpstr>
      <vt:lpstr>Cache size estimation</vt:lpstr>
      <vt:lpstr>Bits in a Cache: Example</vt:lpstr>
      <vt:lpstr>Bits in a Cache: Example</vt:lpstr>
      <vt:lpstr>Mapping an Address to a Multiword Cache Block</vt:lpstr>
      <vt:lpstr>Mapping an Address to a Multiword Cache Block</vt:lpstr>
      <vt:lpstr>Trade off with block size</vt:lpstr>
      <vt:lpstr>Handling Cache Misses</vt:lpstr>
      <vt:lpstr>Handling Cache Misses</vt:lpstr>
      <vt:lpstr>Handling Writes: write-through and write buffer </vt:lpstr>
      <vt:lpstr>Handling Writes</vt:lpstr>
      <vt:lpstr>Handling Writes: write-back</vt:lpstr>
      <vt:lpstr>Check Point</vt:lpstr>
      <vt:lpstr>Check Point</vt:lpstr>
      <vt:lpstr>Measuring and Improving Cache Performance</vt:lpstr>
      <vt:lpstr>Schemes</vt:lpstr>
      <vt:lpstr>Checkpoint</vt:lpstr>
      <vt:lpstr>Checkpoint</vt:lpstr>
      <vt:lpstr>CPU Time</vt:lpstr>
      <vt:lpstr>Read stall cycles</vt:lpstr>
      <vt:lpstr>Write stall cycles</vt:lpstr>
      <vt:lpstr>Write stall cycles</vt:lpstr>
      <vt:lpstr>Check Point</vt:lpstr>
      <vt:lpstr>Check Point</vt:lpstr>
      <vt:lpstr>Check Point</vt:lpstr>
      <vt:lpstr>Check Point</vt:lpstr>
      <vt:lpstr>Check Point</vt:lpstr>
      <vt:lpstr>average memory access time (AMAT)</vt:lpstr>
      <vt:lpstr>Check Point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and Fast: Exploiting Memory Hierarchy</dc:title>
  <dc:creator>Windows User</dc:creator>
  <cp:lastModifiedBy>Windows User</cp:lastModifiedBy>
  <cp:revision>354</cp:revision>
  <dcterms:created xsi:type="dcterms:W3CDTF">2023-07-11T05:03:17Z</dcterms:created>
  <dcterms:modified xsi:type="dcterms:W3CDTF">2023-11-17T07:25:36Z</dcterms:modified>
</cp:coreProperties>
</file>