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0" r:id="rId3"/>
    <p:sldId id="301" r:id="rId4"/>
    <p:sldId id="302" r:id="rId5"/>
    <p:sldId id="303" r:id="rId6"/>
    <p:sldId id="441" r:id="rId7"/>
    <p:sldId id="442" r:id="rId8"/>
    <p:sldId id="307" r:id="rId9"/>
    <p:sldId id="308" r:id="rId10"/>
    <p:sldId id="309" r:id="rId11"/>
    <p:sldId id="310" r:id="rId12"/>
    <p:sldId id="311" r:id="rId13"/>
    <p:sldId id="312" r:id="rId14"/>
    <p:sldId id="445" r:id="rId15"/>
    <p:sldId id="313" r:id="rId16"/>
    <p:sldId id="447" r:id="rId17"/>
    <p:sldId id="446" r:id="rId18"/>
    <p:sldId id="448" r:id="rId19"/>
    <p:sldId id="449" r:id="rId20"/>
    <p:sldId id="314" r:id="rId21"/>
    <p:sldId id="315" r:id="rId22"/>
    <p:sldId id="318" r:id="rId23"/>
    <p:sldId id="319" r:id="rId24"/>
    <p:sldId id="320" r:id="rId25"/>
    <p:sldId id="321" r:id="rId26"/>
    <p:sldId id="322" r:id="rId27"/>
    <p:sldId id="323" r:id="rId28"/>
    <p:sldId id="324" r:id="rId29"/>
    <p:sldId id="325" r:id="rId30"/>
    <p:sldId id="454" r:id="rId31"/>
    <p:sldId id="326" r:id="rId32"/>
    <p:sldId id="327" r:id="rId33"/>
    <p:sldId id="328" r:id="rId34"/>
    <p:sldId id="329" r:id="rId35"/>
    <p:sldId id="330" r:id="rId36"/>
    <p:sldId id="331" r:id="rId37"/>
    <p:sldId id="332" r:id="rId38"/>
    <p:sldId id="455" r:id="rId39"/>
    <p:sldId id="334" r:id="rId40"/>
    <p:sldId id="335" r:id="rId41"/>
    <p:sldId id="336" r:id="rId42"/>
    <p:sldId id="337" r:id="rId43"/>
    <p:sldId id="338" r:id="rId44"/>
    <p:sldId id="339" r:id="rId45"/>
    <p:sldId id="340" r:id="rId46"/>
    <p:sldId id="343" r:id="rId47"/>
    <p:sldId id="344" r:id="rId48"/>
    <p:sldId id="456" r:id="rId49"/>
    <p:sldId id="346" r:id="rId50"/>
    <p:sldId id="347" r:id="rId51"/>
    <p:sldId id="349" r:id="rId52"/>
    <p:sldId id="348" r:id="rId53"/>
    <p:sldId id="350" r:id="rId54"/>
    <p:sldId id="341" r:id="rId55"/>
    <p:sldId id="342" r:id="rId56"/>
    <p:sldId id="351" r:id="rId57"/>
    <p:sldId id="353" r:id="rId58"/>
    <p:sldId id="352" r:id="rId59"/>
    <p:sldId id="354" r:id="rId60"/>
    <p:sldId id="355" r:id="rId61"/>
    <p:sldId id="356"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70DEFE-F33D-4EF2-8C6F-F201214FBE58}"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D2399-1BD8-4A92-B1FF-6194274171AA}" type="slidenum">
              <a:rPr lang="en-US" smtClean="0"/>
              <a:t>‹#›</a:t>
            </a:fld>
            <a:endParaRPr lang="en-US"/>
          </a:p>
        </p:txBody>
      </p:sp>
    </p:spTree>
    <p:extLst>
      <p:ext uri="{BB962C8B-B14F-4D97-AF65-F5344CB8AC3E}">
        <p14:creationId xmlns:p14="http://schemas.microsoft.com/office/powerpoint/2010/main" val="466019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70DEFE-F33D-4EF2-8C6F-F201214FBE58}"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D2399-1BD8-4A92-B1FF-6194274171AA}" type="slidenum">
              <a:rPr lang="en-US" smtClean="0"/>
              <a:t>‹#›</a:t>
            </a:fld>
            <a:endParaRPr lang="en-US"/>
          </a:p>
        </p:txBody>
      </p:sp>
    </p:spTree>
    <p:extLst>
      <p:ext uri="{BB962C8B-B14F-4D97-AF65-F5344CB8AC3E}">
        <p14:creationId xmlns:p14="http://schemas.microsoft.com/office/powerpoint/2010/main" val="3477329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70DEFE-F33D-4EF2-8C6F-F201214FBE58}"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D2399-1BD8-4A92-B1FF-6194274171AA}" type="slidenum">
              <a:rPr lang="en-US" smtClean="0"/>
              <a:t>‹#›</a:t>
            </a:fld>
            <a:endParaRPr lang="en-US"/>
          </a:p>
        </p:txBody>
      </p:sp>
    </p:spTree>
    <p:extLst>
      <p:ext uri="{BB962C8B-B14F-4D97-AF65-F5344CB8AC3E}">
        <p14:creationId xmlns:p14="http://schemas.microsoft.com/office/powerpoint/2010/main" val="675015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70DEFE-F33D-4EF2-8C6F-F201214FBE58}"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D2399-1BD8-4A92-B1FF-6194274171AA}" type="slidenum">
              <a:rPr lang="en-US" smtClean="0"/>
              <a:t>‹#›</a:t>
            </a:fld>
            <a:endParaRPr lang="en-US"/>
          </a:p>
        </p:txBody>
      </p:sp>
    </p:spTree>
    <p:extLst>
      <p:ext uri="{BB962C8B-B14F-4D97-AF65-F5344CB8AC3E}">
        <p14:creationId xmlns:p14="http://schemas.microsoft.com/office/powerpoint/2010/main" val="3614889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70DEFE-F33D-4EF2-8C6F-F201214FBE58}"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D2399-1BD8-4A92-B1FF-6194274171AA}" type="slidenum">
              <a:rPr lang="en-US" smtClean="0"/>
              <a:t>‹#›</a:t>
            </a:fld>
            <a:endParaRPr lang="en-US"/>
          </a:p>
        </p:txBody>
      </p:sp>
    </p:spTree>
    <p:extLst>
      <p:ext uri="{BB962C8B-B14F-4D97-AF65-F5344CB8AC3E}">
        <p14:creationId xmlns:p14="http://schemas.microsoft.com/office/powerpoint/2010/main" val="3019028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70DEFE-F33D-4EF2-8C6F-F201214FBE58}"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7D2399-1BD8-4A92-B1FF-6194274171AA}" type="slidenum">
              <a:rPr lang="en-US" smtClean="0"/>
              <a:t>‹#›</a:t>
            </a:fld>
            <a:endParaRPr lang="en-US"/>
          </a:p>
        </p:txBody>
      </p:sp>
    </p:spTree>
    <p:extLst>
      <p:ext uri="{BB962C8B-B14F-4D97-AF65-F5344CB8AC3E}">
        <p14:creationId xmlns:p14="http://schemas.microsoft.com/office/powerpoint/2010/main" val="3475124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70DEFE-F33D-4EF2-8C6F-F201214FBE58}" type="datetimeFigureOut">
              <a:rPr lang="en-US" smtClean="0"/>
              <a:t>11/29/2023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7D2399-1BD8-4A92-B1FF-6194274171AA}" type="slidenum">
              <a:rPr lang="en-US" smtClean="0"/>
              <a:t>‹#›</a:t>
            </a:fld>
            <a:endParaRPr lang="en-US"/>
          </a:p>
        </p:txBody>
      </p:sp>
    </p:spTree>
    <p:extLst>
      <p:ext uri="{BB962C8B-B14F-4D97-AF65-F5344CB8AC3E}">
        <p14:creationId xmlns:p14="http://schemas.microsoft.com/office/powerpoint/2010/main" val="2014253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70DEFE-F33D-4EF2-8C6F-F201214FBE58}" type="datetimeFigureOut">
              <a:rPr lang="en-US" smtClean="0"/>
              <a:t>11/29/2023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7D2399-1BD8-4A92-B1FF-6194274171AA}" type="slidenum">
              <a:rPr lang="en-US" smtClean="0"/>
              <a:t>‹#›</a:t>
            </a:fld>
            <a:endParaRPr lang="en-US"/>
          </a:p>
        </p:txBody>
      </p:sp>
    </p:spTree>
    <p:extLst>
      <p:ext uri="{BB962C8B-B14F-4D97-AF65-F5344CB8AC3E}">
        <p14:creationId xmlns:p14="http://schemas.microsoft.com/office/powerpoint/2010/main" val="1635971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0DEFE-F33D-4EF2-8C6F-F201214FBE58}" type="datetimeFigureOut">
              <a:rPr lang="en-US" smtClean="0"/>
              <a:t>11/29/2023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7D2399-1BD8-4A92-B1FF-6194274171AA}" type="slidenum">
              <a:rPr lang="en-US" smtClean="0"/>
              <a:t>‹#›</a:t>
            </a:fld>
            <a:endParaRPr lang="en-US"/>
          </a:p>
        </p:txBody>
      </p:sp>
    </p:spTree>
    <p:extLst>
      <p:ext uri="{BB962C8B-B14F-4D97-AF65-F5344CB8AC3E}">
        <p14:creationId xmlns:p14="http://schemas.microsoft.com/office/powerpoint/2010/main" val="1227642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70DEFE-F33D-4EF2-8C6F-F201214FBE58}"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7D2399-1BD8-4A92-B1FF-6194274171AA}" type="slidenum">
              <a:rPr lang="en-US" smtClean="0"/>
              <a:t>‹#›</a:t>
            </a:fld>
            <a:endParaRPr lang="en-US"/>
          </a:p>
        </p:txBody>
      </p:sp>
    </p:spTree>
    <p:extLst>
      <p:ext uri="{BB962C8B-B14F-4D97-AF65-F5344CB8AC3E}">
        <p14:creationId xmlns:p14="http://schemas.microsoft.com/office/powerpoint/2010/main" val="2313152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70DEFE-F33D-4EF2-8C6F-F201214FBE58}"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7D2399-1BD8-4A92-B1FF-6194274171AA}" type="slidenum">
              <a:rPr lang="en-US" smtClean="0"/>
              <a:t>‹#›</a:t>
            </a:fld>
            <a:endParaRPr lang="en-US"/>
          </a:p>
        </p:txBody>
      </p:sp>
    </p:spTree>
    <p:extLst>
      <p:ext uri="{BB962C8B-B14F-4D97-AF65-F5344CB8AC3E}">
        <p14:creationId xmlns:p14="http://schemas.microsoft.com/office/powerpoint/2010/main" val="16624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70DEFE-F33D-4EF2-8C6F-F201214FBE58}" type="datetimeFigureOut">
              <a:rPr lang="en-US" smtClean="0"/>
              <a:t>11/29/2023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7D2399-1BD8-4A92-B1FF-6194274171AA}" type="slidenum">
              <a:rPr lang="en-US" smtClean="0"/>
              <a:t>‹#›</a:t>
            </a:fld>
            <a:endParaRPr lang="en-US"/>
          </a:p>
        </p:txBody>
      </p:sp>
    </p:spTree>
    <p:extLst>
      <p:ext uri="{BB962C8B-B14F-4D97-AF65-F5344CB8AC3E}">
        <p14:creationId xmlns:p14="http://schemas.microsoft.com/office/powerpoint/2010/main" val="972668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Large and Fast: Exploiting Memory Hierarchy</a:t>
            </a:r>
            <a:endParaRPr lang="en-US" dirty="0"/>
          </a:p>
        </p:txBody>
      </p:sp>
      <p:sp>
        <p:nvSpPr>
          <p:cNvPr id="3" name="Subtitle 2"/>
          <p:cNvSpPr>
            <a:spLocks noGrp="1"/>
          </p:cNvSpPr>
          <p:nvPr>
            <p:ph type="subTitle" idx="1"/>
          </p:nvPr>
        </p:nvSpPr>
        <p:spPr/>
        <p:txBody>
          <a:bodyPr/>
          <a:lstStyle/>
          <a:p>
            <a:r>
              <a:rPr lang="en-US" dirty="0" err="1" smtClean="0"/>
              <a:t>Dr</a:t>
            </a:r>
            <a:r>
              <a:rPr lang="en-US" dirty="0" smtClean="0"/>
              <a:t> R. </a:t>
            </a:r>
            <a:r>
              <a:rPr lang="en-US" dirty="0" err="1" smtClean="0"/>
              <a:t>R</a:t>
            </a:r>
            <a:r>
              <a:rPr lang="en-US" dirty="0" smtClean="0"/>
              <a:t>. </a:t>
            </a:r>
            <a:r>
              <a:rPr lang="en-US" dirty="0" err="1" smtClean="0"/>
              <a:t>Maiti</a:t>
            </a:r>
            <a:endParaRPr lang="en-US" dirty="0" smtClean="0"/>
          </a:p>
          <a:p>
            <a:r>
              <a:rPr lang="en-US" dirty="0" smtClean="0"/>
              <a:t>CSIS, BITS-</a:t>
            </a:r>
            <a:r>
              <a:rPr lang="en-US" dirty="0" err="1" smtClean="0"/>
              <a:t>Pilani</a:t>
            </a:r>
            <a:r>
              <a:rPr lang="en-US" dirty="0" smtClean="0"/>
              <a:t>, Hyderabad</a:t>
            </a:r>
            <a:endParaRPr lang="en-US" dirty="0"/>
          </a:p>
        </p:txBody>
      </p:sp>
    </p:spTree>
    <p:extLst>
      <p:ext uri="{BB962C8B-B14F-4D97-AF65-F5344CB8AC3E}">
        <p14:creationId xmlns:p14="http://schemas.microsoft.com/office/powerpoint/2010/main" val="574511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6" y="365125"/>
            <a:ext cx="3865418" cy="1020330"/>
          </a:xfrm>
        </p:spPr>
        <p:txBody>
          <a:bodyPr>
            <a:normAutofit fontScale="90000"/>
          </a:bodyPr>
          <a:lstStyle/>
          <a:p>
            <a:r>
              <a:rPr lang="en-US" b="1" dirty="0" smtClean="0"/>
              <a:t>Four-way</a:t>
            </a:r>
            <a:r>
              <a:rPr lang="en-US" dirty="0" smtClean="0"/>
              <a:t> set associative cache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0094" y="0"/>
            <a:ext cx="7683361" cy="6858000"/>
          </a:xfrm>
        </p:spPr>
      </p:pic>
    </p:spTree>
    <p:extLst>
      <p:ext uri="{BB962C8B-B14F-4D97-AF65-F5344CB8AC3E}">
        <p14:creationId xmlns:p14="http://schemas.microsoft.com/office/powerpoint/2010/main" val="2707317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2164" y="2498725"/>
            <a:ext cx="10515600" cy="1325563"/>
          </a:xfrm>
        </p:spPr>
        <p:txBody>
          <a:bodyPr/>
          <a:lstStyle/>
          <a:p>
            <a:pPr algn="ctr"/>
            <a:r>
              <a:rPr lang="en-US" dirty="0"/>
              <a:t>Choosing Which Block to Replace</a:t>
            </a:r>
          </a:p>
        </p:txBody>
      </p:sp>
    </p:spTree>
    <p:extLst>
      <p:ext uri="{BB962C8B-B14F-4D97-AF65-F5344CB8AC3E}">
        <p14:creationId xmlns:p14="http://schemas.microsoft.com/office/powerpoint/2010/main" val="196755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7093"/>
          </a:xfrm>
        </p:spPr>
        <p:txBody>
          <a:bodyPr/>
          <a:lstStyle/>
          <a:p>
            <a:r>
              <a:rPr lang="en-US" dirty="0"/>
              <a:t>Block to Replace</a:t>
            </a:r>
          </a:p>
        </p:txBody>
      </p:sp>
      <p:sp>
        <p:nvSpPr>
          <p:cNvPr id="3" name="Content Placeholder 2"/>
          <p:cNvSpPr>
            <a:spLocks noGrp="1"/>
          </p:cNvSpPr>
          <p:nvPr>
            <p:ph idx="1"/>
          </p:nvPr>
        </p:nvSpPr>
        <p:spPr>
          <a:xfrm>
            <a:off x="838200" y="1122218"/>
            <a:ext cx="10515600" cy="5389418"/>
          </a:xfrm>
        </p:spPr>
        <p:txBody>
          <a:bodyPr>
            <a:normAutofit/>
          </a:bodyPr>
          <a:lstStyle/>
          <a:p>
            <a:r>
              <a:rPr lang="en-US" dirty="0"/>
              <a:t>When a miss occurs in a direct-mapped cache, </a:t>
            </a:r>
            <a:endParaRPr lang="en-US" dirty="0" smtClean="0"/>
          </a:p>
          <a:p>
            <a:pPr lvl="1"/>
            <a:r>
              <a:rPr lang="en-US" dirty="0" smtClean="0"/>
              <a:t>the </a:t>
            </a:r>
            <a:r>
              <a:rPr lang="en-US" dirty="0"/>
              <a:t>requested block can go in exactly one position</a:t>
            </a:r>
            <a:r>
              <a:rPr lang="en-US" dirty="0" smtClean="0"/>
              <a:t>, so selection required</a:t>
            </a:r>
          </a:p>
          <a:p>
            <a:r>
              <a:rPr lang="en-US" dirty="0" smtClean="0"/>
              <a:t>In </a:t>
            </a:r>
            <a:r>
              <a:rPr lang="en-US" dirty="0"/>
              <a:t>an associative cache, </a:t>
            </a:r>
            <a:endParaRPr lang="en-US" dirty="0" smtClean="0"/>
          </a:p>
          <a:p>
            <a:pPr lvl="1"/>
            <a:r>
              <a:rPr lang="en-US" dirty="0" smtClean="0"/>
              <a:t>we </a:t>
            </a:r>
            <a:r>
              <a:rPr lang="en-US" dirty="0"/>
              <a:t>have a choice of where to place the requested </a:t>
            </a:r>
            <a:r>
              <a:rPr lang="en-US" dirty="0" smtClean="0"/>
              <a:t>block</a:t>
            </a:r>
          </a:p>
          <a:p>
            <a:r>
              <a:rPr lang="en-US" dirty="0" smtClean="0"/>
              <a:t>In </a:t>
            </a:r>
            <a:r>
              <a:rPr lang="en-US" dirty="0"/>
              <a:t>a </a:t>
            </a:r>
            <a:r>
              <a:rPr lang="en-US" b="1" dirty="0"/>
              <a:t>fully associative</a:t>
            </a:r>
            <a:r>
              <a:rPr lang="en-US" dirty="0"/>
              <a:t> cache, </a:t>
            </a:r>
            <a:endParaRPr lang="en-US" dirty="0" smtClean="0"/>
          </a:p>
          <a:p>
            <a:pPr lvl="1"/>
            <a:r>
              <a:rPr lang="en-US" dirty="0" smtClean="0"/>
              <a:t>all </a:t>
            </a:r>
            <a:r>
              <a:rPr lang="en-US" dirty="0"/>
              <a:t>blocks are candidates for </a:t>
            </a:r>
            <a:r>
              <a:rPr lang="en-US" dirty="0" smtClean="0"/>
              <a:t>replacement </a:t>
            </a:r>
          </a:p>
          <a:p>
            <a:r>
              <a:rPr lang="en-US" dirty="0" smtClean="0"/>
              <a:t>In </a:t>
            </a:r>
            <a:r>
              <a:rPr lang="en-US" dirty="0"/>
              <a:t>a </a:t>
            </a:r>
            <a:r>
              <a:rPr lang="en-US" b="1" dirty="0"/>
              <a:t>set-associative</a:t>
            </a:r>
            <a:r>
              <a:rPr lang="en-US" dirty="0"/>
              <a:t> cache, </a:t>
            </a:r>
            <a:endParaRPr lang="en-US" dirty="0" smtClean="0"/>
          </a:p>
          <a:p>
            <a:pPr lvl="1"/>
            <a:r>
              <a:rPr lang="en-US" dirty="0" smtClean="0"/>
              <a:t>we </a:t>
            </a:r>
            <a:r>
              <a:rPr lang="en-US" dirty="0"/>
              <a:t>must choose among the blocks in the selected </a:t>
            </a:r>
            <a:r>
              <a:rPr lang="en-US" dirty="0" smtClean="0"/>
              <a:t>set</a:t>
            </a:r>
          </a:p>
          <a:p>
            <a:r>
              <a:rPr lang="en-US" dirty="0" smtClean="0"/>
              <a:t>The </a:t>
            </a:r>
            <a:r>
              <a:rPr lang="en-US" dirty="0"/>
              <a:t>most commonly used </a:t>
            </a:r>
            <a:r>
              <a:rPr lang="en-US" dirty="0" smtClean="0"/>
              <a:t>scheme</a:t>
            </a:r>
          </a:p>
          <a:p>
            <a:pPr lvl="1"/>
            <a:r>
              <a:rPr lang="en-US" dirty="0" smtClean="0"/>
              <a:t>least </a:t>
            </a:r>
            <a:r>
              <a:rPr lang="en-US" dirty="0"/>
              <a:t>recently used (</a:t>
            </a:r>
            <a:r>
              <a:rPr lang="en-US" b="1" dirty="0"/>
              <a:t>LRU</a:t>
            </a:r>
            <a:r>
              <a:rPr lang="en-US" dirty="0" smtClean="0"/>
              <a:t>): </a:t>
            </a:r>
          </a:p>
          <a:p>
            <a:pPr lvl="2"/>
            <a:r>
              <a:rPr lang="en-US" dirty="0" smtClean="0"/>
              <a:t>the </a:t>
            </a:r>
            <a:r>
              <a:rPr lang="en-US" dirty="0"/>
              <a:t>block replaced is the one that has been unused for the longest time</a:t>
            </a:r>
          </a:p>
        </p:txBody>
      </p:sp>
    </p:spTree>
    <p:extLst>
      <p:ext uri="{BB962C8B-B14F-4D97-AF65-F5344CB8AC3E}">
        <p14:creationId xmlns:p14="http://schemas.microsoft.com/office/powerpoint/2010/main" val="1737958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8657"/>
          </a:xfrm>
        </p:spPr>
        <p:txBody>
          <a:bodyPr/>
          <a:lstStyle/>
          <a:p>
            <a:r>
              <a:rPr lang="en-US" dirty="0"/>
              <a:t>Size of Tags versus Set Associativity</a:t>
            </a:r>
          </a:p>
        </p:txBody>
      </p:sp>
      <p:sp>
        <p:nvSpPr>
          <p:cNvPr id="3" name="Content Placeholder 2"/>
          <p:cNvSpPr>
            <a:spLocks noGrp="1"/>
          </p:cNvSpPr>
          <p:nvPr>
            <p:ph idx="1"/>
          </p:nvPr>
        </p:nvSpPr>
        <p:spPr>
          <a:xfrm>
            <a:off x="346363" y="1357745"/>
            <a:ext cx="11305309" cy="1274619"/>
          </a:xfrm>
        </p:spPr>
        <p:txBody>
          <a:bodyPr>
            <a:normAutofit/>
          </a:bodyPr>
          <a:lstStyle/>
          <a:p>
            <a:r>
              <a:rPr lang="en-US" dirty="0"/>
              <a:t>Increasing associativity requires more comparators </a:t>
            </a:r>
            <a:endParaRPr lang="en-US" dirty="0" smtClean="0"/>
          </a:p>
          <a:p>
            <a:pPr lvl="1"/>
            <a:r>
              <a:rPr lang="en-US" dirty="0" smtClean="0"/>
              <a:t>and reduces the number of sets, which in turn increases tag </a:t>
            </a:r>
            <a:r>
              <a:rPr lang="en-US" dirty="0"/>
              <a:t>bits per cache </a:t>
            </a:r>
            <a:r>
              <a:rPr lang="en-US" dirty="0" smtClean="0"/>
              <a:t>block </a:t>
            </a:r>
          </a:p>
          <a:p>
            <a:endParaRPr lang="en-US" dirty="0"/>
          </a:p>
        </p:txBody>
      </p:sp>
    </p:spTree>
    <p:extLst>
      <p:ext uri="{BB962C8B-B14F-4D97-AF65-F5344CB8AC3E}">
        <p14:creationId xmlns:p14="http://schemas.microsoft.com/office/powerpoint/2010/main" val="1812581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8657"/>
          </a:xfrm>
        </p:spPr>
        <p:txBody>
          <a:bodyPr/>
          <a:lstStyle/>
          <a:p>
            <a:r>
              <a:rPr lang="en-US" dirty="0"/>
              <a:t>Size of Tags versus Set Associativity</a:t>
            </a:r>
          </a:p>
        </p:txBody>
      </p:sp>
      <p:sp>
        <p:nvSpPr>
          <p:cNvPr id="3" name="Content Placeholder 2"/>
          <p:cNvSpPr>
            <a:spLocks noGrp="1"/>
          </p:cNvSpPr>
          <p:nvPr>
            <p:ph idx="1"/>
          </p:nvPr>
        </p:nvSpPr>
        <p:spPr>
          <a:xfrm>
            <a:off x="346363" y="1357745"/>
            <a:ext cx="11305309" cy="3768437"/>
          </a:xfrm>
        </p:spPr>
        <p:txBody>
          <a:bodyPr>
            <a:normAutofit/>
          </a:bodyPr>
          <a:lstStyle/>
          <a:p>
            <a:r>
              <a:rPr lang="en-US" dirty="0"/>
              <a:t>Increasing associativity requires more comparators </a:t>
            </a:r>
            <a:endParaRPr lang="en-US" dirty="0" smtClean="0"/>
          </a:p>
          <a:p>
            <a:pPr lvl="1"/>
            <a:r>
              <a:rPr lang="en-US" dirty="0" smtClean="0"/>
              <a:t>and reduces the number of sets, which in turn increases tag </a:t>
            </a:r>
            <a:r>
              <a:rPr lang="en-US" dirty="0"/>
              <a:t>bits per cache </a:t>
            </a:r>
            <a:r>
              <a:rPr lang="en-US" dirty="0" smtClean="0"/>
              <a:t>block </a:t>
            </a:r>
          </a:p>
          <a:p>
            <a:r>
              <a:rPr lang="en-US" dirty="0" smtClean="0"/>
              <a:t>Check point</a:t>
            </a:r>
          </a:p>
          <a:p>
            <a:pPr lvl="1"/>
            <a:r>
              <a:rPr lang="en-US" dirty="0" smtClean="0"/>
              <a:t>Assuming </a:t>
            </a:r>
            <a:r>
              <a:rPr lang="en-US" dirty="0"/>
              <a:t>a cache of 4096 blocks, a 4-word block size, and a 32-bit address, </a:t>
            </a:r>
            <a:r>
              <a:rPr lang="en-US" dirty="0" smtClean="0"/>
              <a:t>find </a:t>
            </a:r>
            <a:r>
              <a:rPr lang="en-US" dirty="0"/>
              <a:t>the total number of sets and the total number of tag bits for caches that are </a:t>
            </a:r>
            <a:endParaRPr lang="en-US" dirty="0" smtClean="0"/>
          </a:p>
          <a:p>
            <a:pPr lvl="2"/>
            <a:r>
              <a:rPr lang="en-US" dirty="0" smtClean="0"/>
              <a:t>direct </a:t>
            </a:r>
            <a:r>
              <a:rPr lang="en-US" dirty="0"/>
              <a:t>mapped, </a:t>
            </a:r>
            <a:endParaRPr lang="en-US" dirty="0" smtClean="0"/>
          </a:p>
          <a:p>
            <a:pPr lvl="2"/>
            <a:r>
              <a:rPr lang="en-US" dirty="0" smtClean="0"/>
              <a:t>two-way </a:t>
            </a:r>
            <a:r>
              <a:rPr lang="en-US" dirty="0"/>
              <a:t>and </a:t>
            </a:r>
            <a:endParaRPr lang="en-US" dirty="0" smtClean="0"/>
          </a:p>
          <a:p>
            <a:pPr lvl="2"/>
            <a:r>
              <a:rPr lang="en-US" dirty="0" smtClean="0"/>
              <a:t>four-way </a:t>
            </a:r>
            <a:r>
              <a:rPr lang="en-US" dirty="0"/>
              <a:t>set </a:t>
            </a:r>
            <a:r>
              <a:rPr lang="en-US" dirty="0" smtClean="0"/>
              <a:t>associative </a:t>
            </a:r>
          </a:p>
          <a:p>
            <a:pPr lvl="2"/>
            <a:r>
              <a:rPr lang="en-US" dirty="0" smtClean="0"/>
              <a:t>fully associative</a:t>
            </a:r>
            <a:endParaRPr lang="en-US" dirty="0"/>
          </a:p>
        </p:txBody>
      </p:sp>
    </p:spTree>
    <p:extLst>
      <p:ext uri="{BB962C8B-B14F-4D97-AF65-F5344CB8AC3E}">
        <p14:creationId xmlns:p14="http://schemas.microsoft.com/office/powerpoint/2010/main" val="1555267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909" y="171162"/>
            <a:ext cx="10515600" cy="826366"/>
          </a:xfrm>
        </p:spPr>
        <p:txBody>
          <a:bodyPr/>
          <a:lstStyle/>
          <a:p>
            <a:r>
              <a:rPr lang="en-US" dirty="0" smtClean="0"/>
              <a:t>Check point</a:t>
            </a:r>
            <a:endParaRPr lang="en-US" dirty="0"/>
          </a:p>
        </p:txBody>
      </p:sp>
      <p:sp>
        <p:nvSpPr>
          <p:cNvPr id="3" name="Content Placeholder 2"/>
          <p:cNvSpPr>
            <a:spLocks noGrp="1"/>
          </p:cNvSpPr>
          <p:nvPr>
            <p:ph idx="1"/>
          </p:nvPr>
        </p:nvSpPr>
        <p:spPr>
          <a:xfrm>
            <a:off x="152400" y="1191493"/>
            <a:ext cx="5860473" cy="3103416"/>
          </a:xfrm>
        </p:spPr>
        <p:txBody>
          <a:bodyPr>
            <a:normAutofit fontScale="92500" lnSpcReduction="10000"/>
          </a:bodyPr>
          <a:lstStyle/>
          <a:p>
            <a:r>
              <a:rPr lang="en-US" dirty="0"/>
              <a:t>4-word block </a:t>
            </a:r>
            <a:r>
              <a:rPr lang="en-US" dirty="0" smtClean="0"/>
              <a:t>size </a:t>
            </a:r>
            <a:r>
              <a:rPr lang="en-US" dirty="0" smtClean="0">
                <a:sym typeface="Wingdings" panose="05000000000000000000" pitchFamily="2" charset="2"/>
              </a:rPr>
              <a:t></a:t>
            </a:r>
            <a:r>
              <a:rPr lang="en-US" dirty="0" smtClean="0"/>
              <a:t> 4 x 4 = 16 (= </a:t>
            </a:r>
            <a:r>
              <a:rPr lang="en-US" dirty="0"/>
              <a:t>2</a:t>
            </a:r>
            <a:r>
              <a:rPr lang="en-US" baseline="30000" dirty="0"/>
              <a:t>4</a:t>
            </a:r>
            <a:r>
              <a:rPr lang="en-US" dirty="0"/>
              <a:t> ) </a:t>
            </a:r>
            <a:r>
              <a:rPr lang="en-US" dirty="0" smtClean="0"/>
              <a:t>bytes/block </a:t>
            </a:r>
          </a:p>
          <a:p>
            <a:pPr lvl="1"/>
            <a:r>
              <a:rPr lang="en-US" dirty="0" smtClean="0"/>
              <a:t>32-bit </a:t>
            </a:r>
            <a:r>
              <a:rPr lang="en-US" dirty="0"/>
              <a:t>address </a:t>
            </a:r>
            <a:r>
              <a:rPr lang="en-US" dirty="0" smtClean="0">
                <a:sym typeface="Wingdings" panose="05000000000000000000" pitchFamily="2" charset="2"/>
              </a:rPr>
              <a:t> </a:t>
            </a:r>
            <a:r>
              <a:rPr lang="en-US" dirty="0" smtClean="0"/>
              <a:t>32 - 4 = </a:t>
            </a:r>
            <a:r>
              <a:rPr lang="en-US" dirty="0"/>
              <a:t>28 bits </a:t>
            </a:r>
            <a:r>
              <a:rPr lang="en-US" dirty="0" smtClean="0"/>
              <a:t>for both index </a:t>
            </a:r>
            <a:r>
              <a:rPr lang="en-US" dirty="0"/>
              <a:t>and </a:t>
            </a:r>
            <a:r>
              <a:rPr lang="en-US" dirty="0" smtClean="0"/>
              <a:t>tag </a:t>
            </a:r>
          </a:p>
          <a:p>
            <a:pPr lvl="1"/>
            <a:r>
              <a:rPr lang="en-US" dirty="0"/>
              <a:t>4096 </a:t>
            </a:r>
            <a:r>
              <a:rPr lang="en-US" dirty="0" smtClean="0"/>
              <a:t>blocks </a:t>
            </a:r>
            <a:r>
              <a:rPr lang="en-US" dirty="0" smtClean="0">
                <a:sym typeface="Wingdings" panose="05000000000000000000" pitchFamily="2" charset="2"/>
              </a:rPr>
              <a:t> 12 bits for block address</a:t>
            </a:r>
            <a:endParaRPr lang="en-US" dirty="0" smtClean="0"/>
          </a:p>
          <a:p>
            <a:r>
              <a:rPr lang="en-US" dirty="0" smtClean="0"/>
              <a:t>The </a:t>
            </a:r>
            <a:r>
              <a:rPr lang="en-US" dirty="0"/>
              <a:t>direct-mapped cache has </a:t>
            </a:r>
            <a:endParaRPr lang="en-US" dirty="0" smtClean="0"/>
          </a:p>
          <a:p>
            <a:pPr lvl="1"/>
            <a:r>
              <a:rPr lang="en-US" dirty="0" smtClean="0"/>
              <a:t>12 </a:t>
            </a:r>
            <a:r>
              <a:rPr lang="en-US" dirty="0"/>
              <a:t>bits of index, since log</a:t>
            </a:r>
            <a:r>
              <a:rPr lang="en-US" baseline="-25000" dirty="0"/>
              <a:t>2</a:t>
            </a:r>
            <a:r>
              <a:rPr lang="en-US" dirty="0"/>
              <a:t> (4096</a:t>
            </a:r>
            <a:r>
              <a:rPr lang="en-US" dirty="0" smtClean="0"/>
              <a:t>)= 12</a:t>
            </a:r>
          </a:p>
          <a:p>
            <a:pPr lvl="1"/>
            <a:r>
              <a:rPr lang="en-US" dirty="0" smtClean="0"/>
              <a:t>Hence</a:t>
            </a:r>
            <a:r>
              <a:rPr lang="en-US" dirty="0"/>
              <a:t>, the total number </a:t>
            </a:r>
            <a:r>
              <a:rPr lang="en-US" dirty="0" smtClean="0"/>
              <a:t>of tag bits = (28-12</a:t>
            </a:r>
            <a:r>
              <a:rPr lang="en-US" dirty="0"/>
              <a:t>) </a:t>
            </a:r>
            <a:r>
              <a:rPr lang="en-US" dirty="0" smtClean="0"/>
              <a:t>x </a:t>
            </a:r>
            <a:r>
              <a:rPr lang="en-US" dirty="0"/>
              <a:t>4096 </a:t>
            </a:r>
            <a:r>
              <a:rPr lang="en-US" dirty="0" smtClean="0"/>
              <a:t>= </a:t>
            </a:r>
            <a:r>
              <a:rPr lang="en-US" dirty="0"/>
              <a:t>16 </a:t>
            </a:r>
            <a:r>
              <a:rPr lang="en-US" dirty="0" smtClean="0"/>
              <a:t>x </a:t>
            </a:r>
            <a:r>
              <a:rPr lang="en-US" dirty="0"/>
              <a:t>4096 </a:t>
            </a:r>
            <a:r>
              <a:rPr lang="en-US" dirty="0" smtClean="0"/>
              <a:t>= 64 Ki bits  </a:t>
            </a:r>
          </a:p>
        </p:txBody>
      </p:sp>
    </p:spTree>
    <p:extLst>
      <p:ext uri="{BB962C8B-B14F-4D97-AF65-F5344CB8AC3E}">
        <p14:creationId xmlns:p14="http://schemas.microsoft.com/office/powerpoint/2010/main" val="2349282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909" y="171162"/>
            <a:ext cx="10515600" cy="826366"/>
          </a:xfrm>
        </p:spPr>
        <p:txBody>
          <a:bodyPr/>
          <a:lstStyle/>
          <a:p>
            <a:r>
              <a:rPr lang="en-US" dirty="0" smtClean="0"/>
              <a:t>Check point</a:t>
            </a:r>
            <a:endParaRPr lang="en-US" dirty="0"/>
          </a:p>
        </p:txBody>
      </p:sp>
      <p:sp>
        <p:nvSpPr>
          <p:cNvPr id="3" name="Content Placeholder 2"/>
          <p:cNvSpPr>
            <a:spLocks noGrp="1"/>
          </p:cNvSpPr>
          <p:nvPr>
            <p:ph idx="1"/>
          </p:nvPr>
        </p:nvSpPr>
        <p:spPr>
          <a:xfrm>
            <a:off x="152400" y="1191492"/>
            <a:ext cx="5860473" cy="4985471"/>
          </a:xfrm>
        </p:spPr>
        <p:txBody>
          <a:bodyPr>
            <a:normAutofit fontScale="92500" lnSpcReduction="10000"/>
          </a:bodyPr>
          <a:lstStyle/>
          <a:p>
            <a:r>
              <a:rPr lang="en-US" dirty="0"/>
              <a:t>4-word block </a:t>
            </a:r>
            <a:r>
              <a:rPr lang="en-US" dirty="0" smtClean="0"/>
              <a:t>size </a:t>
            </a:r>
            <a:r>
              <a:rPr lang="en-US" dirty="0" smtClean="0">
                <a:sym typeface="Wingdings" panose="05000000000000000000" pitchFamily="2" charset="2"/>
              </a:rPr>
              <a:t></a:t>
            </a:r>
            <a:r>
              <a:rPr lang="en-US" dirty="0" smtClean="0"/>
              <a:t> 4 x 4 = 16 (= </a:t>
            </a:r>
            <a:r>
              <a:rPr lang="en-US" dirty="0"/>
              <a:t>2</a:t>
            </a:r>
            <a:r>
              <a:rPr lang="en-US" baseline="30000" dirty="0"/>
              <a:t>4</a:t>
            </a:r>
            <a:r>
              <a:rPr lang="en-US" dirty="0"/>
              <a:t> ) </a:t>
            </a:r>
            <a:r>
              <a:rPr lang="en-US" dirty="0" smtClean="0"/>
              <a:t>bytes/block </a:t>
            </a:r>
          </a:p>
          <a:p>
            <a:pPr lvl="1"/>
            <a:r>
              <a:rPr lang="en-US" dirty="0" smtClean="0"/>
              <a:t>32-bit </a:t>
            </a:r>
            <a:r>
              <a:rPr lang="en-US" dirty="0"/>
              <a:t>address </a:t>
            </a:r>
            <a:r>
              <a:rPr lang="en-US" dirty="0" smtClean="0">
                <a:sym typeface="Wingdings" panose="05000000000000000000" pitchFamily="2" charset="2"/>
              </a:rPr>
              <a:t> </a:t>
            </a:r>
            <a:r>
              <a:rPr lang="en-US" dirty="0" smtClean="0"/>
              <a:t>32 - 4 = </a:t>
            </a:r>
            <a:r>
              <a:rPr lang="en-US" dirty="0"/>
              <a:t>28 bits </a:t>
            </a:r>
            <a:r>
              <a:rPr lang="en-US" dirty="0" smtClean="0"/>
              <a:t>for both index </a:t>
            </a:r>
            <a:r>
              <a:rPr lang="en-US" dirty="0"/>
              <a:t>and </a:t>
            </a:r>
            <a:r>
              <a:rPr lang="en-US" dirty="0" smtClean="0"/>
              <a:t>tag </a:t>
            </a:r>
          </a:p>
          <a:p>
            <a:pPr lvl="1"/>
            <a:r>
              <a:rPr lang="en-US" dirty="0"/>
              <a:t>4096 </a:t>
            </a:r>
            <a:r>
              <a:rPr lang="en-US" dirty="0" smtClean="0"/>
              <a:t>blocks </a:t>
            </a:r>
            <a:r>
              <a:rPr lang="en-US" dirty="0" smtClean="0">
                <a:sym typeface="Wingdings" panose="05000000000000000000" pitchFamily="2" charset="2"/>
              </a:rPr>
              <a:t> 12 bits for block address</a:t>
            </a:r>
            <a:endParaRPr lang="en-US" dirty="0" smtClean="0"/>
          </a:p>
          <a:p>
            <a:r>
              <a:rPr lang="en-US" dirty="0" smtClean="0"/>
              <a:t>The </a:t>
            </a:r>
            <a:r>
              <a:rPr lang="en-US" dirty="0"/>
              <a:t>direct-mapped cache has </a:t>
            </a:r>
            <a:endParaRPr lang="en-US" dirty="0" smtClean="0"/>
          </a:p>
          <a:p>
            <a:pPr lvl="1"/>
            <a:r>
              <a:rPr lang="en-US" dirty="0" smtClean="0"/>
              <a:t>12 </a:t>
            </a:r>
            <a:r>
              <a:rPr lang="en-US" dirty="0"/>
              <a:t>bits of index, since log</a:t>
            </a:r>
            <a:r>
              <a:rPr lang="en-US" baseline="-25000" dirty="0"/>
              <a:t>2</a:t>
            </a:r>
            <a:r>
              <a:rPr lang="en-US" dirty="0"/>
              <a:t> (4096</a:t>
            </a:r>
            <a:r>
              <a:rPr lang="en-US" dirty="0" smtClean="0"/>
              <a:t>)= 12</a:t>
            </a:r>
          </a:p>
          <a:p>
            <a:pPr lvl="1"/>
            <a:r>
              <a:rPr lang="en-US" dirty="0" smtClean="0"/>
              <a:t>Hence</a:t>
            </a:r>
            <a:r>
              <a:rPr lang="en-US" dirty="0"/>
              <a:t>, the total number </a:t>
            </a:r>
            <a:r>
              <a:rPr lang="en-US" dirty="0" smtClean="0"/>
              <a:t>of tag bits = (28-12</a:t>
            </a:r>
            <a:r>
              <a:rPr lang="en-US" dirty="0"/>
              <a:t>) </a:t>
            </a:r>
            <a:r>
              <a:rPr lang="en-US" dirty="0" smtClean="0"/>
              <a:t>x </a:t>
            </a:r>
            <a:r>
              <a:rPr lang="en-US" dirty="0"/>
              <a:t>4096 </a:t>
            </a:r>
            <a:r>
              <a:rPr lang="en-US" dirty="0" smtClean="0"/>
              <a:t>= </a:t>
            </a:r>
            <a:r>
              <a:rPr lang="en-US" dirty="0"/>
              <a:t>16 </a:t>
            </a:r>
            <a:r>
              <a:rPr lang="en-US" dirty="0" smtClean="0"/>
              <a:t>x </a:t>
            </a:r>
            <a:r>
              <a:rPr lang="en-US" dirty="0"/>
              <a:t>4096 </a:t>
            </a:r>
            <a:r>
              <a:rPr lang="en-US" dirty="0" smtClean="0"/>
              <a:t>= 64 Ki bits </a:t>
            </a:r>
          </a:p>
          <a:p>
            <a:r>
              <a:rPr lang="en-US" dirty="0" smtClean="0"/>
              <a:t>Each </a:t>
            </a:r>
            <a:r>
              <a:rPr lang="en-US" dirty="0"/>
              <a:t>degree of associativity decreases </a:t>
            </a:r>
            <a:endParaRPr lang="en-US" dirty="0" smtClean="0"/>
          </a:p>
          <a:p>
            <a:pPr lvl="1"/>
            <a:r>
              <a:rPr lang="en-US" dirty="0" smtClean="0"/>
              <a:t>the </a:t>
            </a:r>
            <a:r>
              <a:rPr lang="en-US" dirty="0"/>
              <a:t>number of sets by a factor of 2 and </a:t>
            </a:r>
            <a:endParaRPr lang="en-US" dirty="0" smtClean="0"/>
          </a:p>
          <a:p>
            <a:pPr lvl="1"/>
            <a:r>
              <a:rPr lang="en-US" dirty="0" smtClean="0"/>
              <a:t>thus </a:t>
            </a:r>
            <a:r>
              <a:rPr lang="en-US" dirty="0"/>
              <a:t>decreases the number of bits used to index the cache by 1 and </a:t>
            </a:r>
            <a:endParaRPr lang="en-US" dirty="0" smtClean="0"/>
          </a:p>
          <a:p>
            <a:pPr lvl="1"/>
            <a:r>
              <a:rPr lang="en-US" dirty="0" smtClean="0"/>
              <a:t>increases </a:t>
            </a:r>
            <a:r>
              <a:rPr lang="en-US" dirty="0"/>
              <a:t>the number of bits in the tag by </a:t>
            </a:r>
            <a:r>
              <a:rPr lang="en-US" dirty="0" smtClean="0"/>
              <a:t>1 </a:t>
            </a:r>
          </a:p>
        </p:txBody>
      </p:sp>
    </p:spTree>
    <p:extLst>
      <p:ext uri="{BB962C8B-B14F-4D97-AF65-F5344CB8AC3E}">
        <p14:creationId xmlns:p14="http://schemas.microsoft.com/office/powerpoint/2010/main" val="1948170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909" y="171162"/>
            <a:ext cx="10515600" cy="826366"/>
          </a:xfrm>
        </p:spPr>
        <p:txBody>
          <a:bodyPr/>
          <a:lstStyle/>
          <a:p>
            <a:r>
              <a:rPr lang="en-US" dirty="0" smtClean="0"/>
              <a:t>Check point</a:t>
            </a:r>
            <a:endParaRPr lang="en-US" dirty="0"/>
          </a:p>
        </p:txBody>
      </p:sp>
      <p:sp>
        <p:nvSpPr>
          <p:cNvPr id="4" name="Content Placeholder 2"/>
          <p:cNvSpPr txBox="1">
            <a:spLocks/>
          </p:cNvSpPr>
          <p:nvPr/>
        </p:nvSpPr>
        <p:spPr>
          <a:xfrm>
            <a:off x="6255327" y="1191493"/>
            <a:ext cx="5742709" cy="169025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Thus, in a 2-way set-associative cache, </a:t>
            </a:r>
          </a:p>
          <a:p>
            <a:pPr lvl="1"/>
            <a:r>
              <a:rPr lang="en-US" dirty="0" smtClean="0"/>
              <a:t>#sets = 2048 </a:t>
            </a:r>
            <a:r>
              <a:rPr lang="en-US" dirty="0" smtClean="0">
                <a:sym typeface="Wingdings" panose="05000000000000000000" pitchFamily="2" charset="2"/>
              </a:rPr>
              <a:t> 11 bits for set index</a:t>
            </a:r>
            <a:endParaRPr lang="en-US" dirty="0" smtClean="0"/>
          </a:p>
          <a:p>
            <a:pPr lvl="1"/>
            <a:r>
              <a:rPr lang="en-US" dirty="0" smtClean="0"/>
              <a:t>Total #tag bits = (28-11) x 2 x 2048 = 34 x 2048 = 70 Kbits </a:t>
            </a:r>
          </a:p>
          <a:p>
            <a:endParaRPr lang="en-US" dirty="0"/>
          </a:p>
        </p:txBody>
      </p:sp>
      <p:sp>
        <p:nvSpPr>
          <p:cNvPr id="6" name="Content Placeholder 2"/>
          <p:cNvSpPr>
            <a:spLocks noGrp="1"/>
          </p:cNvSpPr>
          <p:nvPr>
            <p:ph idx="1"/>
          </p:nvPr>
        </p:nvSpPr>
        <p:spPr>
          <a:xfrm>
            <a:off x="152400" y="1191492"/>
            <a:ext cx="5860473" cy="4985471"/>
          </a:xfrm>
        </p:spPr>
        <p:txBody>
          <a:bodyPr>
            <a:normAutofit fontScale="92500" lnSpcReduction="10000"/>
          </a:bodyPr>
          <a:lstStyle/>
          <a:p>
            <a:r>
              <a:rPr lang="en-US" dirty="0"/>
              <a:t>4-word block </a:t>
            </a:r>
            <a:r>
              <a:rPr lang="en-US" dirty="0" smtClean="0"/>
              <a:t>size </a:t>
            </a:r>
            <a:r>
              <a:rPr lang="en-US" dirty="0" smtClean="0">
                <a:sym typeface="Wingdings" panose="05000000000000000000" pitchFamily="2" charset="2"/>
              </a:rPr>
              <a:t></a:t>
            </a:r>
            <a:r>
              <a:rPr lang="en-US" dirty="0" smtClean="0"/>
              <a:t> 4 x 4 = 16 (= </a:t>
            </a:r>
            <a:r>
              <a:rPr lang="en-US" dirty="0"/>
              <a:t>2</a:t>
            </a:r>
            <a:r>
              <a:rPr lang="en-US" baseline="30000" dirty="0"/>
              <a:t>4</a:t>
            </a:r>
            <a:r>
              <a:rPr lang="en-US" dirty="0"/>
              <a:t> ) </a:t>
            </a:r>
            <a:r>
              <a:rPr lang="en-US" dirty="0" smtClean="0"/>
              <a:t>bytes/block </a:t>
            </a:r>
          </a:p>
          <a:p>
            <a:pPr lvl="1"/>
            <a:r>
              <a:rPr lang="en-US" dirty="0" smtClean="0"/>
              <a:t>32-bit </a:t>
            </a:r>
            <a:r>
              <a:rPr lang="en-US" dirty="0"/>
              <a:t>address </a:t>
            </a:r>
            <a:r>
              <a:rPr lang="en-US" dirty="0" smtClean="0">
                <a:sym typeface="Wingdings" panose="05000000000000000000" pitchFamily="2" charset="2"/>
              </a:rPr>
              <a:t> </a:t>
            </a:r>
            <a:r>
              <a:rPr lang="en-US" dirty="0" smtClean="0"/>
              <a:t>32 - 4 = </a:t>
            </a:r>
            <a:r>
              <a:rPr lang="en-US" dirty="0"/>
              <a:t>28 bits </a:t>
            </a:r>
            <a:r>
              <a:rPr lang="en-US" dirty="0" smtClean="0"/>
              <a:t>for both index </a:t>
            </a:r>
            <a:r>
              <a:rPr lang="en-US" dirty="0"/>
              <a:t>and </a:t>
            </a:r>
            <a:r>
              <a:rPr lang="en-US" dirty="0" smtClean="0"/>
              <a:t>tag </a:t>
            </a:r>
          </a:p>
          <a:p>
            <a:pPr lvl="1"/>
            <a:r>
              <a:rPr lang="en-US" dirty="0"/>
              <a:t>4096 </a:t>
            </a:r>
            <a:r>
              <a:rPr lang="en-US" dirty="0" smtClean="0"/>
              <a:t>blocks </a:t>
            </a:r>
            <a:r>
              <a:rPr lang="en-US" dirty="0" smtClean="0">
                <a:sym typeface="Wingdings" panose="05000000000000000000" pitchFamily="2" charset="2"/>
              </a:rPr>
              <a:t> 12 bits for block address</a:t>
            </a:r>
            <a:endParaRPr lang="en-US" dirty="0" smtClean="0"/>
          </a:p>
          <a:p>
            <a:r>
              <a:rPr lang="en-US" dirty="0" smtClean="0"/>
              <a:t>The </a:t>
            </a:r>
            <a:r>
              <a:rPr lang="en-US" dirty="0"/>
              <a:t>direct-mapped cache has </a:t>
            </a:r>
            <a:endParaRPr lang="en-US" dirty="0" smtClean="0"/>
          </a:p>
          <a:p>
            <a:pPr lvl="1"/>
            <a:r>
              <a:rPr lang="en-US" dirty="0" smtClean="0"/>
              <a:t>12 </a:t>
            </a:r>
            <a:r>
              <a:rPr lang="en-US" dirty="0"/>
              <a:t>bits of index, since log</a:t>
            </a:r>
            <a:r>
              <a:rPr lang="en-US" baseline="-25000" dirty="0"/>
              <a:t>2</a:t>
            </a:r>
            <a:r>
              <a:rPr lang="en-US" dirty="0"/>
              <a:t> (4096</a:t>
            </a:r>
            <a:r>
              <a:rPr lang="en-US" dirty="0" smtClean="0"/>
              <a:t>)= 12</a:t>
            </a:r>
          </a:p>
          <a:p>
            <a:pPr lvl="1"/>
            <a:r>
              <a:rPr lang="en-US" dirty="0" smtClean="0"/>
              <a:t>Hence</a:t>
            </a:r>
            <a:r>
              <a:rPr lang="en-US" dirty="0"/>
              <a:t>, the total number </a:t>
            </a:r>
            <a:r>
              <a:rPr lang="en-US" dirty="0" smtClean="0"/>
              <a:t>of tag bits = (28-12</a:t>
            </a:r>
            <a:r>
              <a:rPr lang="en-US" dirty="0"/>
              <a:t>) </a:t>
            </a:r>
            <a:r>
              <a:rPr lang="en-US" dirty="0" smtClean="0"/>
              <a:t>x </a:t>
            </a:r>
            <a:r>
              <a:rPr lang="en-US" dirty="0"/>
              <a:t>4096 </a:t>
            </a:r>
            <a:r>
              <a:rPr lang="en-US" dirty="0" smtClean="0"/>
              <a:t>= </a:t>
            </a:r>
            <a:r>
              <a:rPr lang="en-US" dirty="0"/>
              <a:t>16 </a:t>
            </a:r>
            <a:r>
              <a:rPr lang="en-US" dirty="0" smtClean="0"/>
              <a:t>x </a:t>
            </a:r>
            <a:r>
              <a:rPr lang="en-US" dirty="0"/>
              <a:t>4096 </a:t>
            </a:r>
            <a:r>
              <a:rPr lang="en-US" dirty="0" smtClean="0"/>
              <a:t>= 64 Ki bits </a:t>
            </a:r>
          </a:p>
          <a:p>
            <a:r>
              <a:rPr lang="en-US" dirty="0" smtClean="0"/>
              <a:t>Each </a:t>
            </a:r>
            <a:r>
              <a:rPr lang="en-US" dirty="0"/>
              <a:t>degree of associativity decreases </a:t>
            </a:r>
            <a:endParaRPr lang="en-US" dirty="0" smtClean="0"/>
          </a:p>
          <a:p>
            <a:pPr lvl="1"/>
            <a:r>
              <a:rPr lang="en-US" dirty="0" smtClean="0"/>
              <a:t>the </a:t>
            </a:r>
            <a:r>
              <a:rPr lang="en-US" dirty="0"/>
              <a:t>number of sets by a factor of 2 and </a:t>
            </a:r>
            <a:endParaRPr lang="en-US" dirty="0" smtClean="0"/>
          </a:p>
          <a:p>
            <a:pPr lvl="1"/>
            <a:r>
              <a:rPr lang="en-US" dirty="0" smtClean="0"/>
              <a:t>thus </a:t>
            </a:r>
            <a:r>
              <a:rPr lang="en-US" dirty="0"/>
              <a:t>decreases the number of bits used to index the cache by 1 and </a:t>
            </a:r>
            <a:endParaRPr lang="en-US" dirty="0" smtClean="0"/>
          </a:p>
          <a:p>
            <a:pPr lvl="1"/>
            <a:r>
              <a:rPr lang="en-US" dirty="0" smtClean="0"/>
              <a:t>increases </a:t>
            </a:r>
            <a:r>
              <a:rPr lang="en-US" dirty="0"/>
              <a:t>the number of bits in the tag by </a:t>
            </a:r>
            <a:r>
              <a:rPr lang="en-US" dirty="0" smtClean="0"/>
              <a:t>1 </a:t>
            </a:r>
          </a:p>
        </p:txBody>
      </p:sp>
    </p:spTree>
    <p:extLst>
      <p:ext uri="{BB962C8B-B14F-4D97-AF65-F5344CB8AC3E}">
        <p14:creationId xmlns:p14="http://schemas.microsoft.com/office/powerpoint/2010/main" val="1157969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909" y="171162"/>
            <a:ext cx="10515600" cy="826366"/>
          </a:xfrm>
        </p:spPr>
        <p:txBody>
          <a:bodyPr/>
          <a:lstStyle/>
          <a:p>
            <a:r>
              <a:rPr lang="en-US" dirty="0" smtClean="0"/>
              <a:t>Check point</a:t>
            </a:r>
            <a:endParaRPr lang="en-US" dirty="0"/>
          </a:p>
        </p:txBody>
      </p:sp>
      <p:sp>
        <p:nvSpPr>
          <p:cNvPr id="4" name="Content Placeholder 2"/>
          <p:cNvSpPr txBox="1">
            <a:spLocks/>
          </p:cNvSpPr>
          <p:nvPr/>
        </p:nvSpPr>
        <p:spPr>
          <a:xfrm>
            <a:off x="6255327" y="1191493"/>
            <a:ext cx="5742709" cy="302029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Thus, in a 2-way set-associative cache, </a:t>
            </a:r>
          </a:p>
          <a:p>
            <a:pPr lvl="1"/>
            <a:r>
              <a:rPr lang="en-US" dirty="0" smtClean="0"/>
              <a:t>#sets = 2048 </a:t>
            </a:r>
            <a:r>
              <a:rPr lang="en-US" dirty="0" smtClean="0">
                <a:sym typeface="Wingdings" panose="05000000000000000000" pitchFamily="2" charset="2"/>
              </a:rPr>
              <a:t> 11 bits for set index</a:t>
            </a:r>
            <a:endParaRPr lang="en-US" dirty="0" smtClean="0"/>
          </a:p>
          <a:p>
            <a:pPr lvl="1"/>
            <a:r>
              <a:rPr lang="en-US" dirty="0" smtClean="0"/>
              <a:t>Total #tag bits = (28-11) x 2 x 2048 = 34 x 2048 = 68 </a:t>
            </a:r>
            <a:r>
              <a:rPr lang="en-US" dirty="0" err="1" smtClean="0"/>
              <a:t>Kibits</a:t>
            </a:r>
            <a:r>
              <a:rPr lang="en-US" dirty="0" smtClean="0"/>
              <a:t>. </a:t>
            </a:r>
          </a:p>
          <a:p>
            <a:r>
              <a:rPr lang="en-US" dirty="0" smtClean="0"/>
              <a:t>In 4-way set-associative cache, </a:t>
            </a:r>
          </a:p>
          <a:p>
            <a:pPr lvl="1"/>
            <a:r>
              <a:rPr lang="en-US" dirty="0" smtClean="0"/>
              <a:t>#sets = 1024 </a:t>
            </a:r>
            <a:r>
              <a:rPr lang="en-US" dirty="0" smtClean="0">
                <a:sym typeface="Wingdings" panose="05000000000000000000" pitchFamily="2" charset="2"/>
              </a:rPr>
              <a:t> 10 bits for set index</a:t>
            </a:r>
            <a:endParaRPr lang="en-US" dirty="0" smtClean="0"/>
          </a:p>
          <a:p>
            <a:pPr lvl="1"/>
            <a:r>
              <a:rPr lang="en-US" dirty="0" smtClean="0"/>
              <a:t>Total #tag bits = (28 - 10) x 4 x 1024 = 72 x 1024 = 72 </a:t>
            </a:r>
            <a:r>
              <a:rPr lang="en-US" dirty="0" err="1" smtClean="0"/>
              <a:t>Kibits</a:t>
            </a:r>
            <a:r>
              <a:rPr lang="en-US" dirty="0" smtClean="0"/>
              <a:t> </a:t>
            </a:r>
          </a:p>
        </p:txBody>
      </p:sp>
      <p:sp>
        <p:nvSpPr>
          <p:cNvPr id="6" name="Content Placeholder 2"/>
          <p:cNvSpPr>
            <a:spLocks noGrp="1"/>
          </p:cNvSpPr>
          <p:nvPr>
            <p:ph idx="1"/>
          </p:nvPr>
        </p:nvSpPr>
        <p:spPr>
          <a:xfrm>
            <a:off x="152400" y="1191492"/>
            <a:ext cx="5860473" cy="4985471"/>
          </a:xfrm>
        </p:spPr>
        <p:txBody>
          <a:bodyPr>
            <a:normAutofit fontScale="92500" lnSpcReduction="10000"/>
          </a:bodyPr>
          <a:lstStyle/>
          <a:p>
            <a:r>
              <a:rPr lang="en-US" dirty="0"/>
              <a:t>4-word block </a:t>
            </a:r>
            <a:r>
              <a:rPr lang="en-US" dirty="0" smtClean="0"/>
              <a:t>size </a:t>
            </a:r>
            <a:r>
              <a:rPr lang="en-US" dirty="0" smtClean="0">
                <a:sym typeface="Wingdings" panose="05000000000000000000" pitchFamily="2" charset="2"/>
              </a:rPr>
              <a:t></a:t>
            </a:r>
            <a:r>
              <a:rPr lang="en-US" dirty="0" smtClean="0"/>
              <a:t> 4 x 4 = 16 (= </a:t>
            </a:r>
            <a:r>
              <a:rPr lang="en-US" dirty="0"/>
              <a:t>2</a:t>
            </a:r>
            <a:r>
              <a:rPr lang="en-US" baseline="30000" dirty="0"/>
              <a:t>4</a:t>
            </a:r>
            <a:r>
              <a:rPr lang="en-US" dirty="0"/>
              <a:t> ) </a:t>
            </a:r>
            <a:r>
              <a:rPr lang="en-US" dirty="0" smtClean="0"/>
              <a:t>bytes/block </a:t>
            </a:r>
          </a:p>
          <a:p>
            <a:pPr lvl="1"/>
            <a:r>
              <a:rPr lang="en-US" dirty="0" smtClean="0"/>
              <a:t>32-bit </a:t>
            </a:r>
            <a:r>
              <a:rPr lang="en-US" dirty="0"/>
              <a:t>address </a:t>
            </a:r>
            <a:r>
              <a:rPr lang="en-US" dirty="0" smtClean="0">
                <a:sym typeface="Wingdings" panose="05000000000000000000" pitchFamily="2" charset="2"/>
              </a:rPr>
              <a:t> </a:t>
            </a:r>
            <a:r>
              <a:rPr lang="en-US" dirty="0" smtClean="0"/>
              <a:t>32 - 4 = </a:t>
            </a:r>
            <a:r>
              <a:rPr lang="en-US" dirty="0"/>
              <a:t>28 bits </a:t>
            </a:r>
            <a:r>
              <a:rPr lang="en-US" dirty="0" smtClean="0"/>
              <a:t>for both index </a:t>
            </a:r>
            <a:r>
              <a:rPr lang="en-US" dirty="0"/>
              <a:t>and </a:t>
            </a:r>
            <a:r>
              <a:rPr lang="en-US" dirty="0" smtClean="0"/>
              <a:t>tag </a:t>
            </a:r>
          </a:p>
          <a:p>
            <a:pPr lvl="1"/>
            <a:r>
              <a:rPr lang="en-US" dirty="0"/>
              <a:t>4096 </a:t>
            </a:r>
            <a:r>
              <a:rPr lang="en-US" dirty="0" smtClean="0"/>
              <a:t>blocks </a:t>
            </a:r>
            <a:r>
              <a:rPr lang="en-US" dirty="0" smtClean="0">
                <a:sym typeface="Wingdings" panose="05000000000000000000" pitchFamily="2" charset="2"/>
              </a:rPr>
              <a:t> 12 bits for block address</a:t>
            </a:r>
            <a:endParaRPr lang="en-US" dirty="0" smtClean="0"/>
          </a:p>
          <a:p>
            <a:r>
              <a:rPr lang="en-US" dirty="0" smtClean="0"/>
              <a:t>The </a:t>
            </a:r>
            <a:r>
              <a:rPr lang="en-US" dirty="0"/>
              <a:t>direct-mapped cache has </a:t>
            </a:r>
            <a:endParaRPr lang="en-US" dirty="0" smtClean="0"/>
          </a:p>
          <a:p>
            <a:pPr lvl="1"/>
            <a:r>
              <a:rPr lang="en-US" dirty="0" smtClean="0"/>
              <a:t>12 </a:t>
            </a:r>
            <a:r>
              <a:rPr lang="en-US" dirty="0"/>
              <a:t>bits of index, since log</a:t>
            </a:r>
            <a:r>
              <a:rPr lang="en-US" baseline="-25000" dirty="0"/>
              <a:t>2</a:t>
            </a:r>
            <a:r>
              <a:rPr lang="en-US" dirty="0"/>
              <a:t> (4096</a:t>
            </a:r>
            <a:r>
              <a:rPr lang="en-US" dirty="0" smtClean="0"/>
              <a:t>)= 12</a:t>
            </a:r>
          </a:p>
          <a:p>
            <a:pPr lvl="1"/>
            <a:r>
              <a:rPr lang="en-US" dirty="0" smtClean="0"/>
              <a:t>Hence</a:t>
            </a:r>
            <a:r>
              <a:rPr lang="en-US" dirty="0"/>
              <a:t>, the total number </a:t>
            </a:r>
            <a:r>
              <a:rPr lang="en-US" dirty="0" smtClean="0"/>
              <a:t>of tag bits = (28-12</a:t>
            </a:r>
            <a:r>
              <a:rPr lang="en-US" dirty="0"/>
              <a:t>) </a:t>
            </a:r>
            <a:r>
              <a:rPr lang="en-US" dirty="0" smtClean="0"/>
              <a:t>x </a:t>
            </a:r>
            <a:r>
              <a:rPr lang="en-US" dirty="0"/>
              <a:t>4096 </a:t>
            </a:r>
            <a:r>
              <a:rPr lang="en-US" dirty="0" smtClean="0"/>
              <a:t>= </a:t>
            </a:r>
            <a:r>
              <a:rPr lang="en-US" dirty="0"/>
              <a:t>16 </a:t>
            </a:r>
            <a:r>
              <a:rPr lang="en-US" dirty="0" smtClean="0"/>
              <a:t>x </a:t>
            </a:r>
            <a:r>
              <a:rPr lang="en-US" dirty="0"/>
              <a:t>4096 </a:t>
            </a:r>
            <a:r>
              <a:rPr lang="en-US" dirty="0" smtClean="0"/>
              <a:t>= 64 Ki bits </a:t>
            </a:r>
          </a:p>
          <a:p>
            <a:r>
              <a:rPr lang="en-US" dirty="0" smtClean="0"/>
              <a:t>Each </a:t>
            </a:r>
            <a:r>
              <a:rPr lang="en-US" dirty="0"/>
              <a:t>degree of associativity decreases </a:t>
            </a:r>
            <a:endParaRPr lang="en-US" dirty="0" smtClean="0"/>
          </a:p>
          <a:p>
            <a:pPr lvl="1"/>
            <a:r>
              <a:rPr lang="en-US" dirty="0" smtClean="0"/>
              <a:t>the </a:t>
            </a:r>
            <a:r>
              <a:rPr lang="en-US" dirty="0"/>
              <a:t>number of sets by a factor of 2 and </a:t>
            </a:r>
            <a:endParaRPr lang="en-US" dirty="0" smtClean="0"/>
          </a:p>
          <a:p>
            <a:pPr lvl="1"/>
            <a:r>
              <a:rPr lang="en-US" dirty="0" smtClean="0"/>
              <a:t>thus </a:t>
            </a:r>
            <a:r>
              <a:rPr lang="en-US" dirty="0"/>
              <a:t>decreases the number of bits used to index the cache by 1 and </a:t>
            </a:r>
            <a:endParaRPr lang="en-US" dirty="0" smtClean="0"/>
          </a:p>
          <a:p>
            <a:pPr lvl="1"/>
            <a:r>
              <a:rPr lang="en-US" dirty="0" smtClean="0"/>
              <a:t>increases </a:t>
            </a:r>
            <a:r>
              <a:rPr lang="en-US" dirty="0"/>
              <a:t>the number of bits in the tag by </a:t>
            </a:r>
            <a:r>
              <a:rPr lang="en-US" dirty="0" smtClean="0"/>
              <a:t>1 </a:t>
            </a:r>
          </a:p>
        </p:txBody>
      </p:sp>
    </p:spTree>
    <p:extLst>
      <p:ext uri="{BB962C8B-B14F-4D97-AF65-F5344CB8AC3E}">
        <p14:creationId xmlns:p14="http://schemas.microsoft.com/office/powerpoint/2010/main" val="3774018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909" y="171162"/>
            <a:ext cx="10515600" cy="826366"/>
          </a:xfrm>
        </p:spPr>
        <p:txBody>
          <a:bodyPr/>
          <a:lstStyle/>
          <a:p>
            <a:r>
              <a:rPr lang="en-US" dirty="0" smtClean="0"/>
              <a:t>Check point</a:t>
            </a:r>
            <a:endParaRPr lang="en-US" dirty="0"/>
          </a:p>
        </p:txBody>
      </p:sp>
      <p:sp>
        <p:nvSpPr>
          <p:cNvPr id="4" name="Content Placeholder 2"/>
          <p:cNvSpPr txBox="1">
            <a:spLocks/>
          </p:cNvSpPr>
          <p:nvPr/>
        </p:nvSpPr>
        <p:spPr>
          <a:xfrm>
            <a:off x="6255327" y="1191492"/>
            <a:ext cx="5742709" cy="498547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Thus, in a 2-way set-associative cache, </a:t>
            </a:r>
          </a:p>
          <a:p>
            <a:pPr lvl="1"/>
            <a:r>
              <a:rPr lang="en-US" dirty="0" smtClean="0"/>
              <a:t>#sets = 2048 </a:t>
            </a:r>
            <a:r>
              <a:rPr lang="en-US" dirty="0" smtClean="0">
                <a:sym typeface="Wingdings" panose="05000000000000000000" pitchFamily="2" charset="2"/>
              </a:rPr>
              <a:t> 11 bits for set index</a:t>
            </a:r>
            <a:endParaRPr lang="en-US" dirty="0" smtClean="0"/>
          </a:p>
          <a:p>
            <a:pPr lvl="1"/>
            <a:r>
              <a:rPr lang="en-US" dirty="0" smtClean="0"/>
              <a:t>Total #tag bits = (28-11) x 2 x 2048 = 34 x 2048 = 68 </a:t>
            </a:r>
            <a:r>
              <a:rPr lang="en-US" dirty="0" err="1" smtClean="0"/>
              <a:t>Kibits</a:t>
            </a:r>
            <a:r>
              <a:rPr lang="en-US" dirty="0" smtClean="0"/>
              <a:t>. </a:t>
            </a:r>
          </a:p>
          <a:p>
            <a:r>
              <a:rPr lang="en-US" dirty="0" smtClean="0"/>
              <a:t>In 4-way set-associative cache, </a:t>
            </a:r>
          </a:p>
          <a:p>
            <a:pPr lvl="1"/>
            <a:r>
              <a:rPr lang="en-US" dirty="0" smtClean="0"/>
              <a:t>#sets = 1024 </a:t>
            </a:r>
            <a:r>
              <a:rPr lang="en-US" dirty="0" smtClean="0">
                <a:sym typeface="Wingdings" panose="05000000000000000000" pitchFamily="2" charset="2"/>
              </a:rPr>
              <a:t> 10 bits for set index</a:t>
            </a:r>
            <a:endParaRPr lang="en-US" dirty="0" smtClean="0"/>
          </a:p>
          <a:p>
            <a:pPr lvl="1"/>
            <a:r>
              <a:rPr lang="en-US" dirty="0" smtClean="0"/>
              <a:t>Total #tag bits = (28 - 10) x 4 x 1024 = 72 x 1024 = 72 </a:t>
            </a:r>
            <a:r>
              <a:rPr lang="en-US" dirty="0" err="1" smtClean="0"/>
              <a:t>Kibits</a:t>
            </a:r>
            <a:r>
              <a:rPr lang="en-US" dirty="0" smtClean="0"/>
              <a:t> </a:t>
            </a:r>
          </a:p>
          <a:p>
            <a:r>
              <a:rPr lang="en-US" dirty="0" smtClean="0"/>
              <a:t>In fully associative cache, </a:t>
            </a:r>
          </a:p>
          <a:p>
            <a:pPr lvl="1"/>
            <a:r>
              <a:rPr lang="en-US" dirty="0" smtClean="0"/>
              <a:t>#sets = 1 and 4096 blocks/set</a:t>
            </a:r>
          </a:p>
          <a:p>
            <a:pPr lvl="1"/>
            <a:r>
              <a:rPr lang="en-US" dirty="0" smtClean="0"/>
              <a:t>#tag bits = 28 bits/block </a:t>
            </a:r>
          </a:p>
          <a:p>
            <a:pPr lvl="1"/>
            <a:r>
              <a:rPr lang="en-US" dirty="0" smtClean="0"/>
              <a:t>Total #tag bits = 28 x 1 x 4096 = 112 </a:t>
            </a:r>
            <a:r>
              <a:rPr lang="en-US" dirty="0" err="1" smtClean="0"/>
              <a:t>Kibits</a:t>
            </a:r>
            <a:endParaRPr lang="en-US" dirty="0"/>
          </a:p>
        </p:txBody>
      </p:sp>
      <p:sp>
        <p:nvSpPr>
          <p:cNvPr id="6" name="Content Placeholder 2"/>
          <p:cNvSpPr>
            <a:spLocks noGrp="1"/>
          </p:cNvSpPr>
          <p:nvPr>
            <p:ph idx="1"/>
          </p:nvPr>
        </p:nvSpPr>
        <p:spPr>
          <a:xfrm>
            <a:off x="152400" y="1191492"/>
            <a:ext cx="5860473" cy="4985471"/>
          </a:xfrm>
        </p:spPr>
        <p:txBody>
          <a:bodyPr>
            <a:normAutofit fontScale="92500" lnSpcReduction="10000"/>
          </a:bodyPr>
          <a:lstStyle/>
          <a:p>
            <a:r>
              <a:rPr lang="en-US" dirty="0"/>
              <a:t>4-word block </a:t>
            </a:r>
            <a:r>
              <a:rPr lang="en-US" dirty="0" smtClean="0"/>
              <a:t>size </a:t>
            </a:r>
            <a:r>
              <a:rPr lang="en-US" dirty="0" smtClean="0">
                <a:sym typeface="Wingdings" panose="05000000000000000000" pitchFamily="2" charset="2"/>
              </a:rPr>
              <a:t></a:t>
            </a:r>
            <a:r>
              <a:rPr lang="en-US" dirty="0" smtClean="0"/>
              <a:t> 4 x 4 = 16 (= </a:t>
            </a:r>
            <a:r>
              <a:rPr lang="en-US" dirty="0"/>
              <a:t>2</a:t>
            </a:r>
            <a:r>
              <a:rPr lang="en-US" baseline="30000" dirty="0"/>
              <a:t>4</a:t>
            </a:r>
            <a:r>
              <a:rPr lang="en-US" dirty="0"/>
              <a:t> ) </a:t>
            </a:r>
            <a:r>
              <a:rPr lang="en-US" dirty="0" smtClean="0"/>
              <a:t>bytes/block </a:t>
            </a:r>
          </a:p>
          <a:p>
            <a:pPr lvl="1"/>
            <a:r>
              <a:rPr lang="en-US" dirty="0" smtClean="0"/>
              <a:t>32-bit </a:t>
            </a:r>
            <a:r>
              <a:rPr lang="en-US" dirty="0"/>
              <a:t>address </a:t>
            </a:r>
            <a:r>
              <a:rPr lang="en-US" dirty="0" smtClean="0">
                <a:sym typeface="Wingdings" panose="05000000000000000000" pitchFamily="2" charset="2"/>
              </a:rPr>
              <a:t> </a:t>
            </a:r>
            <a:r>
              <a:rPr lang="en-US" dirty="0" smtClean="0"/>
              <a:t>32 - 4 = </a:t>
            </a:r>
            <a:r>
              <a:rPr lang="en-US" dirty="0"/>
              <a:t>28 bits </a:t>
            </a:r>
            <a:r>
              <a:rPr lang="en-US" dirty="0" smtClean="0"/>
              <a:t>for both index </a:t>
            </a:r>
            <a:r>
              <a:rPr lang="en-US" dirty="0"/>
              <a:t>and </a:t>
            </a:r>
            <a:r>
              <a:rPr lang="en-US" dirty="0" smtClean="0"/>
              <a:t>tag </a:t>
            </a:r>
          </a:p>
          <a:p>
            <a:pPr lvl="1"/>
            <a:r>
              <a:rPr lang="en-US" dirty="0"/>
              <a:t>4096 </a:t>
            </a:r>
            <a:r>
              <a:rPr lang="en-US" dirty="0" smtClean="0"/>
              <a:t>blocks </a:t>
            </a:r>
            <a:r>
              <a:rPr lang="en-US" dirty="0" smtClean="0">
                <a:sym typeface="Wingdings" panose="05000000000000000000" pitchFamily="2" charset="2"/>
              </a:rPr>
              <a:t> 12 bits for block address</a:t>
            </a:r>
            <a:endParaRPr lang="en-US" dirty="0" smtClean="0"/>
          </a:p>
          <a:p>
            <a:r>
              <a:rPr lang="en-US" dirty="0" smtClean="0"/>
              <a:t>The </a:t>
            </a:r>
            <a:r>
              <a:rPr lang="en-US" dirty="0"/>
              <a:t>direct-mapped cache has </a:t>
            </a:r>
            <a:endParaRPr lang="en-US" dirty="0" smtClean="0"/>
          </a:p>
          <a:p>
            <a:pPr lvl="1"/>
            <a:r>
              <a:rPr lang="en-US" dirty="0" smtClean="0"/>
              <a:t>12 </a:t>
            </a:r>
            <a:r>
              <a:rPr lang="en-US" dirty="0"/>
              <a:t>bits of index, since log</a:t>
            </a:r>
            <a:r>
              <a:rPr lang="en-US" baseline="-25000" dirty="0"/>
              <a:t>2</a:t>
            </a:r>
            <a:r>
              <a:rPr lang="en-US" dirty="0"/>
              <a:t> (4096</a:t>
            </a:r>
            <a:r>
              <a:rPr lang="en-US" dirty="0" smtClean="0"/>
              <a:t>)= 12</a:t>
            </a:r>
          </a:p>
          <a:p>
            <a:pPr lvl="1"/>
            <a:r>
              <a:rPr lang="en-US" dirty="0" smtClean="0"/>
              <a:t>Hence</a:t>
            </a:r>
            <a:r>
              <a:rPr lang="en-US" dirty="0"/>
              <a:t>, the total number </a:t>
            </a:r>
            <a:r>
              <a:rPr lang="en-US" dirty="0" smtClean="0"/>
              <a:t>of tag bits = (28-12</a:t>
            </a:r>
            <a:r>
              <a:rPr lang="en-US" dirty="0"/>
              <a:t>) </a:t>
            </a:r>
            <a:r>
              <a:rPr lang="en-US" dirty="0" smtClean="0"/>
              <a:t>x </a:t>
            </a:r>
            <a:r>
              <a:rPr lang="en-US" dirty="0"/>
              <a:t>4096 </a:t>
            </a:r>
            <a:r>
              <a:rPr lang="en-US" dirty="0" smtClean="0"/>
              <a:t>= </a:t>
            </a:r>
            <a:r>
              <a:rPr lang="en-US" dirty="0"/>
              <a:t>16 </a:t>
            </a:r>
            <a:r>
              <a:rPr lang="en-US" dirty="0" smtClean="0"/>
              <a:t>x </a:t>
            </a:r>
            <a:r>
              <a:rPr lang="en-US" dirty="0"/>
              <a:t>4096 </a:t>
            </a:r>
            <a:r>
              <a:rPr lang="en-US" dirty="0" smtClean="0"/>
              <a:t>= 64 Ki bits </a:t>
            </a:r>
          </a:p>
          <a:p>
            <a:r>
              <a:rPr lang="en-US" dirty="0" smtClean="0"/>
              <a:t>Each </a:t>
            </a:r>
            <a:r>
              <a:rPr lang="en-US" dirty="0"/>
              <a:t>degree of associativity decreases </a:t>
            </a:r>
            <a:endParaRPr lang="en-US" dirty="0" smtClean="0"/>
          </a:p>
          <a:p>
            <a:pPr lvl="1"/>
            <a:r>
              <a:rPr lang="en-US" dirty="0" smtClean="0"/>
              <a:t>the </a:t>
            </a:r>
            <a:r>
              <a:rPr lang="en-US" dirty="0"/>
              <a:t>number of sets by a factor of 2 and </a:t>
            </a:r>
            <a:endParaRPr lang="en-US" dirty="0" smtClean="0"/>
          </a:p>
          <a:p>
            <a:pPr lvl="1"/>
            <a:r>
              <a:rPr lang="en-US" dirty="0" smtClean="0"/>
              <a:t>thus </a:t>
            </a:r>
            <a:r>
              <a:rPr lang="en-US" dirty="0"/>
              <a:t>decreases the number of bits used to index the cache by 1 and </a:t>
            </a:r>
            <a:endParaRPr lang="en-US" dirty="0" smtClean="0"/>
          </a:p>
          <a:p>
            <a:pPr lvl="1"/>
            <a:r>
              <a:rPr lang="en-US" dirty="0" smtClean="0"/>
              <a:t>increases </a:t>
            </a:r>
            <a:r>
              <a:rPr lang="en-US" dirty="0"/>
              <a:t>the number of bits in the tag by </a:t>
            </a:r>
            <a:r>
              <a:rPr lang="en-US" dirty="0" smtClean="0"/>
              <a:t>1 </a:t>
            </a:r>
          </a:p>
        </p:txBody>
      </p:sp>
    </p:spTree>
    <p:extLst>
      <p:ext uri="{BB962C8B-B14F-4D97-AF65-F5344CB8AC3E}">
        <p14:creationId xmlns:p14="http://schemas.microsoft.com/office/powerpoint/2010/main" val="3225504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327" y="2540289"/>
            <a:ext cx="10515600" cy="1325563"/>
          </a:xfrm>
        </p:spPr>
        <p:txBody>
          <a:bodyPr/>
          <a:lstStyle/>
          <a:p>
            <a:pPr algn="ctr"/>
            <a:r>
              <a:rPr lang="en-US" dirty="0"/>
              <a:t>Reducing Cache Misses by More Flexible Placement of Blocks</a:t>
            </a:r>
          </a:p>
        </p:txBody>
      </p:sp>
    </p:spTree>
    <p:extLst>
      <p:ext uri="{BB962C8B-B14F-4D97-AF65-F5344CB8AC3E}">
        <p14:creationId xmlns:p14="http://schemas.microsoft.com/office/powerpoint/2010/main" val="939794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527" y="240436"/>
            <a:ext cx="11720946" cy="840220"/>
          </a:xfrm>
        </p:spPr>
        <p:txBody>
          <a:bodyPr/>
          <a:lstStyle/>
          <a:p>
            <a:r>
              <a:rPr lang="en-US" dirty="0"/>
              <a:t>Reducing the Miss Penalty Using Multilevel Caches</a:t>
            </a:r>
          </a:p>
        </p:txBody>
      </p:sp>
      <p:sp>
        <p:nvSpPr>
          <p:cNvPr id="3" name="Content Placeholder 2"/>
          <p:cNvSpPr>
            <a:spLocks noGrp="1"/>
          </p:cNvSpPr>
          <p:nvPr>
            <p:ph idx="1"/>
          </p:nvPr>
        </p:nvSpPr>
        <p:spPr>
          <a:xfrm>
            <a:off x="235527" y="1205345"/>
            <a:ext cx="11720946" cy="3893128"/>
          </a:xfrm>
        </p:spPr>
        <p:txBody>
          <a:bodyPr>
            <a:normAutofit/>
          </a:bodyPr>
          <a:lstStyle/>
          <a:p>
            <a:r>
              <a:rPr lang="en-US" dirty="0"/>
              <a:t>To close the gap further between the fast clock rates of modern processors and the increasingly long time required to access DRAMs, </a:t>
            </a:r>
            <a:endParaRPr lang="en-US" dirty="0" smtClean="0"/>
          </a:p>
          <a:p>
            <a:pPr lvl="1"/>
            <a:r>
              <a:rPr lang="en-US" dirty="0" smtClean="0"/>
              <a:t>most </a:t>
            </a:r>
            <a:r>
              <a:rPr lang="en-US" dirty="0"/>
              <a:t>microprocessors support an additional level of </a:t>
            </a:r>
            <a:r>
              <a:rPr lang="en-US" dirty="0" smtClean="0"/>
              <a:t>caching</a:t>
            </a:r>
          </a:p>
          <a:p>
            <a:r>
              <a:rPr lang="en-US" dirty="0" smtClean="0"/>
              <a:t>This </a:t>
            </a:r>
            <a:r>
              <a:rPr lang="en-US" dirty="0"/>
              <a:t>second-level </a:t>
            </a:r>
            <a:r>
              <a:rPr lang="en-US" dirty="0" smtClean="0"/>
              <a:t>(L2) cache </a:t>
            </a:r>
            <a:r>
              <a:rPr lang="en-US" dirty="0"/>
              <a:t>is normally on the same chip </a:t>
            </a:r>
            <a:endParaRPr lang="en-US" dirty="0" smtClean="0"/>
          </a:p>
          <a:p>
            <a:pPr lvl="1"/>
            <a:r>
              <a:rPr lang="en-US" dirty="0" smtClean="0"/>
              <a:t>accessed </a:t>
            </a:r>
            <a:r>
              <a:rPr lang="en-US" dirty="0"/>
              <a:t>whenever a miss occurs in the primary </a:t>
            </a:r>
            <a:r>
              <a:rPr lang="en-US" dirty="0" smtClean="0"/>
              <a:t>cache </a:t>
            </a:r>
          </a:p>
          <a:p>
            <a:r>
              <a:rPr lang="en-US" dirty="0" smtClean="0"/>
              <a:t>If </a:t>
            </a:r>
            <a:r>
              <a:rPr lang="en-US" dirty="0"/>
              <a:t>the second-level cache contains the desired data, </a:t>
            </a:r>
            <a:endParaRPr lang="en-US" dirty="0" smtClean="0"/>
          </a:p>
          <a:p>
            <a:pPr lvl="1"/>
            <a:r>
              <a:rPr lang="en-US" dirty="0" smtClean="0"/>
              <a:t>the </a:t>
            </a:r>
            <a:r>
              <a:rPr lang="en-US" dirty="0"/>
              <a:t>miss penalty for the </a:t>
            </a:r>
            <a:r>
              <a:rPr lang="en-US" dirty="0" smtClean="0"/>
              <a:t>first-level </a:t>
            </a:r>
            <a:r>
              <a:rPr lang="en-US" dirty="0"/>
              <a:t>cache will be essentially the access time of the second-level cache, which will be much less than the access time of main </a:t>
            </a:r>
            <a:r>
              <a:rPr lang="en-US" dirty="0" smtClean="0"/>
              <a:t>memory</a:t>
            </a:r>
          </a:p>
          <a:p>
            <a:pPr lvl="1"/>
            <a:endParaRPr lang="en-US" dirty="0"/>
          </a:p>
        </p:txBody>
      </p:sp>
    </p:spTree>
    <p:extLst>
      <p:ext uri="{BB962C8B-B14F-4D97-AF65-F5344CB8AC3E}">
        <p14:creationId xmlns:p14="http://schemas.microsoft.com/office/powerpoint/2010/main" val="1566284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218" y="281997"/>
            <a:ext cx="10515600" cy="757093"/>
          </a:xfrm>
        </p:spPr>
        <p:txBody>
          <a:bodyPr/>
          <a:lstStyle/>
          <a:p>
            <a:r>
              <a:rPr lang="en-US" dirty="0" smtClean="0"/>
              <a:t>Check Point</a:t>
            </a:r>
            <a:endParaRPr lang="en-US" dirty="0"/>
          </a:p>
        </p:txBody>
      </p:sp>
      <p:sp>
        <p:nvSpPr>
          <p:cNvPr id="3" name="Content Placeholder 2"/>
          <p:cNvSpPr>
            <a:spLocks noGrp="1"/>
          </p:cNvSpPr>
          <p:nvPr>
            <p:ph idx="1"/>
          </p:nvPr>
        </p:nvSpPr>
        <p:spPr>
          <a:xfrm>
            <a:off x="207818" y="1257590"/>
            <a:ext cx="11776364" cy="2330738"/>
          </a:xfrm>
        </p:spPr>
        <p:txBody>
          <a:bodyPr>
            <a:normAutofit fontScale="77500" lnSpcReduction="20000"/>
          </a:bodyPr>
          <a:lstStyle/>
          <a:p>
            <a:r>
              <a:rPr lang="en-US" dirty="0"/>
              <a:t>Suppose we have a processor with a base CPI of 1.0, </a:t>
            </a:r>
            <a:endParaRPr lang="en-US" dirty="0" smtClean="0"/>
          </a:p>
          <a:p>
            <a:pPr lvl="1"/>
            <a:r>
              <a:rPr lang="en-US" dirty="0" smtClean="0"/>
              <a:t>assuming </a:t>
            </a:r>
            <a:r>
              <a:rPr lang="en-US" dirty="0"/>
              <a:t>all references hit in the primary cache, and a clock rate of 4 </a:t>
            </a:r>
            <a:r>
              <a:rPr lang="en-US" dirty="0" smtClean="0"/>
              <a:t>GHz </a:t>
            </a:r>
          </a:p>
          <a:p>
            <a:r>
              <a:rPr lang="en-US" dirty="0" smtClean="0"/>
              <a:t>Assume </a:t>
            </a:r>
            <a:r>
              <a:rPr lang="en-US" dirty="0"/>
              <a:t>a main memory access time of 100 ns, </a:t>
            </a:r>
            <a:endParaRPr lang="en-US" dirty="0" smtClean="0"/>
          </a:p>
          <a:p>
            <a:pPr lvl="1"/>
            <a:r>
              <a:rPr lang="en-US" dirty="0" smtClean="0"/>
              <a:t>including </a:t>
            </a:r>
            <a:r>
              <a:rPr lang="en-US" dirty="0"/>
              <a:t>all the miss </a:t>
            </a:r>
            <a:r>
              <a:rPr lang="en-US" dirty="0" smtClean="0"/>
              <a:t>handling </a:t>
            </a:r>
          </a:p>
          <a:p>
            <a:r>
              <a:rPr lang="en-US" dirty="0" smtClean="0"/>
              <a:t>Suppose </a:t>
            </a:r>
            <a:r>
              <a:rPr lang="en-US" dirty="0"/>
              <a:t>the miss rate per instruction at the primary cache is 2</a:t>
            </a:r>
            <a:r>
              <a:rPr lang="en-US" dirty="0" smtClean="0"/>
              <a:t>% </a:t>
            </a:r>
          </a:p>
          <a:p>
            <a:r>
              <a:rPr lang="en-US" dirty="0" smtClean="0"/>
              <a:t>How </a:t>
            </a:r>
            <a:r>
              <a:rPr lang="en-US" dirty="0"/>
              <a:t>much faster will the processor be if we add a secondary cache that has a 5 ns access time for either a hit or a miss and is large enough to reduce the miss rate to main memory to 0.5%?</a:t>
            </a:r>
          </a:p>
        </p:txBody>
      </p:sp>
    </p:spTree>
    <p:extLst>
      <p:ext uri="{BB962C8B-B14F-4D97-AF65-F5344CB8AC3E}">
        <p14:creationId xmlns:p14="http://schemas.microsoft.com/office/powerpoint/2010/main" val="411001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763" y="1598180"/>
            <a:ext cx="10515600" cy="1325563"/>
          </a:xfrm>
        </p:spPr>
        <p:txBody>
          <a:bodyPr/>
          <a:lstStyle/>
          <a:p>
            <a:pPr algn="ctr"/>
            <a:r>
              <a:rPr lang="en-US" dirty="0"/>
              <a:t>Virtual Machines</a:t>
            </a:r>
          </a:p>
        </p:txBody>
      </p:sp>
      <p:pic>
        <p:nvPicPr>
          <p:cNvPr id="3" name="Picture 2"/>
          <p:cNvPicPr>
            <a:picLocks noChangeAspect="1"/>
          </p:cNvPicPr>
          <p:nvPr/>
        </p:nvPicPr>
        <p:blipFill>
          <a:blip r:embed="rId2"/>
          <a:stretch>
            <a:fillRect/>
          </a:stretch>
        </p:blipFill>
        <p:spPr>
          <a:xfrm>
            <a:off x="9252239" y="3701328"/>
            <a:ext cx="2143125" cy="2143125"/>
          </a:xfrm>
          <a:prstGeom prst="rect">
            <a:avLst/>
          </a:prstGeom>
        </p:spPr>
      </p:pic>
      <p:pic>
        <p:nvPicPr>
          <p:cNvPr id="4" name="Picture 3"/>
          <p:cNvPicPr>
            <a:picLocks noChangeAspect="1"/>
          </p:cNvPicPr>
          <p:nvPr/>
        </p:nvPicPr>
        <p:blipFill>
          <a:blip r:embed="rId3"/>
          <a:stretch>
            <a:fillRect/>
          </a:stretch>
        </p:blipFill>
        <p:spPr>
          <a:xfrm>
            <a:off x="533400" y="2923743"/>
            <a:ext cx="3193473" cy="3506851"/>
          </a:xfrm>
          <a:prstGeom prst="rect">
            <a:avLst/>
          </a:prstGeom>
        </p:spPr>
      </p:pic>
    </p:spTree>
    <p:extLst>
      <p:ext uri="{BB962C8B-B14F-4D97-AF65-F5344CB8AC3E}">
        <p14:creationId xmlns:p14="http://schemas.microsoft.com/office/powerpoint/2010/main" val="164045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7930"/>
          </a:xfrm>
        </p:spPr>
        <p:txBody>
          <a:bodyPr/>
          <a:lstStyle/>
          <a:p>
            <a:r>
              <a:rPr lang="en-US" dirty="0"/>
              <a:t>Virtual Machines</a:t>
            </a:r>
          </a:p>
        </p:txBody>
      </p:sp>
      <p:sp>
        <p:nvSpPr>
          <p:cNvPr id="3" name="Content Placeholder 2"/>
          <p:cNvSpPr>
            <a:spLocks noGrp="1"/>
          </p:cNvSpPr>
          <p:nvPr>
            <p:ph idx="1"/>
          </p:nvPr>
        </p:nvSpPr>
        <p:spPr>
          <a:xfrm>
            <a:off x="277091" y="1233056"/>
            <a:ext cx="11748654" cy="3519053"/>
          </a:xfrm>
        </p:spPr>
        <p:txBody>
          <a:bodyPr/>
          <a:lstStyle/>
          <a:p>
            <a:r>
              <a:rPr lang="en-US" dirty="0"/>
              <a:t>Virtual Machines (VM) were </a:t>
            </a:r>
            <a:r>
              <a:rPr lang="en-US" dirty="0" smtClean="0"/>
              <a:t>first </a:t>
            </a:r>
            <a:r>
              <a:rPr lang="en-US" dirty="0"/>
              <a:t>developed in the mid-1960s, </a:t>
            </a:r>
            <a:endParaRPr lang="en-US" dirty="0" smtClean="0"/>
          </a:p>
          <a:p>
            <a:r>
              <a:rPr lang="en-US" dirty="0" smtClean="0"/>
              <a:t>VMs have </a:t>
            </a:r>
            <a:r>
              <a:rPr lang="en-US" dirty="0"/>
              <a:t>remained an important part of mainframe computing over the </a:t>
            </a:r>
            <a:r>
              <a:rPr lang="en-US" dirty="0" smtClean="0"/>
              <a:t>years</a:t>
            </a:r>
            <a:endParaRPr lang="en-US" dirty="0"/>
          </a:p>
          <a:p>
            <a:r>
              <a:rPr lang="en-US" dirty="0" smtClean="0"/>
              <a:t>VM recently </a:t>
            </a:r>
            <a:r>
              <a:rPr lang="en-US" dirty="0"/>
              <a:t>gained popularity due to </a:t>
            </a:r>
            <a:endParaRPr lang="en-US" dirty="0" smtClean="0"/>
          </a:p>
          <a:p>
            <a:pPr lvl="1"/>
            <a:r>
              <a:rPr lang="en-US" dirty="0" smtClean="0"/>
              <a:t>The </a:t>
            </a:r>
            <a:r>
              <a:rPr lang="en-US" dirty="0"/>
              <a:t>increasing importance of </a:t>
            </a:r>
            <a:r>
              <a:rPr lang="en-US" b="1" dirty="0">
                <a:solidFill>
                  <a:srgbClr val="7030A0"/>
                </a:solidFill>
              </a:rPr>
              <a:t>isolation and security </a:t>
            </a:r>
            <a:r>
              <a:rPr lang="en-US" dirty="0"/>
              <a:t>in modern systems </a:t>
            </a:r>
            <a:endParaRPr lang="en-US" dirty="0" smtClean="0"/>
          </a:p>
          <a:p>
            <a:pPr lvl="1"/>
            <a:r>
              <a:rPr lang="en-US" dirty="0" smtClean="0"/>
              <a:t>The </a:t>
            </a:r>
            <a:r>
              <a:rPr lang="en-US" b="1" dirty="0">
                <a:solidFill>
                  <a:srgbClr val="7030A0"/>
                </a:solidFill>
              </a:rPr>
              <a:t>failures in security and reliability </a:t>
            </a:r>
            <a:r>
              <a:rPr lang="en-US" dirty="0"/>
              <a:t>of standard operating systems </a:t>
            </a:r>
            <a:endParaRPr lang="en-US" dirty="0" smtClean="0"/>
          </a:p>
          <a:p>
            <a:pPr lvl="1"/>
            <a:r>
              <a:rPr lang="en-US" dirty="0" smtClean="0"/>
              <a:t>The </a:t>
            </a:r>
            <a:r>
              <a:rPr lang="en-US" dirty="0"/>
              <a:t>sharing of a single computer among many unrelated </a:t>
            </a:r>
            <a:r>
              <a:rPr lang="en-US" dirty="0" smtClean="0"/>
              <a:t>users</a:t>
            </a:r>
          </a:p>
          <a:p>
            <a:pPr lvl="1"/>
            <a:r>
              <a:rPr lang="en-US" dirty="0" smtClean="0"/>
              <a:t>The </a:t>
            </a:r>
            <a:r>
              <a:rPr lang="en-US" dirty="0"/>
              <a:t>dramatic </a:t>
            </a:r>
            <a:r>
              <a:rPr lang="en-US" b="1" dirty="0">
                <a:solidFill>
                  <a:srgbClr val="7030A0"/>
                </a:solidFill>
              </a:rPr>
              <a:t>increases in raw speed of processors</a:t>
            </a:r>
            <a:r>
              <a:rPr lang="en-US" dirty="0"/>
              <a:t> over the decades, which makes the overhead of VMs more acceptable</a:t>
            </a:r>
          </a:p>
        </p:txBody>
      </p:sp>
    </p:spTree>
    <p:extLst>
      <p:ext uri="{BB962C8B-B14F-4D97-AF65-F5344CB8AC3E}">
        <p14:creationId xmlns:p14="http://schemas.microsoft.com/office/powerpoint/2010/main" val="10847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7819"/>
          </a:xfrm>
        </p:spPr>
        <p:txBody>
          <a:bodyPr>
            <a:normAutofit fontScale="90000"/>
          </a:bodyPr>
          <a:lstStyle/>
          <a:p>
            <a:r>
              <a:rPr lang="en-US" dirty="0" smtClean="0"/>
              <a:t>VM</a:t>
            </a:r>
            <a:endParaRPr lang="en-US" dirty="0"/>
          </a:p>
        </p:txBody>
      </p:sp>
      <p:sp>
        <p:nvSpPr>
          <p:cNvPr id="3" name="Content Placeholder 2"/>
          <p:cNvSpPr>
            <a:spLocks noGrp="1"/>
          </p:cNvSpPr>
          <p:nvPr>
            <p:ph idx="1"/>
          </p:nvPr>
        </p:nvSpPr>
        <p:spPr>
          <a:xfrm>
            <a:off x="277091" y="1052946"/>
            <a:ext cx="8659091" cy="5569528"/>
          </a:xfrm>
        </p:spPr>
        <p:txBody>
          <a:bodyPr>
            <a:normAutofit fontScale="92500" lnSpcReduction="10000"/>
          </a:bodyPr>
          <a:lstStyle/>
          <a:p>
            <a:r>
              <a:rPr lang="en-US" dirty="0"/>
              <a:t>we are interested in VMs that provide </a:t>
            </a:r>
            <a:endParaRPr lang="en-US" dirty="0" smtClean="0"/>
          </a:p>
          <a:p>
            <a:pPr lvl="1"/>
            <a:r>
              <a:rPr lang="en-US" dirty="0" smtClean="0"/>
              <a:t>a </a:t>
            </a:r>
            <a:r>
              <a:rPr lang="en-US" dirty="0"/>
              <a:t>complete system-level environment </a:t>
            </a:r>
            <a:r>
              <a:rPr lang="en-US" b="1" dirty="0"/>
              <a:t>at the binary instruction set architecture </a:t>
            </a:r>
            <a:r>
              <a:rPr lang="en-US" dirty="0"/>
              <a:t>(ISA) </a:t>
            </a:r>
            <a:r>
              <a:rPr lang="en-US" dirty="0" smtClean="0"/>
              <a:t>level</a:t>
            </a:r>
          </a:p>
          <a:p>
            <a:pPr lvl="1"/>
            <a:r>
              <a:rPr lang="en-US" b="1" dirty="0"/>
              <a:t>S</a:t>
            </a:r>
            <a:r>
              <a:rPr lang="en-US" b="1" dirty="0" smtClean="0"/>
              <a:t>ome </a:t>
            </a:r>
            <a:r>
              <a:rPr lang="en-US" b="1" dirty="0"/>
              <a:t>VMs run </a:t>
            </a:r>
            <a:r>
              <a:rPr lang="en-US" b="1" dirty="0" smtClean="0"/>
              <a:t>different </a:t>
            </a:r>
            <a:r>
              <a:rPr lang="en-US" b="1" dirty="0"/>
              <a:t>ISAs </a:t>
            </a:r>
            <a:r>
              <a:rPr lang="en-US" dirty="0" smtClean="0"/>
              <a:t>from </a:t>
            </a:r>
            <a:r>
              <a:rPr lang="en-US" dirty="0"/>
              <a:t>the native </a:t>
            </a:r>
            <a:r>
              <a:rPr lang="en-US" dirty="0" smtClean="0"/>
              <a:t>hardware</a:t>
            </a:r>
          </a:p>
          <a:p>
            <a:pPr lvl="2"/>
            <a:r>
              <a:rPr lang="en-US" dirty="0"/>
              <a:t>they always match the </a:t>
            </a:r>
            <a:r>
              <a:rPr lang="en-US" dirty="0" smtClean="0"/>
              <a:t>hardware</a:t>
            </a:r>
          </a:p>
          <a:p>
            <a:pPr lvl="2"/>
            <a:r>
              <a:rPr lang="en-US" dirty="0" smtClean="0"/>
              <a:t>These VMs </a:t>
            </a:r>
            <a:r>
              <a:rPr lang="en-US" dirty="0"/>
              <a:t>are called (Operating) </a:t>
            </a:r>
            <a:r>
              <a:rPr lang="en-US" b="1" dirty="0"/>
              <a:t>System Virtual </a:t>
            </a:r>
            <a:r>
              <a:rPr lang="en-US" b="1" dirty="0" smtClean="0"/>
              <a:t>Machines</a:t>
            </a:r>
          </a:p>
          <a:p>
            <a:pPr lvl="2"/>
            <a:r>
              <a:rPr lang="en-US" dirty="0" smtClean="0"/>
              <a:t>Examples: </a:t>
            </a:r>
            <a:r>
              <a:rPr lang="en-US" dirty="0"/>
              <a:t>IBM VM/370, </a:t>
            </a:r>
            <a:r>
              <a:rPr lang="en-US" dirty="0" err="1"/>
              <a:t>VirtualBox</a:t>
            </a:r>
            <a:r>
              <a:rPr lang="en-US" dirty="0"/>
              <a:t>, VMware ESX Server, and </a:t>
            </a:r>
            <a:r>
              <a:rPr lang="en-US" dirty="0" err="1" smtClean="0"/>
              <a:t>Xen</a:t>
            </a:r>
            <a:endParaRPr lang="en-US" dirty="0" smtClean="0"/>
          </a:p>
          <a:p>
            <a:r>
              <a:rPr lang="en-US" dirty="0"/>
              <a:t>System virtual machines </a:t>
            </a:r>
            <a:r>
              <a:rPr lang="en-US" b="1" dirty="0">
                <a:solidFill>
                  <a:srgbClr val="7030A0"/>
                </a:solidFill>
              </a:rPr>
              <a:t>present the illusion</a:t>
            </a:r>
            <a:r>
              <a:rPr lang="en-US" dirty="0"/>
              <a:t> that </a:t>
            </a:r>
            <a:endParaRPr lang="en-US" dirty="0" smtClean="0"/>
          </a:p>
          <a:p>
            <a:pPr lvl="1"/>
            <a:r>
              <a:rPr lang="en-US" dirty="0" smtClean="0"/>
              <a:t>the </a:t>
            </a:r>
            <a:r>
              <a:rPr lang="en-US" b="1" dirty="0">
                <a:solidFill>
                  <a:srgbClr val="7030A0"/>
                </a:solidFill>
              </a:rPr>
              <a:t>users have an entire computer to themselves</a:t>
            </a:r>
            <a:r>
              <a:rPr lang="en-US" dirty="0"/>
              <a:t>, including a copy of the </a:t>
            </a:r>
            <a:r>
              <a:rPr lang="en-US" dirty="0" smtClean="0"/>
              <a:t>OS</a:t>
            </a:r>
          </a:p>
          <a:p>
            <a:r>
              <a:rPr lang="en-US" dirty="0"/>
              <a:t>On a conventional platform, </a:t>
            </a:r>
            <a:endParaRPr lang="en-US" dirty="0" smtClean="0"/>
          </a:p>
          <a:p>
            <a:pPr lvl="1"/>
            <a:r>
              <a:rPr lang="en-US" dirty="0" smtClean="0"/>
              <a:t>a </a:t>
            </a:r>
            <a:r>
              <a:rPr lang="en-US" dirty="0"/>
              <a:t>single OS “owns” all the hardware resources, </a:t>
            </a:r>
            <a:endParaRPr lang="en-US" dirty="0" smtClean="0"/>
          </a:p>
          <a:p>
            <a:pPr lvl="1"/>
            <a:r>
              <a:rPr lang="en-US" dirty="0" smtClean="0"/>
              <a:t>but </a:t>
            </a:r>
            <a:r>
              <a:rPr lang="en-US" dirty="0"/>
              <a:t>with a VM, multiple OSes </a:t>
            </a:r>
            <a:r>
              <a:rPr lang="en-US" dirty="0" smtClean="0"/>
              <a:t>share </a:t>
            </a:r>
            <a:r>
              <a:rPr lang="en-US" dirty="0"/>
              <a:t>the </a:t>
            </a:r>
            <a:r>
              <a:rPr lang="en-US" dirty="0" smtClean="0"/>
              <a:t>same hardware resources</a:t>
            </a:r>
          </a:p>
          <a:p>
            <a:r>
              <a:rPr lang="en-US" dirty="0" smtClean="0"/>
              <a:t>The software </a:t>
            </a:r>
            <a:r>
              <a:rPr lang="en-US" dirty="0"/>
              <a:t>that supports VMs is called a </a:t>
            </a:r>
            <a:endParaRPr lang="en-US" dirty="0" smtClean="0"/>
          </a:p>
          <a:p>
            <a:pPr lvl="1"/>
            <a:r>
              <a:rPr lang="en-US" dirty="0" smtClean="0"/>
              <a:t>virtual </a:t>
            </a:r>
            <a:r>
              <a:rPr lang="en-US" dirty="0"/>
              <a:t>machine monitor (VMM) or </a:t>
            </a:r>
            <a:endParaRPr lang="en-US" dirty="0" smtClean="0"/>
          </a:p>
          <a:p>
            <a:pPr lvl="1"/>
            <a:r>
              <a:rPr lang="en-US" dirty="0" smtClean="0"/>
              <a:t>hypervisor</a:t>
            </a:r>
          </a:p>
          <a:p>
            <a:endParaRPr lang="en-US" dirty="0"/>
          </a:p>
        </p:txBody>
      </p:sp>
      <p:pic>
        <p:nvPicPr>
          <p:cNvPr id="4" name="Picture 3"/>
          <p:cNvPicPr>
            <a:picLocks noChangeAspect="1"/>
          </p:cNvPicPr>
          <p:nvPr/>
        </p:nvPicPr>
        <p:blipFill>
          <a:blip r:embed="rId2"/>
          <a:stretch>
            <a:fillRect/>
          </a:stretch>
        </p:blipFill>
        <p:spPr>
          <a:xfrm>
            <a:off x="9912062" y="1589810"/>
            <a:ext cx="2038350" cy="2247900"/>
          </a:xfrm>
          <a:prstGeom prst="rect">
            <a:avLst/>
          </a:prstGeom>
        </p:spPr>
      </p:pic>
      <p:pic>
        <p:nvPicPr>
          <p:cNvPr id="5" name="Picture 4"/>
          <p:cNvPicPr>
            <a:picLocks noChangeAspect="1"/>
          </p:cNvPicPr>
          <p:nvPr/>
        </p:nvPicPr>
        <p:blipFill>
          <a:blip r:embed="rId3"/>
          <a:stretch>
            <a:fillRect/>
          </a:stretch>
        </p:blipFill>
        <p:spPr>
          <a:xfrm>
            <a:off x="8936182" y="5051281"/>
            <a:ext cx="3171825" cy="1438275"/>
          </a:xfrm>
          <a:prstGeom prst="rect">
            <a:avLst/>
          </a:prstGeom>
        </p:spPr>
      </p:pic>
    </p:spTree>
    <p:extLst>
      <p:ext uri="{BB962C8B-B14F-4D97-AF65-F5344CB8AC3E}">
        <p14:creationId xmlns:p14="http://schemas.microsoft.com/office/powerpoint/2010/main" val="2572232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r>
              <a:rPr lang="en-US" dirty="0"/>
              <a:t>VMs for improving protection</a:t>
            </a:r>
          </a:p>
        </p:txBody>
      </p:sp>
      <p:sp>
        <p:nvSpPr>
          <p:cNvPr id="3" name="Content Placeholder 2"/>
          <p:cNvSpPr>
            <a:spLocks noGrp="1"/>
          </p:cNvSpPr>
          <p:nvPr>
            <p:ph idx="1"/>
          </p:nvPr>
        </p:nvSpPr>
        <p:spPr>
          <a:xfrm>
            <a:off x="838200" y="1371600"/>
            <a:ext cx="10515600" cy="4805363"/>
          </a:xfrm>
        </p:spPr>
        <p:txBody>
          <a:bodyPr>
            <a:normAutofit/>
          </a:bodyPr>
          <a:lstStyle/>
          <a:p>
            <a:r>
              <a:rPr lang="en-US" dirty="0" smtClean="0"/>
              <a:t>VMs </a:t>
            </a:r>
            <a:r>
              <a:rPr lang="en-US" dirty="0"/>
              <a:t>provide two </a:t>
            </a:r>
            <a:r>
              <a:rPr lang="en-US" b="1" dirty="0"/>
              <a:t>other </a:t>
            </a:r>
            <a:r>
              <a:rPr lang="en-US" b="1" dirty="0" smtClean="0"/>
              <a:t>benefits </a:t>
            </a:r>
            <a:r>
              <a:rPr lang="en-US" dirty="0"/>
              <a:t>that are </a:t>
            </a:r>
            <a:r>
              <a:rPr lang="en-US" b="1" dirty="0"/>
              <a:t>commercially </a:t>
            </a:r>
            <a:r>
              <a:rPr lang="en-US" b="1" dirty="0" smtClean="0"/>
              <a:t>significant</a:t>
            </a:r>
            <a:r>
              <a:rPr lang="en-US" dirty="0"/>
              <a:t>: </a:t>
            </a:r>
            <a:endParaRPr lang="en-US" dirty="0" smtClean="0"/>
          </a:p>
          <a:p>
            <a:pPr lvl="1"/>
            <a:r>
              <a:rPr lang="en-US" dirty="0" smtClean="0"/>
              <a:t>Managing software</a:t>
            </a:r>
            <a:r>
              <a:rPr lang="en-US" dirty="0"/>
              <a:t>. </a:t>
            </a:r>
            <a:endParaRPr lang="en-US" dirty="0" smtClean="0"/>
          </a:p>
          <a:p>
            <a:pPr lvl="2"/>
            <a:r>
              <a:rPr lang="en-US" dirty="0" smtClean="0"/>
              <a:t>VMs </a:t>
            </a:r>
            <a:r>
              <a:rPr lang="en-US" dirty="0"/>
              <a:t>provide an abstraction that can run the complete </a:t>
            </a:r>
            <a:r>
              <a:rPr lang="en-US" dirty="0" smtClean="0"/>
              <a:t>software </a:t>
            </a:r>
            <a:r>
              <a:rPr lang="en-US" dirty="0"/>
              <a:t>stack, even including old operating systems like DOS. </a:t>
            </a:r>
            <a:endParaRPr lang="en-US" dirty="0" smtClean="0"/>
          </a:p>
          <a:p>
            <a:pPr lvl="1"/>
            <a:r>
              <a:rPr lang="en-US" dirty="0" smtClean="0"/>
              <a:t>Managing </a:t>
            </a:r>
            <a:r>
              <a:rPr lang="en-US" dirty="0"/>
              <a:t>hardware. </a:t>
            </a:r>
            <a:endParaRPr lang="en-US" dirty="0" smtClean="0"/>
          </a:p>
          <a:p>
            <a:pPr lvl="2"/>
            <a:r>
              <a:rPr lang="en-US" dirty="0" smtClean="0"/>
              <a:t>VMs </a:t>
            </a:r>
            <a:r>
              <a:rPr lang="en-US" dirty="0"/>
              <a:t>allow </a:t>
            </a:r>
            <a:r>
              <a:rPr lang="en-US" dirty="0" smtClean="0"/>
              <a:t>separate </a:t>
            </a:r>
            <a:r>
              <a:rPr lang="en-US" b="1" dirty="0" smtClean="0">
                <a:solidFill>
                  <a:srgbClr val="7030A0"/>
                </a:solidFill>
              </a:rPr>
              <a:t>software </a:t>
            </a:r>
            <a:r>
              <a:rPr lang="en-US" b="1" dirty="0">
                <a:solidFill>
                  <a:srgbClr val="7030A0"/>
                </a:solidFill>
              </a:rPr>
              <a:t>stacks to run independently yet share hardware</a:t>
            </a:r>
            <a:r>
              <a:rPr lang="en-US" dirty="0"/>
              <a:t>, thereby consolidating </a:t>
            </a:r>
            <a:r>
              <a:rPr lang="en-US" dirty="0" smtClean="0"/>
              <a:t>a </a:t>
            </a:r>
            <a:r>
              <a:rPr lang="en-US" dirty="0"/>
              <a:t>number of </a:t>
            </a:r>
            <a:r>
              <a:rPr lang="en-US" dirty="0" smtClean="0"/>
              <a:t>servers</a:t>
            </a:r>
          </a:p>
          <a:p>
            <a:pPr lvl="2"/>
            <a:r>
              <a:rPr lang="en-US" dirty="0" smtClean="0"/>
              <a:t>An </a:t>
            </a:r>
            <a:r>
              <a:rPr lang="en-US" dirty="0"/>
              <a:t>example is that some VMMs support </a:t>
            </a:r>
            <a:r>
              <a:rPr lang="en-US" b="1" dirty="0"/>
              <a:t>migration of a running VM </a:t>
            </a:r>
            <a:r>
              <a:rPr lang="en-US" dirty="0"/>
              <a:t>to a </a:t>
            </a:r>
            <a:r>
              <a:rPr lang="en-US" dirty="0" smtClean="0"/>
              <a:t>different </a:t>
            </a:r>
            <a:r>
              <a:rPr lang="en-US" dirty="0"/>
              <a:t>computer, </a:t>
            </a:r>
            <a:r>
              <a:rPr lang="en-US" b="1" dirty="0">
                <a:solidFill>
                  <a:srgbClr val="7030A0"/>
                </a:solidFill>
              </a:rPr>
              <a:t>either to balance load or to evacuate from failing hardware</a:t>
            </a:r>
          </a:p>
        </p:txBody>
      </p:sp>
    </p:spTree>
    <p:extLst>
      <p:ext uri="{BB962C8B-B14F-4D97-AF65-F5344CB8AC3E}">
        <p14:creationId xmlns:p14="http://schemas.microsoft.com/office/powerpoint/2010/main" val="1533073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345" y="365126"/>
            <a:ext cx="11388437" cy="660110"/>
          </a:xfrm>
        </p:spPr>
        <p:txBody>
          <a:bodyPr>
            <a:normAutofit fontScale="90000"/>
          </a:bodyPr>
          <a:lstStyle/>
          <a:p>
            <a:r>
              <a:rPr lang="en-US" dirty="0"/>
              <a:t>Requirements of a Virtual Machine </a:t>
            </a:r>
            <a:r>
              <a:rPr lang="en-US" dirty="0" smtClean="0"/>
              <a:t>Monitor (VMM)</a:t>
            </a:r>
            <a:endParaRPr lang="en-US" dirty="0"/>
          </a:p>
        </p:txBody>
      </p:sp>
      <p:sp>
        <p:nvSpPr>
          <p:cNvPr id="3" name="Content Placeholder 2"/>
          <p:cNvSpPr>
            <a:spLocks noGrp="1"/>
          </p:cNvSpPr>
          <p:nvPr>
            <p:ph idx="1"/>
          </p:nvPr>
        </p:nvSpPr>
        <p:spPr>
          <a:xfrm>
            <a:off x="838200" y="1025237"/>
            <a:ext cx="10515600" cy="3449782"/>
          </a:xfrm>
        </p:spPr>
        <p:txBody>
          <a:bodyPr/>
          <a:lstStyle/>
          <a:p>
            <a:r>
              <a:rPr lang="en-US" dirty="0" smtClean="0"/>
              <a:t>What </a:t>
            </a:r>
            <a:r>
              <a:rPr lang="en-US" dirty="0"/>
              <a:t>must a VM monitor </a:t>
            </a:r>
            <a:r>
              <a:rPr lang="en-US" dirty="0" smtClean="0"/>
              <a:t>(VMM) do</a:t>
            </a:r>
            <a:r>
              <a:rPr lang="en-US" dirty="0"/>
              <a:t>? </a:t>
            </a:r>
            <a:endParaRPr lang="en-US" dirty="0" smtClean="0"/>
          </a:p>
          <a:p>
            <a:pPr lvl="1"/>
            <a:r>
              <a:rPr lang="en-US" dirty="0" smtClean="0"/>
              <a:t>It </a:t>
            </a:r>
            <a:r>
              <a:rPr lang="en-US" dirty="0"/>
              <a:t>presents a </a:t>
            </a:r>
            <a:r>
              <a:rPr lang="en-US" b="1" dirty="0" smtClean="0">
                <a:solidFill>
                  <a:srgbClr val="7030A0"/>
                </a:solidFill>
              </a:rPr>
              <a:t>software </a:t>
            </a:r>
            <a:r>
              <a:rPr lang="en-US" b="1" dirty="0">
                <a:solidFill>
                  <a:srgbClr val="7030A0"/>
                </a:solidFill>
              </a:rPr>
              <a:t>interface </a:t>
            </a:r>
            <a:r>
              <a:rPr lang="en-US" dirty="0"/>
              <a:t>to guest </a:t>
            </a:r>
            <a:r>
              <a:rPr lang="en-US" dirty="0" smtClean="0"/>
              <a:t>software </a:t>
            </a:r>
          </a:p>
          <a:p>
            <a:pPr lvl="1"/>
            <a:r>
              <a:rPr lang="en-US" dirty="0" smtClean="0"/>
              <a:t>it </a:t>
            </a:r>
            <a:r>
              <a:rPr lang="en-US" dirty="0"/>
              <a:t>must </a:t>
            </a:r>
            <a:r>
              <a:rPr lang="en-US" b="1" dirty="0"/>
              <a:t>isolate the state of guests from each </a:t>
            </a:r>
            <a:r>
              <a:rPr lang="en-US" b="1" dirty="0" smtClean="0"/>
              <a:t>other</a:t>
            </a:r>
            <a:r>
              <a:rPr lang="en-US" dirty="0" smtClean="0"/>
              <a:t> </a:t>
            </a:r>
          </a:p>
          <a:p>
            <a:pPr lvl="1"/>
            <a:r>
              <a:rPr lang="en-US" dirty="0" smtClean="0"/>
              <a:t>it </a:t>
            </a:r>
            <a:r>
              <a:rPr lang="en-US" dirty="0"/>
              <a:t>must </a:t>
            </a:r>
            <a:r>
              <a:rPr lang="en-US" b="1" dirty="0"/>
              <a:t>protect itself</a:t>
            </a:r>
            <a:r>
              <a:rPr lang="en-US" dirty="0"/>
              <a:t> from guest </a:t>
            </a:r>
            <a:r>
              <a:rPr lang="en-US" dirty="0" smtClean="0"/>
              <a:t>software</a:t>
            </a:r>
          </a:p>
          <a:p>
            <a:pPr lvl="1"/>
            <a:r>
              <a:rPr lang="en-US" dirty="0" smtClean="0"/>
              <a:t>The </a:t>
            </a:r>
            <a:r>
              <a:rPr lang="en-US" dirty="0"/>
              <a:t>qualitative requirements are: </a:t>
            </a:r>
            <a:endParaRPr lang="en-US" dirty="0" smtClean="0"/>
          </a:p>
          <a:p>
            <a:pPr lvl="2"/>
            <a:r>
              <a:rPr lang="en-US" dirty="0" smtClean="0"/>
              <a:t>Guest software </a:t>
            </a:r>
            <a:r>
              <a:rPr lang="en-US" dirty="0"/>
              <a:t>should behave on a VM exactly as if it were running on the native hardware, </a:t>
            </a:r>
            <a:r>
              <a:rPr lang="en-US" b="1" dirty="0">
                <a:solidFill>
                  <a:srgbClr val="7030A0"/>
                </a:solidFill>
              </a:rPr>
              <a:t>except for performance-related behavior or limitations of </a:t>
            </a:r>
            <a:r>
              <a:rPr lang="en-US" b="1" dirty="0" smtClean="0">
                <a:solidFill>
                  <a:srgbClr val="7030A0"/>
                </a:solidFill>
              </a:rPr>
              <a:t>fixed </a:t>
            </a:r>
            <a:r>
              <a:rPr lang="en-US" b="1" dirty="0">
                <a:solidFill>
                  <a:srgbClr val="7030A0"/>
                </a:solidFill>
              </a:rPr>
              <a:t>resources shared by multiple VMs</a:t>
            </a:r>
            <a:r>
              <a:rPr lang="en-US" dirty="0"/>
              <a:t>. </a:t>
            </a:r>
            <a:endParaRPr lang="en-US" dirty="0" smtClean="0"/>
          </a:p>
          <a:p>
            <a:pPr lvl="2"/>
            <a:r>
              <a:rPr lang="en-US" dirty="0" smtClean="0"/>
              <a:t>Guest software </a:t>
            </a:r>
            <a:r>
              <a:rPr lang="en-US" dirty="0"/>
              <a:t>should not be able to change allocation of real system resources </a:t>
            </a:r>
            <a:r>
              <a:rPr lang="en-US" dirty="0" smtClean="0"/>
              <a:t>directly</a:t>
            </a:r>
            <a:endParaRPr lang="en-US" dirty="0"/>
          </a:p>
        </p:txBody>
      </p:sp>
      <p:pic>
        <p:nvPicPr>
          <p:cNvPr id="4" name="Picture 3"/>
          <p:cNvPicPr>
            <a:picLocks noChangeAspect="1"/>
          </p:cNvPicPr>
          <p:nvPr/>
        </p:nvPicPr>
        <p:blipFill>
          <a:blip r:embed="rId2"/>
          <a:stretch>
            <a:fillRect/>
          </a:stretch>
        </p:blipFill>
        <p:spPr>
          <a:xfrm>
            <a:off x="4269364" y="4470323"/>
            <a:ext cx="3198236" cy="2167303"/>
          </a:xfrm>
          <a:prstGeom prst="rect">
            <a:avLst/>
          </a:prstGeom>
        </p:spPr>
      </p:pic>
    </p:spTree>
    <p:extLst>
      <p:ext uri="{BB962C8B-B14F-4D97-AF65-F5344CB8AC3E}">
        <p14:creationId xmlns:p14="http://schemas.microsoft.com/office/powerpoint/2010/main" val="588144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9384"/>
          </a:xfrm>
        </p:spPr>
        <p:txBody>
          <a:bodyPr/>
          <a:lstStyle/>
          <a:p>
            <a:r>
              <a:rPr lang="en-US" dirty="0"/>
              <a:t>VMM must be at a higher privilege</a:t>
            </a:r>
          </a:p>
        </p:txBody>
      </p:sp>
      <p:sp>
        <p:nvSpPr>
          <p:cNvPr id="3" name="Content Placeholder 2"/>
          <p:cNvSpPr>
            <a:spLocks noGrp="1"/>
          </p:cNvSpPr>
          <p:nvPr>
            <p:ph idx="1"/>
          </p:nvPr>
        </p:nvSpPr>
        <p:spPr>
          <a:xfrm>
            <a:off x="838200" y="1260765"/>
            <a:ext cx="10515600" cy="3061854"/>
          </a:xfrm>
        </p:spPr>
        <p:txBody>
          <a:bodyPr>
            <a:normAutofit fontScale="92500" lnSpcReduction="10000"/>
          </a:bodyPr>
          <a:lstStyle/>
          <a:p>
            <a:r>
              <a:rPr lang="en-US" dirty="0"/>
              <a:t>To be in charge, </a:t>
            </a:r>
            <a:endParaRPr lang="en-US" dirty="0" smtClean="0"/>
          </a:p>
          <a:p>
            <a:pPr lvl="1"/>
            <a:r>
              <a:rPr lang="en-US" dirty="0" smtClean="0"/>
              <a:t>the </a:t>
            </a:r>
            <a:r>
              <a:rPr lang="en-US" dirty="0"/>
              <a:t>VMM must be at a higher privilege level than the guest VM, which generally runs in user mode; </a:t>
            </a:r>
            <a:endParaRPr lang="en-US" dirty="0" smtClean="0"/>
          </a:p>
          <a:p>
            <a:pPr lvl="1"/>
            <a:r>
              <a:rPr lang="en-US" dirty="0" smtClean="0"/>
              <a:t>the </a:t>
            </a:r>
            <a:r>
              <a:rPr lang="en-US" dirty="0"/>
              <a:t>execution of any privileged instruction will be handled by the </a:t>
            </a:r>
            <a:r>
              <a:rPr lang="en-US" dirty="0" smtClean="0"/>
              <a:t>VMM </a:t>
            </a:r>
          </a:p>
          <a:p>
            <a:r>
              <a:rPr lang="en-US" dirty="0" smtClean="0"/>
              <a:t>The </a:t>
            </a:r>
            <a:r>
              <a:rPr lang="en-US" dirty="0"/>
              <a:t>basic requirements of system virtual: </a:t>
            </a:r>
            <a:endParaRPr lang="en-US" dirty="0" smtClean="0"/>
          </a:p>
          <a:p>
            <a:pPr lvl="1"/>
            <a:r>
              <a:rPr lang="en-US" b="1" dirty="0" smtClean="0">
                <a:solidFill>
                  <a:srgbClr val="7030A0"/>
                </a:solidFill>
              </a:rPr>
              <a:t>At </a:t>
            </a:r>
            <a:r>
              <a:rPr lang="en-US" b="1" dirty="0">
                <a:solidFill>
                  <a:srgbClr val="7030A0"/>
                </a:solidFill>
              </a:rPr>
              <a:t>least two processor modes</a:t>
            </a:r>
            <a:r>
              <a:rPr lang="en-US" dirty="0"/>
              <a:t>, system and user. </a:t>
            </a:r>
            <a:endParaRPr lang="en-US" dirty="0" smtClean="0"/>
          </a:p>
          <a:p>
            <a:pPr lvl="1"/>
            <a:r>
              <a:rPr lang="en-US" b="1" dirty="0" smtClean="0">
                <a:solidFill>
                  <a:srgbClr val="7030A0"/>
                </a:solidFill>
              </a:rPr>
              <a:t>A </a:t>
            </a:r>
            <a:r>
              <a:rPr lang="en-US" b="1" dirty="0">
                <a:solidFill>
                  <a:srgbClr val="7030A0"/>
                </a:solidFill>
              </a:rPr>
              <a:t>privileged subset of instructions that is available only in system mode</a:t>
            </a:r>
            <a:r>
              <a:rPr lang="en-US" dirty="0"/>
              <a:t>, resulting in a trap if executed in user mode; </a:t>
            </a:r>
            <a:endParaRPr lang="en-US" dirty="0" smtClean="0"/>
          </a:p>
          <a:p>
            <a:pPr lvl="2"/>
            <a:r>
              <a:rPr lang="en-US" dirty="0" smtClean="0"/>
              <a:t>all </a:t>
            </a:r>
            <a:r>
              <a:rPr lang="en-US" dirty="0"/>
              <a:t>system resources must be controllable only via these instructions</a:t>
            </a:r>
          </a:p>
        </p:txBody>
      </p:sp>
      <p:pic>
        <p:nvPicPr>
          <p:cNvPr id="4" name="Picture 3"/>
          <p:cNvPicPr>
            <a:picLocks noChangeAspect="1"/>
          </p:cNvPicPr>
          <p:nvPr/>
        </p:nvPicPr>
        <p:blipFill>
          <a:blip r:embed="rId2"/>
          <a:stretch>
            <a:fillRect/>
          </a:stretch>
        </p:blipFill>
        <p:spPr>
          <a:xfrm>
            <a:off x="3222913" y="4322619"/>
            <a:ext cx="3053195" cy="2278153"/>
          </a:xfrm>
          <a:prstGeom prst="rect">
            <a:avLst/>
          </a:prstGeom>
        </p:spPr>
      </p:pic>
    </p:spTree>
    <p:extLst>
      <p:ext uri="{BB962C8B-B14F-4D97-AF65-F5344CB8AC3E}">
        <p14:creationId xmlns:p14="http://schemas.microsoft.com/office/powerpoint/2010/main" val="1698169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7072" y="198872"/>
            <a:ext cx="9157855" cy="1228146"/>
          </a:xfrm>
        </p:spPr>
        <p:txBody>
          <a:bodyPr>
            <a:noAutofit/>
          </a:bodyPr>
          <a:lstStyle/>
          <a:p>
            <a:pPr algn="ctr"/>
            <a:r>
              <a:rPr lang="en-US" sz="4000" dirty="0"/>
              <a:t>(Lack of) Instruction Set Architecture Support for Virtual Machines</a:t>
            </a:r>
          </a:p>
        </p:txBody>
      </p:sp>
      <p:sp>
        <p:nvSpPr>
          <p:cNvPr id="3" name="Content Placeholder 2"/>
          <p:cNvSpPr>
            <a:spLocks noGrp="1"/>
          </p:cNvSpPr>
          <p:nvPr>
            <p:ph idx="1"/>
          </p:nvPr>
        </p:nvSpPr>
        <p:spPr>
          <a:xfrm>
            <a:off x="110837" y="1427018"/>
            <a:ext cx="11873346" cy="5278581"/>
          </a:xfrm>
        </p:spPr>
        <p:txBody>
          <a:bodyPr>
            <a:normAutofit/>
          </a:bodyPr>
          <a:lstStyle/>
          <a:p>
            <a:r>
              <a:rPr lang="en-US" dirty="0" smtClean="0"/>
              <a:t>If </a:t>
            </a:r>
            <a:r>
              <a:rPr lang="en-US" dirty="0"/>
              <a:t>VMs are planned for during the design of the ISA, </a:t>
            </a:r>
            <a:endParaRPr lang="en-US" dirty="0" smtClean="0"/>
          </a:p>
          <a:p>
            <a:pPr lvl="1"/>
            <a:r>
              <a:rPr lang="en-US" dirty="0" smtClean="0"/>
              <a:t>it’s </a:t>
            </a:r>
            <a:r>
              <a:rPr lang="en-US" dirty="0"/>
              <a:t>relatively easy to reduce both the number of instructions that must be executed by a VMM and improve their emulation </a:t>
            </a:r>
            <a:r>
              <a:rPr lang="en-US" dirty="0" smtClean="0"/>
              <a:t>speed </a:t>
            </a:r>
          </a:p>
          <a:p>
            <a:r>
              <a:rPr lang="en-US" b="1" dirty="0" smtClean="0">
                <a:solidFill>
                  <a:srgbClr val="7030A0"/>
                </a:solidFill>
              </a:rPr>
              <a:t>An </a:t>
            </a:r>
            <a:r>
              <a:rPr lang="en-US" b="1" dirty="0">
                <a:solidFill>
                  <a:srgbClr val="7030A0"/>
                </a:solidFill>
              </a:rPr>
              <a:t>architecture that allows the VM to execute directly on the hardware earns the title </a:t>
            </a:r>
            <a:r>
              <a:rPr lang="en-US" b="1" dirty="0" err="1">
                <a:solidFill>
                  <a:srgbClr val="7030A0"/>
                </a:solidFill>
              </a:rPr>
              <a:t>virtualizable</a:t>
            </a:r>
            <a:r>
              <a:rPr lang="en-US" b="1" dirty="0">
                <a:solidFill>
                  <a:srgbClr val="7030A0"/>
                </a:solidFill>
              </a:rPr>
              <a:t>, </a:t>
            </a:r>
            <a:endParaRPr lang="en-US" b="1" dirty="0" smtClean="0">
              <a:solidFill>
                <a:srgbClr val="7030A0"/>
              </a:solidFill>
            </a:endParaRPr>
          </a:p>
          <a:p>
            <a:pPr lvl="1"/>
            <a:r>
              <a:rPr lang="en-US" dirty="0" smtClean="0"/>
              <a:t>Example:  </a:t>
            </a:r>
            <a:r>
              <a:rPr lang="en-US" dirty="0"/>
              <a:t>the </a:t>
            </a:r>
            <a:r>
              <a:rPr lang="en-US" b="1" dirty="0"/>
              <a:t>IBM 370 </a:t>
            </a:r>
            <a:r>
              <a:rPr lang="en-US" b="1" dirty="0" smtClean="0"/>
              <a:t>architecture </a:t>
            </a:r>
          </a:p>
          <a:p>
            <a:r>
              <a:rPr lang="en-US" dirty="0" smtClean="0"/>
              <a:t>Alas</a:t>
            </a:r>
            <a:r>
              <a:rPr lang="en-US" dirty="0"/>
              <a:t>, since VMs have been considered for PC and server applications only fairly recently, </a:t>
            </a:r>
            <a:endParaRPr lang="en-US" dirty="0" smtClean="0"/>
          </a:p>
          <a:p>
            <a:pPr lvl="1"/>
            <a:r>
              <a:rPr lang="en-US" dirty="0" smtClean="0"/>
              <a:t>most </a:t>
            </a:r>
            <a:r>
              <a:rPr lang="en-US" dirty="0"/>
              <a:t>instruction sets were created without virtualization in </a:t>
            </a:r>
            <a:r>
              <a:rPr lang="en-US" dirty="0" smtClean="0"/>
              <a:t>mind</a:t>
            </a:r>
          </a:p>
          <a:p>
            <a:r>
              <a:rPr lang="en-US" dirty="0" smtClean="0"/>
              <a:t>Instructions sets (ISA) </a:t>
            </a:r>
            <a:r>
              <a:rPr lang="en-US" b="1" dirty="0" smtClean="0"/>
              <a:t>without virtualization</a:t>
            </a:r>
          </a:p>
          <a:p>
            <a:pPr lvl="1"/>
            <a:r>
              <a:rPr lang="en-US" b="1" dirty="0" smtClean="0"/>
              <a:t>x86</a:t>
            </a:r>
            <a:r>
              <a:rPr lang="en-US" dirty="0" smtClean="0"/>
              <a:t> </a:t>
            </a:r>
          </a:p>
          <a:p>
            <a:pPr lvl="1"/>
            <a:r>
              <a:rPr lang="en-US" dirty="0" smtClean="0"/>
              <a:t>most </a:t>
            </a:r>
            <a:r>
              <a:rPr lang="en-US" dirty="0"/>
              <a:t>RISC architectures, </a:t>
            </a:r>
            <a:r>
              <a:rPr lang="en-US" dirty="0" smtClean="0"/>
              <a:t>like </a:t>
            </a:r>
            <a:r>
              <a:rPr lang="en-US" b="1" dirty="0" smtClean="0"/>
              <a:t>ARMv7</a:t>
            </a:r>
            <a:r>
              <a:rPr lang="en-US" dirty="0" smtClean="0"/>
              <a:t> </a:t>
            </a:r>
            <a:r>
              <a:rPr lang="en-US" dirty="0"/>
              <a:t>and </a:t>
            </a:r>
            <a:r>
              <a:rPr lang="en-US" b="1" dirty="0" smtClean="0"/>
              <a:t>MIPS</a:t>
            </a:r>
            <a:endParaRPr lang="en-US" b="1" dirty="0"/>
          </a:p>
        </p:txBody>
      </p:sp>
    </p:spTree>
    <p:extLst>
      <p:ext uri="{BB962C8B-B14F-4D97-AF65-F5344CB8AC3E}">
        <p14:creationId xmlns:p14="http://schemas.microsoft.com/office/powerpoint/2010/main" val="30326033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053" y="212726"/>
            <a:ext cx="10515600" cy="784801"/>
          </a:xfrm>
        </p:spPr>
        <p:txBody>
          <a:bodyPr/>
          <a:lstStyle/>
          <a:p>
            <a:r>
              <a:rPr lang="en-US" dirty="0"/>
              <a:t>Protection and Instruction Set Architecture</a:t>
            </a:r>
          </a:p>
        </p:txBody>
      </p:sp>
      <p:sp>
        <p:nvSpPr>
          <p:cNvPr id="3" name="Content Placeholder 2"/>
          <p:cNvSpPr>
            <a:spLocks noGrp="1"/>
          </p:cNvSpPr>
          <p:nvPr>
            <p:ph idx="1"/>
          </p:nvPr>
        </p:nvSpPr>
        <p:spPr>
          <a:xfrm>
            <a:off x="249382" y="997527"/>
            <a:ext cx="7966363" cy="5652655"/>
          </a:xfrm>
        </p:spPr>
        <p:txBody>
          <a:bodyPr>
            <a:normAutofit/>
          </a:bodyPr>
          <a:lstStyle/>
          <a:p>
            <a:r>
              <a:rPr lang="en-US" dirty="0" smtClean="0"/>
              <a:t>Protection </a:t>
            </a:r>
            <a:r>
              <a:rPr lang="en-US" dirty="0"/>
              <a:t>is a </a:t>
            </a:r>
            <a:r>
              <a:rPr lang="en-US" b="1" dirty="0"/>
              <a:t>joint </a:t>
            </a:r>
            <a:r>
              <a:rPr lang="en-US" b="1" dirty="0" smtClean="0"/>
              <a:t>effort </a:t>
            </a:r>
            <a:r>
              <a:rPr lang="en-US" b="1" dirty="0"/>
              <a:t>of architecture and operating systems</a:t>
            </a:r>
            <a:r>
              <a:rPr lang="en-US" dirty="0"/>
              <a:t>, </a:t>
            </a:r>
            <a:endParaRPr lang="en-US" dirty="0" smtClean="0"/>
          </a:p>
          <a:p>
            <a:pPr lvl="1"/>
            <a:r>
              <a:rPr lang="en-US" dirty="0" smtClean="0"/>
              <a:t>The architects </a:t>
            </a:r>
            <a:r>
              <a:rPr lang="en-US" dirty="0"/>
              <a:t>had to modify some awkward details of existing instruction set architectures when </a:t>
            </a:r>
            <a:r>
              <a:rPr lang="en-US" b="1" dirty="0"/>
              <a:t>virtual memory </a:t>
            </a:r>
            <a:r>
              <a:rPr lang="en-US" dirty="0"/>
              <a:t>became </a:t>
            </a:r>
            <a:r>
              <a:rPr lang="en-US" dirty="0" smtClean="0"/>
              <a:t>popular </a:t>
            </a:r>
          </a:p>
          <a:p>
            <a:r>
              <a:rPr lang="en-US" dirty="0" smtClean="0"/>
              <a:t>For </a:t>
            </a:r>
            <a:r>
              <a:rPr lang="en-US" dirty="0"/>
              <a:t>example, </a:t>
            </a:r>
            <a:endParaRPr lang="en-US" dirty="0" smtClean="0"/>
          </a:p>
          <a:p>
            <a:pPr lvl="1"/>
            <a:r>
              <a:rPr lang="en-US" dirty="0" smtClean="0"/>
              <a:t>the </a:t>
            </a:r>
            <a:r>
              <a:rPr lang="en-US" dirty="0"/>
              <a:t>x86 instruction </a:t>
            </a:r>
            <a:r>
              <a:rPr lang="en-US" b="1" i="1" dirty="0"/>
              <a:t>POPF</a:t>
            </a:r>
            <a:r>
              <a:rPr lang="en-US" dirty="0"/>
              <a:t> loads the </a:t>
            </a:r>
            <a:r>
              <a:rPr lang="en-US" dirty="0" smtClean="0"/>
              <a:t>flag </a:t>
            </a:r>
            <a:r>
              <a:rPr lang="en-US" dirty="0"/>
              <a:t>registers from the top of the stack in </a:t>
            </a:r>
            <a:r>
              <a:rPr lang="en-US" dirty="0" smtClean="0"/>
              <a:t>memory </a:t>
            </a:r>
          </a:p>
          <a:p>
            <a:pPr lvl="1"/>
            <a:r>
              <a:rPr lang="en-US" b="1" dirty="0" smtClean="0"/>
              <a:t>One</a:t>
            </a:r>
            <a:r>
              <a:rPr lang="en-US" dirty="0" smtClean="0"/>
              <a:t> </a:t>
            </a:r>
            <a:r>
              <a:rPr lang="en-US" dirty="0"/>
              <a:t>of the </a:t>
            </a:r>
            <a:r>
              <a:rPr lang="en-US" dirty="0" smtClean="0"/>
              <a:t>flags </a:t>
            </a:r>
            <a:r>
              <a:rPr lang="en-US" dirty="0"/>
              <a:t>is the </a:t>
            </a:r>
            <a:r>
              <a:rPr lang="en-US" b="1" dirty="0"/>
              <a:t>Interrupt Enable </a:t>
            </a:r>
            <a:r>
              <a:rPr lang="en-US" dirty="0"/>
              <a:t>(IE) </a:t>
            </a:r>
            <a:r>
              <a:rPr lang="en-US" dirty="0" smtClean="0"/>
              <a:t>flag </a:t>
            </a:r>
          </a:p>
          <a:p>
            <a:pPr lvl="1"/>
            <a:r>
              <a:rPr lang="en-US" dirty="0" smtClean="0"/>
              <a:t>If </a:t>
            </a:r>
            <a:r>
              <a:rPr lang="en-US" dirty="0"/>
              <a:t>you run the </a:t>
            </a:r>
            <a:r>
              <a:rPr lang="en-US" b="1" dirty="0"/>
              <a:t>POPF instruction in user mode</a:t>
            </a:r>
            <a:r>
              <a:rPr lang="en-US" dirty="0"/>
              <a:t>, rather than </a:t>
            </a:r>
            <a:r>
              <a:rPr lang="en-US" b="1" dirty="0"/>
              <a:t>trap it</a:t>
            </a:r>
            <a:r>
              <a:rPr lang="en-US" dirty="0"/>
              <a:t>, it simply changes all the </a:t>
            </a:r>
            <a:r>
              <a:rPr lang="en-US" dirty="0" smtClean="0"/>
              <a:t>flags </a:t>
            </a:r>
            <a:r>
              <a:rPr lang="en-US" dirty="0"/>
              <a:t>except </a:t>
            </a:r>
            <a:r>
              <a:rPr lang="en-US" dirty="0" smtClean="0"/>
              <a:t>IE </a:t>
            </a:r>
          </a:p>
          <a:p>
            <a:pPr lvl="1"/>
            <a:r>
              <a:rPr lang="en-US" dirty="0" smtClean="0"/>
              <a:t>In </a:t>
            </a:r>
            <a:r>
              <a:rPr lang="en-US" dirty="0"/>
              <a:t>system mode, it does change the </a:t>
            </a:r>
            <a:r>
              <a:rPr lang="en-US" dirty="0" smtClean="0"/>
              <a:t>IE </a:t>
            </a:r>
          </a:p>
          <a:p>
            <a:r>
              <a:rPr lang="en-US" dirty="0" smtClean="0"/>
              <a:t>Since </a:t>
            </a:r>
            <a:r>
              <a:rPr lang="en-US" dirty="0"/>
              <a:t>a guest OS runs in user mode inside a VM, </a:t>
            </a:r>
            <a:endParaRPr lang="en-US" dirty="0" smtClean="0"/>
          </a:p>
          <a:p>
            <a:pPr lvl="1"/>
            <a:r>
              <a:rPr lang="en-US" dirty="0" smtClean="0"/>
              <a:t>this </a:t>
            </a:r>
            <a:r>
              <a:rPr lang="en-US" dirty="0"/>
              <a:t>is a problem, as it expects to see a changed </a:t>
            </a:r>
            <a:r>
              <a:rPr lang="en-US" dirty="0" smtClean="0"/>
              <a:t>IE </a:t>
            </a:r>
          </a:p>
        </p:txBody>
      </p:sp>
      <p:pic>
        <p:nvPicPr>
          <p:cNvPr id="4" name="Picture 3"/>
          <p:cNvPicPr>
            <a:picLocks noChangeAspect="1"/>
          </p:cNvPicPr>
          <p:nvPr/>
        </p:nvPicPr>
        <p:blipFill>
          <a:blip r:embed="rId2"/>
          <a:stretch>
            <a:fillRect/>
          </a:stretch>
        </p:blipFill>
        <p:spPr>
          <a:xfrm>
            <a:off x="8429785" y="2385146"/>
            <a:ext cx="3637524" cy="1203181"/>
          </a:xfrm>
          <a:prstGeom prst="rect">
            <a:avLst/>
          </a:prstGeom>
        </p:spPr>
      </p:pic>
    </p:spTree>
    <p:extLst>
      <p:ext uri="{BB962C8B-B14F-4D97-AF65-F5344CB8AC3E}">
        <p14:creationId xmlns:p14="http://schemas.microsoft.com/office/powerpoint/2010/main" val="1069356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909" y="275938"/>
            <a:ext cx="10515600" cy="729384"/>
          </a:xfrm>
        </p:spPr>
        <p:txBody>
          <a:bodyPr/>
          <a:lstStyle/>
          <a:p>
            <a:r>
              <a:rPr lang="en-US" dirty="0" smtClean="0"/>
              <a:t>Cache Organization</a:t>
            </a:r>
            <a:endParaRPr lang="en-US" dirty="0"/>
          </a:p>
        </p:txBody>
      </p:sp>
      <p:sp>
        <p:nvSpPr>
          <p:cNvPr id="3" name="Content Placeholder 2"/>
          <p:cNvSpPr>
            <a:spLocks noGrp="1"/>
          </p:cNvSpPr>
          <p:nvPr>
            <p:ph idx="1"/>
          </p:nvPr>
        </p:nvSpPr>
        <p:spPr>
          <a:xfrm>
            <a:off x="96983" y="1005322"/>
            <a:ext cx="2978726" cy="3920835"/>
          </a:xfrm>
        </p:spPr>
        <p:txBody>
          <a:bodyPr>
            <a:normAutofit fontScale="85000" lnSpcReduction="20000"/>
          </a:bodyPr>
          <a:lstStyle/>
          <a:p>
            <a:r>
              <a:rPr lang="en-US" dirty="0"/>
              <a:t>fully associative cache </a:t>
            </a:r>
            <a:endParaRPr lang="en-US" dirty="0" smtClean="0"/>
          </a:p>
          <a:p>
            <a:pPr lvl="1"/>
            <a:r>
              <a:rPr lang="en-US" dirty="0" smtClean="0"/>
              <a:t>A </a:t>
            </a:r>
            <a:r>
              <a:rPr lang="en-US" dirty="0"/>
              <a:t>cache structure in which a block can be placed in any location in the </a:t>
            </a:r>
            <a:r>
              <a:rPr lang="en-US" dirty="0" smtClean="0"/>
              <a:t>cache</a:t>
            </a:r>
          </a:p>
          <a:p>
            <a:r>
              <a:rPr lang="en-US" dirty="0" smtClean="0"/>
              <a:t>set-associative </a:t>
            </a:r>
            <a:r>
              <a:rPr lang="en-US" dirty="0"/>
              <a:t>cache </a:t>
            </a:r>
            <a:endParaRPr lang="en-US" dirty="0" smtClean="0"/>
          </a:p>
          <a:p>
            <a:pPr lvl="1"/>
            <a:r>
              <a:rPr lang="en-US" dirty="0" smtClean="0"/>
              <a:t>A </a:t>
            </a:r>
            <a:r>
              <a:rPr lang="en-US" dirty="0"/>
              <a:t>cache that has a </a:t>
            </a:r>
            <a:r>
              <a:rPr lang="en-US" dirty="0" smtClean="0"/>
              <a:t>fixed </a:t>
            </a:r>
            <a:r>
              <a:rPr lang="en-US" dirty="0"/>
              <a:t>number of locations (at least two) where each block can be </a:t>
            </a:r>
            <a:r>
              <a:rPr lang="en-US" dirty="0" smtClean="0"/>
              <a:t>placed</a:t>
            </a:r>
          </a:p>
          <a:p>
            <a:endParaRPr lang="en-US" dirty="0"/>
          </a:p>
        </p:txBody>
      </p:sp>
      <p:pic>
        <p:nvPicPr>
          <p:cNvPr id="4" name="Picture 3"/>
          <p:cNvPicPr>
            <a:picLocks noChangeAspect="1"/>
          </p:cNvPicPr>
          <p:nvPr/>
        </p:nvPicPr>
        <p:blipFill>
          <a:blip r:embed="rId2"/>
          <a:stretch>
            <a:fillRect/>
          </a:stretch>
        </p:blipFill>
        <p:spPr>
          <a:xfrm>
            <a:off x="3075709" y="1272887"/>
            <a:ext cx="9116291" cy="5490001"/>
          </a:xfrm>
          <a:prstGeom prst="rect">
            <a:avLst/>
          </a:prstGeom>
        </p:spPr>
      </p:pic>
    </p:spTree>
    <p:extLst>
      <p:ext uri="{BB962C8B-B14F-4D97-AF65-F5344CB8AC3E}">
        <p14:creationId xmlns:p14="http://schemas.microsoft.com/office/powerpoint/2010/main" val="38046446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053" y="212726"/>
            <a:ext cx="10515600" cy="784801"/>
          </a:xfrm>
        </p:spPr>
        <p:txBody>
          <a:bodyPr/>
          <a:lstStyle/>
          <a:p>
            <a:r>
              <a:rPr lang="en-US" dirty="0"/>
              <a:t>Protection and Instruction Set Architecture</a:t>
            </a:r>
          </a:p>
        </p:txBody>
      </p:sp>
      <p:sp>
        <p:nvSpPr>
          <p:cNvPr id="3" name="Content Placeholder 2"/>
          <p:cNvSpPr>
            <a:spLocks noGrp="1"/>
          </p:cNvSpPr>
          <p:nvPr>
            <p:ph idx="1"/>
          </p:nvPr>
        </p:nvSpPr>
        <p:spPr>
          <a:xfrm>
            <a:off x="249381" y="997528"/>
            <a:ext cx="11720945" cy="2590800"/>
          </a:xfrm>
        </p:spPr>
        <p:txBody>
          <a:bodyPr>
            <a:normAutofit/>
          </a:bodyPr>
          <a:lstStyle/>
          <a:p>
            <a:r>
              <a:rPr lang="en-US" dirty="0" smtClean="0"/>
              <a:t>Historically</a:t>
            </a:r>
            <a:r>
              <a:rPr lang="en-US" dirty="0"/>
              <a:t>, IBM mainframe hardware and VMM took </a:t>
            </a:r>
            <a:r>
              <a:rPr lang="en-US" b="1" dirty="0">
                <a:solidFill>
                  <a:srgbClr val="7030A0"/>
                </a:solidFill>
              </a:rPr>
              <a:t>three steps to improve performance </a:t>
            </a:r>
            <a:r>
              <a:rPr lang="en-US" dirty="0"/>
              <a:t>of virtual machines: </a:t>
            </a:r>
            <a:endParaRPr lang="en-US" dirty="0" smtClean="0"/>
          </a:p>
          <a:p>
            <a:pPr lvl="1"/>
            <a:r>
              <a:rPr lang="en-US" dirty="0" smtClean="0"/>
              <a:t>1</a:t>
            </a:r>
            <a:r>
              <a:rPr lang="en-US" dirty="0"/>
              <a:t>. Reduce the cost of processor </a:t>
            </a:r>
            <a:r>
              <a:rPr lang="en-US" dirty="0" smtClean="0"/>
              <a:t>virtualization </a:t>
            </a:r>
          </a:p>
          <a:p>
            <a:pPr lvl="1"/>
            <a:r>
              <a:rPr lang="en-US" dirty="0" smtClean="0"/>
              <a:t>2</a:t>
            </a:r>
            <a:r>
              <a:rPr lang="en-US" dirty="0"/>
              <a:t>. Reduce interrupt overhead cost due to the </a:t>
            </a:r>
            <a:r>
              <a:rPr lang="en-US" dirty="0" smtClean="0"/>
              <a:t>virtualization </a:t>
            </a:r>
          </a:p>
          <a:p>
            <a:pPr lvl="1"/>
            <a:r>
              <a:rPr lang="en-US" dirty="0" smtClean="0"/>
              <a:t>3</a:t>
            </a:r>
            <a:r>
              <a:rPr lang="en-US" dirty="0"/>
              <a:t>. Reduce interrupt cost by steering interrupts to the proper VM without invoking VMM</a:t>
            </a:r>
          </a:p>
        </p:txBody>
      </p:sp>
    </p:spTree>
    <p:extLst>
      <p:ext uri="{BB962C8B-B14F-4D97-AF65-F5344CB8AC3E}">
        <p14:creationId xmlns:p14="http://schemas.microsoft.com/office/powerpoint/2010/main" val="5931383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00507"/>
            <a:ext cx="10515600" cy="1325563"/>
          </a:xfrm>
        </p:spPr>
        <p:txBody>
          <a:bodyPr/>
          <a:lstStyle/>
          <a:p>
            <a:pPr algn="ctr"/>
            <a:r>
              <a:rPr lang="en-US" dirty="0"/>
              <a:t>Virtual Memory</a:t>
            </a:r>
          </a:p>
        </p:txBody>
      </p:sp>
    </p:spTree>
    <p:extLst>
      <p:ext uri="{BB962C8B-B14F-4D97-AF65-F5344CB8AC3E}">
        <p14:creationId xmlns:p14="http://schemas.microsoft.com/office/powerpoint/2010/main" val="29592601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8547"/>
          </a:xfrm>
        </p:spPr>
        <p:txBody>
          <a:bodyPr>
            <a:normAutofit fontScale="90000"/>
          </a:bodyPr>
          <a:lstStyle/>
          <a:p>
            <a:r>
              <a:rPr lang="en-US" dirty="0" smtClean="0"/>
              <a:t>Virtual </a:t>
            </a:r>
            <a:r>
              <a:rPr lang="en-US" dirty="0"/>
              <a:t>memory</a:t>
            </a:r>
          </a:p>
        </p:txBody>
      </p:sp>
      <p:sp>
        <p:nvSpPr>
          <p:cNvPr id="3" name="Content Placeholder 2"/>
          <p:cNvSpPr>
            <a:spLocks noGrp="1"/>
          </p:cNvSpPr>
          <p:nvPr>
            <p:ph idx="1"/>
          </p:nvPr>
        </p:nvSpPr>
        <p:spPr>
          <a:xfrm>
            <a:off x="415635" y="983674"/>
            <a:ext cx="11457709" cy="5708072"/>
          </a:xfrm>
        </p:spPr>
        <p:txBody>
          <a:bodyPr>
            <a:normAutofit/>
          </a:bodyPr>
          <a:lstStyle/>
          <a:p>
            <a:r>
              <a:rPr lang="en-US" dirty="0"/>
              <a:t>the main memory can act as a “cache” for the secondary storage, usually implemented with magnetic </a:t>
            </a:r>
            <a:r>
              <a:rPr lang="en-US" dirty="0" smtClean="0"/>
              <a:t>disks </a:t>
            </a:r>
          </a:p>
          <a:p>
            <a:pPr lvl="1"/>
            <a:r>
              <a:rPr lang="en-US" dirty="0" smtClean="0"/>
              <a:t>This </a:t>
            </a:r>
            <a:r>
              <a:rPr lang="en-US" dirty="0"/>
              <a:t>technique is called </a:t>
            </a:r>
            <a:r>
              <a:rPr lang="en-US" b="1" dirty="0"/>
              <a:t>virtual </a:t>
            </a:r>
            <a:r>
              <a:rPr lang="en-US" b="1" dirty="0" smtClean="0"/>
              <a:t>memory</a:t>
            </a:r>
            <a:endParaRPr lang="en-US" b="1" dirty="0"/>
          </a:p>
          <a:p>
            <a:r>
              <a:rPr lang="en-US" dirty="0"/>
              <a:t>two major motivations for virtual memory: </a:t>
            </a:r>
            <a:endParaRPr lang="en-US" dirty="0" smtClean="0"/>
          </a:p>
          <a:p>
            <a:pPr lvl="1"/>
            <a:r>
              <a:rPr lang="en-US" dirty="0" smtClean="0"/>
              <a:t>to </a:t>
            </a:r>
            <a:r>
              <a:rPr lang="en-US" dirty="0"/>
              <a:t>allow </a:t>
            </a:r>
            <a:r>
              <a:rPr lang="en-US" dirty="0" smtClean="0"/>
              <a:t>efficient </a:t>
            </a:r>
            <a:r>
              <a:rPr lang="en-US" dirty="0"/>
              <a:t>and safe sharing of memory among multiple programs, </a:t>
            </a:r>
            <a:endParaRPr lang="en-US" dirty="0" smtClean="0"/>
          </a:p>
          <a:p>
            <a:pPr lvl="2"/>
            <a:r>
              <a:rPr lang="en-US" dirty="0" smtClean="0"/>
              <a:t>such </a:t>
            </a:r>
            <a:r>
              <a:rPr lang="en-US" dirty="0"/>
              <a:t>as for the </a:t>
            </a:r>
            <a:r>
              <a:rPr lang="en-US" b="1" dirty="0"/>
              <a:t>memory needed by multiple virtual machines </a:t>
            </a:r>
            <a:r>
              <a:rPr lang="en-US" dirty="0"/>
              <a:t>for cloud </a:t>
            </a:r>
            <a:r>
              <a:rPr lang="en-US" dirty="0" smtClean="0"/>
              <a:t>computing</a:t>
            </a:r>
          </a:p>
          <a:p>
            <a:pPr lvl="1"/>
            <a:r>
              <a:rPr lang="en-US" dirty="0" smtClean="0"/>
              <a:t>to </a:t>
            </a:r>
            <a:r>
              <a:rPr lang="en-US" dirty="0"/>
              <a:t>remove the programming burdens of a small, limited amount of main </a:t>
            </a:r>
            <a:r>
              <a:rPr lang="en-US" dirty="0" smtClean="0"/>
              <a:t>memory</a:t>
            </a:r>
          </a:p>
          <a:p>
            <a:r>
              <a:rPr lang="en-US" dirty="0"/>
              <a:t>Main memory need </a:t>
            </a:r>
            <a:r>
              <a:rPr lang="en-US" dirty="0" smtClean="0"/>
              <a:t>to contain </a:t>
            </a:r>
            <a:r>
              <a:rPr lang="en-US" b="1" dirty="0"/>
              <a:t>only the active portions of the many</a:t>
            </a:r>
            <a:r>
              <a:rPr lang="en-US" dirty="0"/>
              <a:t> </a:t>
            </a:r>
            <a:r>
              <a:rPr lang="en-US" b="1" dirty="0" smtClean="0"/>
              <a:t>VMs</a:t>
            </a:r>
            <a:r>
              <a:rPr lang="en-US" dirty="0" smtClean="0"/>
              <a:t>, </a:t>
            </a:r>
          </a:p>
          <a:p>
            <a:pPr lvl="1"/>
            <a:r>
              <a:rPr lang="en-US" dirty="0" smtClean="0"/>
              <a:t>just </a:t>
            </a:r>
            <a:r>
              <a:rPr lang="en-US" dirty="0"/>
              <a:t>as a </a:t>
            </a:r>
            <a:r>
              <a:rPr lang="en-US" b="1" dirty="0"/>
              <a:t>cache contains only the active portion</a:t>
            </a:r>
            <a:r>
              <a:rPr lang="en-US" dirty="0"/>
              <a:t> of one </a:t>
            </a:r>
            <a:r>
              <a:rPr lang="en-US" dirty="0" smtClean="0"/>
              <a:t>program</a:t>
            </a:r>
            <a:endParaRPr lang="en-US" dirty="0"/>
          </a:p>
          <a:p>
            <a:r>
              <a:rPr lang="en-US" dirty="0" smtClean="0"/>
              <a:t>Virtual </a:t>
            </a:r>
            <a:r>
              <a:rPr lang="en-US" dirty="0"/>
              <a:t>memory </a:t>
            </a:r>
            <a:r>
              <a:rPr lang="en-US" dirty="0" smtClean="0"/>
              <a:t>translates a </a:t>
            </a:r>
            <a:r>
              <a:rPr lang="en-US" dirty="0"/>
              <a:t>program’s address space to physical </a:t>
            </a:r>
            <a:r>
              <a:rPr lang="en-US" dirty="0" smtClean="0"/>
              <a:t>addresses </a:t>
            </a:r>
          </a:p>
          <a:p>
            <a:pPr lvl="1"/>
            <a:r>
              <a:rPr lang="en-US" dirty="0" smtClean="0"/>
              <a:t>This </a:t>
            </a:r>
            <a:r>
              <a:rPr lang="en-US" dirty="0"/>
              <a:t>translation process enforces protection of a program’s address space from other virtual machines</a:t>
            </a:r>
          </a:p>
        </p:txBody>
      </p:sp>
    </p:spTree>
    <p:extLst>
      <p:ext uri="{BB962C8B-B14F-4D97-AF65-F5344CB8AC3E}">
        <p14:creationId xmlns:p14="http://schemas.microsoft.com/office/powerpoint/2010/main" val="10107409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1674"/>
          </a:xfrm>
        </p:spPr>
        <p:txBody>
          <a:bodyPr/>
          <a:lstStyle/>
          <a:p>
            <a:r>
              <a:rPr lang="en-US" dirty="0" smtClean="0"/>
              <a:t>Terms</a:t>
            </a:r>
            <a:endParaRPr lang="en-US" dirty="0"/>
          </a:p>
        </p:txBody>
      </p:sp>
      <p:sp>
        <p:nvSpPr>
          <p:cNvPr id="3" name="Content Placeholder 2"/>
          <p:cNvSpPr>
            <a:spLocks noGrp="1"/>
          </p:cNvSpPr>
          <p:nvPr>
            <p:ph idx="1"/>
          </p:nvPr>
        </p:nvSpPr>
        <p:spPr>
          <a:xfrm>
            <a:off x="443345" y="1066800"/>
            <a:ext cx="11485419" cy="5652655"/>
          </a:xfrm>
        </p:spPr>
        <p:txBody>
          <a:bodyPr>
            <a:normAutofit fontScale="92500"/>
          </a:bodyPr>
          <a:lstStyle/>
          <a:p>
            <a:r>
              <a:rPr lang="en-US" dirty="0"/>
              <a:t>A virtual memory block is called a </a:t>
            </a:r>
            <a:r>
              <a:rPr lang="en-US" b="1" dirty="0">
                <a:solidFill>
                  <a:srgbClr val="7030A0"/>
                </a:solidFill>
              </a:rPr>
              <a:t>page</a:t>
            </a:r>
            <a:r>
              <a:rPr lang="en-US" dirty="0"/>
              <a:t>, </a:t>
            </a:r>
            <a:endParaRPr lang="en-US" dirty="0" smtClean="0"/>
          </a:p>
          <a:p>
            <a:pPr lvl="1"/>
            <a:r>
              <a:rPr lang="en-US" dirty="0" smtClean="0"/>
              <a:t>and </a:t>
            </a:r>
            <a:r>
              <a:rPr lang="en-US" dirty="0"/>
              <a:t>a </a:t>
            </a:r>
            <a:r>
              <a:rPr lang="en-US" b="1" dirty="0">
                <a:solidFill>
                  <a:srgbClr val="7030A0"/>
                </a:solidFill>
              </a:rPr>
              <a:t>virtual memory miss </a:t>
            </a:r>
            <a:r>
              <a:rPr lang="en-US" dirty="0"/>
              <a:t>is called a </a:t>
            </a:r>
            <a:r>
              <a:rPr lang="en-US" b="1" dirty="0">
                <a:solidFill>
                  <a:srgbClr val="7030A0"/>
                </a:solidFill>
              </a:rPr>
              <a:t>page </a:t>
            </a:r>
            <a:r>
              <a:rPr lang="en-US" b="1" dirty="0" smtClean="0">
                <a:solidFill>
                  <a:srgbClr val="7030A0"/>
                </a:solidFill>
              </a:rPr>
              <a:t>fault</a:t>
            </a:r>
          </a:p>
          <a:p>
            <a:r>
              <a:rPr lang="en-US" dirty="0"/>
              <a:t>With virtual memory, </a:t>
            </a:r>
            <a:endParaRPr lang="en-US" dirty="0" smtClean="0"/>
          </a:p>
          <a:p>
            <a:pPr lvl="1"/>
            <a:r>
              <a:rPr lang="en-US" dirty="0" smtClean="0"/>
              <a:t>the </a:t>
            </a:r>
            <a:r>
              <a:rPr lang="en-US" b="1" dirty="0"/>
              <a:t>processor produces a virtual address</a:t>
            </a:r>
            <a:r>
              <a:rPr lang="en-US" dirty="0"/>
              <a:t>, </a:t>
            </a:r>
            <a:endParaRPr lang="en-US" dirty="0" smtClean="0"/>
          </a:p>
          <a:p>
            <a:pPr lvl="1"/>
            <a:r>
              <a:rPr lang="en-US" dirty="0"/>
              <a:t>virtual address</a:t>
            </a:r>
            <a:r>
              <a:rPr lang="en-US" dirty="0" smtClean="0"/>
              <a:t> </a:t>
            </a:r>
            <a:r>
              <a:rPr lang="en-US" dirty="0"/>
              <a:t>is </a:t>
            </a:r>
            <a:r>
              <a:rPr lang="en-US" b="1" dirty="0"/>
              <a:t>translated by a combination of hardware and </a:t>
            </a:r>
            <a:r>
              <a:rPr lang="en-US" b="1" dirty="0" smtClean="0"/>
              <a:t>software </a:t>
            </a:r>
            <a:r>
              <a:rPr lang="en-US" dirty="0"/>
              <a:t>to a physical </a:t>
            </a:r>
            <a:r>
              <a:rPr lang="en-US" dirty="0" smtClean="0"/>
              <a:t>address</a:t>
            </a:r>
          </a:p>
          <a:p>
            <a:pPr lvl="1"/>
            <a:r>
              <a:rPr lang="en-US" b="1" dirty="0" smtClean="0"/>
              <a:t>Physical address</a:t>
            </a:r>
            <a:r>
              <a:rPr lang="en-US" dirty="0" smtClean="0"/>
              <a:t> then used </a:t>
            </a:r>
            <a:r>
              <a:rPr lang="en-US" b="1" dirty="0" smtClean="0"/>
              <a:t>to </a:t>
            </a:r>
            <a:r>
              <a:rPr lang="en-US" b="1" dirty="0"/>
              <a:t>access main </a:t>
            </a:r>
            <a:r>
              <a:rPr lang="en-US" b="1" dirty="0" smtClean="0"/>
              <a:t>memory</a:t>
            </a:r>
          </a:p>
          <a:p>
            <a:r>
              <a:rPr lang="en-US" dirty="0" smtClean="0"/>
              <a:t>Two </a:t>
            </a:r>
            <a:r>
              <a:rPr lang="en-US" dirty="0"/>
              <a:t>memory hierarchy levels controlled by virtual memory are</a:t>
            </a:r>
            <a:endParaRPr lang="en-US" dirty="0" smtClean="0"/>
          </a:p>
          <a:p>
            <a:pPr lvl="1"/>
            <a:r>
              <a:rPr lang="en-US" dirty="0" smtClean="0"/>
              <a:t>Personal </a:t>
            </a:r>
            <a:r>
              <a:rPr lang="en-US" dirty="0"/>
              <a:t>mobile devices </a:t>
            </a:r>
            <a:r>
              <a:rPr lang="en-US" dirty="0" smtClean="0"/>
              <a:t>: usually </a:t>
            </a:r>
            <a:r>
              <a:rPr lang="en-US" b="1" dirty="0"/>
              <a:t>DRAMs </a:t>
            </a:r>
            <a:r>
              <a:rPr lang="en-US" dirty="0"/>
              <a:t>and</a:t>
            </a:r>
            <a:r>
              <a:rPr lang="en-US" b="1" dirty="0"/>
              <a:t> </a:t>
            </a:r>
            <a:r>
              <a:rPr lang="en-US" b="1" dirty="0" smtClean="0"/>
              <a:t>flash memory</a:t>
            </a:r>
          </a:p>
          <a:p>
            <a:pPr lvl="1"/>
            <a:r>
              <a:rPr lang="en-US" dirty="0" smtClean="0"/>
              <a:t>Servers: </a:t>
            </a:r>
            <a:r>
              <a:rPr lang="en-US" b="1" dirty="0" smtClean="0"/>
              <a:t>DRAMs</a:t>
            </a:r>
            <a:r>
              <a:rPr lang="en-US" dirty="0" smtClean="0"/>
              <a:t> </a:t>
            </a:r>
            <a:r>
              <a:rPr lang="en-US" dirty="0"/>
              <a:t>and </a:t>
            </a:r>
            <a:r>
              <a:rPr lang="en-US" b="1" dirty="0"/>
              <a:t>magnetic </a:t>
            </a:r>
            <a:r>
              <a:rPr lang="en-US" b="1" dirty="0" smtClean="0"/>
              <a:t>disks</a:t>
            </a:r>
          </a:p>
          <a:p>
            <a:r>
              <a:rPr lang="en-US" dirty="0" smtClean="0"/>
              <a:t>All </a:t>
            </a:r>
            <a:r>
              <a:rPr lang="en-US" dirty="0"/>
              <a:t>virtual memory systems in use today relocate the program as </a:t>
            </a:r>
            <a:r>
              <a:rPr lang="en-US" b="1" dirty="0"/>
              <a:t>a set of </a:t>
            </a:r>
            <a:r>
              <a:rPr lang="en-US" b="1" dirty="0" smtClean="0"/>
              <a:t>fixed-size </a:t>
            </a:r>
            <a:r>
              <a:rPr lang="en-US" b="1" dirty="0"/>
              <a:t>blocks (pages)</a:t>
            </a:r>
            <a:r>
              <a:rPr lang="en-US" dirty="0"/>
              <a:t>, </a:t>
            </a:r>
            <a:endParaRPr lang="en-US" dirty="0" smtClean="0"/>
          </a:p>
          <a:p>
            <a:pPr lvl="1"/>
            <a:r>
              <a:rPr lang="en-US" dirty="0" smtClean="0"/>
              <a:t>thereby </a:t>
            </a:r>
            <a:r>
              <a:rPr lang="en-US" b="1" dirty="0"/>
              <a:t>eliminating the need to </a:t>
            </a:r>
            <a:r>
              <a:rPr lang="en-US" b="1" dirty="0" smtClean="0"/>
              <a:t>find </a:t>
            </a:r>
            <a:r>
              <a:rPr lang="en-US" b="1" dirty="0"/>
              <a:t>a contiguous block of memory </a:t>
            </a:r>
            <a:r>
              <a:rPr lang="en-US" dirty="0"/>
              <a:t>to allocate to a </a:t>
            </a:r>
            <a:r>
              <a:rPr lang="en-US" dirty="0" smtClean="0"/>
              <a:t>program</a:t>
            </a:r>
          </a:p>
          <a:p>
            <a:pPr lvl="1"/>
            <a:r>
              <a:rPr lang="en-US" dirty="0" smtClean="0"/>
              <a:t>instead</a:t>
            </a:r>
            <a:r>
              <a:rPr lang="en-US" dirty="0"/>
              <a:t>, the </a:t>
            </a:r>
            <a:r>
              <a:rPr lang="en-US" b="1" dirty="0"/>
              <a:t>operating system need only </a:t>
            </a:r>
            <a:r>
              <a:rPr lang="en-US" b="1" dirty="0" smtClean="0"/>
              <a:t>find </a:t>
            </a:r>
            <a:r>
              <a:rPr lang="en-US" b="1" dirty="0"/>
              <a:t>a </a:t>
            </a:r>
            <a:r>
              <a:rPr lang="en-US" b="1" dirty="0" smtClean="0"/>
              <a:t>sufficient </a:t>
            </a:r>
            <a:r>
              <a:rPr lang="en-US" b="1" dirty="0"/>
              <a:t>number of pages </a:t>
            </a:r>
            <a:r>
              <a:rPr lang="en-US" dirty="0"/>
              <a:t>in main memory</a:t>
            </a:r>
            <a:endParaRPr lang="en-US" dirty="0" smtClean="0"/>
          </a:p>
          <a:p>
            <a:endParaRPr lang="en-US" dirty="0" smtClean="0"/>
          </a:p>
          <a:p>
            <a:pPr lvl="1"/>
            <a:endParaRPr lang="en-US" dirty="0"/>
          </a:p>
        </p:txBody>
      </p:sp>
    </p:spTree>
    <p:extLst>
      <p:ext uri="{BB962C8B-B14F-4D97-AF65-F5344CB8AC3E}">
        <p14:creationId xmlns:p14="http://schemas.microsoft.com/office/powerpoint/2010/main" val="10811719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037" y="489815"/>
            <a:ext cx="1946563" cy="2378076"/>
          </a:xfrm>
        </p:spPr>
        <p:txBody>
          <a:bodyPr>
            <a:normAutofit fontScale="90000"/>
          </a:bodyPr>
          <a:lstStyle/>
          <a:p>
            <a:r>
              <a:rPr lang="en-US" dirty="0" smtClean="0"/>
              <a:t>Virtual to Physical address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7417" y="0"/>
            <a:ext cx="9550619" cy="6858000"/>
          </a:xfrm>
        </p:spPr>
      </p:pic>
    </p:spTree>
    <p:extLst>
      <p:ext uri="{BB962C8B-B14F-4D97-AF65-F5344CB8AC3E}">
        <p14:creationId xmlns:p14="http://schemas.microsoft.com/office/powerpoint/2010/main" val="3162780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145" y="420543"/>
            <a:ext cx="2071255" cy="1325563"/>
          </a:xfrm>
        </p:spPr>
        <p:txBody>
          <a:bodyPr/>
          <a:lstStyle/>
          <a:p>
            <a:r>
              <a:rPr lang="en-US" dirty="0" smtClean="0"/>
              <a:t>Address bits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0881" y="120639"/>
            <a:ext cx="9382614" cy="6737361"/>
          </a:xfrm>
        </p:spPr>
      </p:pic>
    </p:spTree>
    <p:extLst>
      <p:ext uri="{BB962C8B-B14F-4D97-AF65-F5344CB8AC3E}">
        <p14:creationId xmlns:p14="http://schemas.microsoft.com/office/powerpoint/2010/main" val="40868698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3238"/>
          </a:xfrm>
        </p:spPr>
        <p:txBody>
          <a:bodyPr/>
          <a:lstStyle/>
          <a:p>
            <a:r>
              <a:rPr lang="en-US" dirty="0"/>
              <a:t>key decisions in designing virtual memory</a:t>
            </a:r>
          </a:p>
        </p:txBody>
      </p:sp>
      <p:sp>
        <p:nvSpPr>
          <p:cNvPr id="3" name="Content Placeholder 2"/>
          <p:cNvSpPr>
            <a:spLocks noGrp="1"/>
          </p:cNvSpPr>
          <p:nvPr>
            <p:ph idx="1"/>
          </p:nvPr>
        </p:nvSpPr>
        <p:spPr>
          <a:xfrm>
            <a:off x="263235" y="1288474"/>
            <a:ext cx="11610109" cy="5472544"/>
          </a:xfrm>
        </p:spPr>
        <p:txBody>
          <a:bodyPr>
            <a:normAutofit/>
          </a:bodyPr>
          <a:lstStyle/>
          <a:p>
            <a:r>
              <a:rPr lang="en-US" dirty="0"/>
              <a:t>Many design choices in virtual memory systems are motivated by the high cost of a page </a:t>
            </a:r>
            <a:r>
              <a:rPr lang="en-US" dirty="0" smtClean="0"/>
              <a:t>fault</a:t>
            </a:r>
          </a:p>
          <a:p>
            <a:pPr lvl="1"/>
            <a:r>
              <a:rPr lang="en-US" b="1" dirty="0">
                <a:solidFill>
                  <a:srgbClr val="7030A0"/>
                </a:solidFill>
              </a:rPr>
              <a:t>A page fault to disk will take millions of clock cycles to </a:t>
            </a:r>
            <a:r>
              <a:rPr lang="en-US" b="1" dirty="0" smtClean="0">
                <a:solidFill>
                  <a:srgbClr val="7030A0"/>
                </a:solidFill>
              </a:rPr>
              <a:t>process</a:t>
            </a:r>
          </a:p>
          <a:p>
            <a:r>
              <a:rPr lang="en-US" dirty="0"/>
              <a:t>several </a:t>
            </a:r>
            <a:r>
              <a:rPr lang="en-US" dirty="0" smtClean="0"/>
              <a:t>key decisions in designing virtual memory systems</a:t>
            </a:r>
            <a:r>
              <a:rPr lang="en-US" dirty="0"/>
              <a:t>: </a:t>
            </a:r>
            <a:endParaRPr lang="en-US" dirty="0" smtClean="0"/>
          </a:p>
          <a:p>
            <a:pPr lvl="1"/>
            <a:r>
              <a:rPr lang="en-US" dirty="0" smtClean="0"/>
              <a:t>Pages </a:t>
            </a:r>
            <a:r>
              <a:rPr lang="en-US" dirty="0"/>
              <a:t>should be large enough to try to amortize the high access </a:t>
            </a:r>
            <a:r>
              <a:rPr lang="en-US" dirty="0" smtClean="0"/>
              <a:t>time </a:t>
            </a:r>
          </a:p>
          <a:p>
            <a:pPr lvl="2"/>
            <a:r>
              <a:rPr lang="en-US" b="1" dirty="0" smtClean="0"/>
              <a:t>PC or server</a:t>
            </a:r>
            <a:r>
              <a:rPr lang="en-US" dirty="0" smtClean="0"/>
              <a:t>: </a:t>
            </a:r>
            <a:r>
              <a:rPr lang="en-US" b="1" dirty="0" smtClean="0"/>
              <a:t>4 </a:t>
            </a:r>
            <a:r>
              <a:rPr lang="en-US" b="1" dirty="0"/>
              <a:t>KiB to 16 </a:t>
            </a:r>
            <a:r>
              <a:rPr lang="en-US" b="1" dirty="0" smtClean="0"/>
              <a:t>KiB</a:t>
            </a:r>
          </a:p>
          <a:p>
            <a:pPr lvl="2"/>
            <a:r>
              <a:rPr lang="en-US" b="1" dirty="0" smtClean="0"/>
              <a:t>Embedded </a:t>
            </a:r>
            <a:r>
              <a:rPr lang="en-US" b="1" dirty="0"/>
              <a:t>systems </a:t>
            </a:r>
            <a:r>
              <a:rPr lang="en-US" b="1" dirty="0" smtClean="0"/>
              <a:t>: </a:t>
            </a:r>
            <a:r>
              <a:rPr lang="en-US" b="1" dirty="0"/>
              <a:t>1 KiB </a:t>
            </a:r>
            <a:r>
              <a:rPr lang="en-US" b="1" dirty="0" smtClean="0"/>
              <a:t>pages </a:t>
            </a:r>
          </a:p>
          <a:p>
            <a:pPr lvl="1"/>
            <a:r>
              <a:rPr lang="en-US" dirty="0" smtClean="0"/>
              <a:t>Organizations </a:t>
            </a:r>
            <a:r>
              <a:rPr lang="en-US" dirty="0"/>
              <a:t>that reduce the page fault rate are attractive. </a:t>
            </a:r>
            <a:endParaRPr lang="en-US" dirty="0" smtClean="0"/>
          </a:p>
          <a:p>
            <a:pPr lvl="2"/>
            <a:r>
              <a:rPr lang="en-US" dirty="0" smtClean="0"/>
              <a:t>The </a:t>
            </a:r>
            <a:r>
              <a:rPr lang="en-US" dirty="0"/>
              <a:t>primary technique used here is to allow fully associative placement of pages in </a:t>
            </a:r>
            <a:r>
              <a:rPr lang="en-US" dirty="0" smtClean="0"/>
              <a:t>memory </a:t>
            </a:r>
          </a:p>
          <a:p>
            <a:pPr lvl="1"/>
            <a:r>
              <a:rPr lang="en-US" b="1" dirty="0" smtClean="0"/>
              <a:t>Page </a:t>
            </a:r>
            <a:r>
              <a:rPr lang="en-US" b="1" dirty="0"/>
              <a:t>faults can be handled in </a:t>
            </a:r>
            <a:r>
              <a:rPr lang="en-US" b="1" dirty="0" smtClean="0"/>
              <a:t>software </a:t>
            </a:r>
            <a:r>
              <a:rPr lang="en-US" dirty="0"/>
              <a:t>because the </a:t>
            </a:r>
            <a:r>
              <a:rPr lang="en-US" b="1" dirty="0"/>
              <a:t>overhead will be small </a:t>
            </a:r>
            <a:r>
              <a:rPr lang="en-US" dirty="0"/>
              <a:t>compared to the disk access </a:t>
            </a:r>
            <a:r>
              <a:rPr lang="en-US" dirty="0" smtClean="0"/>
              <a:t>time  </a:t>
            </a:r>
          </a:p>
          <a:p>
            <a:pPr lvl="1"/>
            <a:r>
              <a:rPr lang="en-US" b="1" dirty="0" smtClean="0">
                <a:solidFill>
                  <a:srgbClr val="C00000"/>
                </a:solidFill>
              </a:rPr>
              <a:t>Write-through </a:t>
            </a:r>
            <a:r>
              <a:rPr lang="en-US" b="1" dirty="0">
                <a:solidFill>
                  <a:srgbClr val="C00000"/>
                </a:solidFill>
              </a:rPr>
              <a:t>will not work for virtual memory</a:t>
            </a:r>
            <a:r>
              <a:rPr lang="en-US" dirty="0"/>
              <a:t>, </a:t>
            </a:r>
            <a:endParaRPr lang="en-US" dirty="0" smtClean="0"/>
          </a:p>
          <a:p>
            <a:pPr lvl="2"/>
            <a:r>
              <a:rPr lang="en-US" dirty="0" smtClean="0"/>
              <a:t>since </a:t>
            </a:r>
            <a:r>
              <a:rPr lang="en-US" dirty="0"/>
              <a:t>writes take too </a:t>
            </a:r>
            <a:r>
              <a:rPr lang="en-US" dirty="0" smtClean="0"/>
              <a:t>long </a:t>
            </a:r>
          </a:p>
          <a:p>
            <a:pPr lvl="2"/>
            <a:r>
              <a:rPr lang="en-US" dirty="0" smtClean="0"/>
              <a:t>Instead</a:t>
            </a:r>
            <a:r>
              <a:rPr lang="en-US" dirty="0"/>
              <a:t>, virtual memory systems use </a:t>
            </a:r>
            <a:r>
              <a:rPr lang="en-US" b="1" dirty="0">
                <a:solidFill>
                  <a:srgbClr val="00B050"/>
                </a:solidFill>
              </a:rPr>
              <a:t>write-back</a:t>
            </a:r>
          </a:p>
        </p:txBody>
      </p:sp>
    </p:spTree>
    <p:extLst>
      <p:ext uri="{BB962C8B-B14F-4D97-AF65-F5344CB8AC3E}">
        <p14:creationId xmlns:p14="http://schemas.microsoft.com/office/powerpoint/2010/main" val="14305938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440382" cy="812511"/>
          </a:xfrm>
        </p:spPr>
        <p:txBody>
          <a:bodyPr/>
          <a:lstStyle/>
          <a:p>
            <a:r>
              <a:rPr lang="en-US" dirty="0" smtClean="0"/>
              <a:t>Page Table</a:t>
            </a:r>
            <a:endParaRPr lang="en-US" dirty="0"/>
          </a:p>
        </p:txBody>
      </p:sp>
      <p:sp>
        <p:nvSpPr>
          <p:cNvPr id="3" name="Content Placeholder 2"/>
          <p:cNvSpPr>
            <a:spLocks noGrp="1"/>
          </p:cNvSpPr>
          <p:nvPr>
            <p:ph idx="1"/>
          </p:nvPr>
        </p:nvSpPr>
        <p:spPr>
          <a:xfrm>
            <a:off x="221673" y="1177635"/>
            <a:ext cx="5306291" cy="5444838"/>
          </a:xfrm>
        </p:spPr>
        <p:txBody>
          <a:bodyPr>
            <a:normAutofit/>
          </a:bodyPr>
          <a:lstStyle/>
          <a:p>
            <a:r>
              <a:rPr lang="en-US" dirty="0" smtClean="0"/>
              <a:t>The </a:t>
            </a:r>
            <a:r>
              <a:rPr lang="en-US" dirty="0"/>
              <a:t>table containing the virtual to physical address translations in a virtual memory </a:t>
            </a:r>
            <a:r>
              <a:rPr lang="en-US" dirty="0" smtClean="0"/>
              <a:t>system </a:t>
            </a:r>
          </a:p>
          <a:p>
            <a:pPr lvl="1"/>
            <a:r>
              <a:rPr lang="en-US" dirty="0" smtClean="0"/>
              <a:t>The page table is stored </a:t>
            </a:r>
            <a:r>
              <a:rPr lang="en-US" dirty="0"/>
              <a:t>in </a:t>
            </a:r>
            <a:r>
              <a:rPr lang="en-US" dirty="0" smtClean="0"/>
              <a:t>memory</a:t>
            </a:r>
          </a:p>
          <a:p>
            <a:r>
              <a:rPr lang="en-US" dirty="0" smtClean="0"/>
              <a:t>The page table </a:t>
            </a:r>
            <a:r>
              <a:rPr lang="en-US" dirty="0"/>
              <a:t>is typically indexed by the virtual page </a:t>
            </a:r>
            <a:r>
              <a:rPr lang="en-US" dirty="0" smtClean="0"/>
              <a:t>number</a:t>
            </a:r>
          </a:p>
          <a:p>
            <a:pPr lvl="1"/>
            <a:r>
              <a:rPr lang="en-US" dirty="0" smtClean="0"/>
              <a:t>each </a:t>
            </a:r>
            <a:r>
              <a:rPr lang="en-US" dirty="0"/>
              <a:t>entry </a:t>
            </a:r>
            <a:r>
              <a:rPr lang="en-US" dirty="0" smtClean="0"/>
              <a:t>= the </a:t>
            </a:r>
            <a:r>
              <a:rPr lang="en-US" dirty="0"/>
              <a:t>physical page number </a:t>
            </a:r>
            <a:r>
              <a:rPr lang="en-US" dirty="0" smtClean="0"/>
              <a:t>+ valid bit</a:t>
            </a:r>
          </a:p>
          <a:p>
            <a:pPr lvl="1"/>
            <a:r>
              <a:rPr lang="en-US" b="1" dirty="0" smtClean="0"/>
              <a:t>No tags are required for any entry</a:t>
            </a:r>
          </a:p>
          <a:p>
            <a:r>
              <a:rPr lang="en-US" dirty="0"/>
              <a:t>The index to access the page table is the full block address </a:t>
            </a:r>
          </a:p>
          <a:p>
            <a:pPr lvl="1"/>
            <a:r>
              <a:rPr lang="en-US" dirty="0"/>
              <a:t>This is the virtual page </a:t>
            </a:r>
            <a:r>
              <a:rPr lang="en-US" dirty="0" smtClean="0"/>
              <a:t>number</a:t>
            </a:r>
            <a:endParaRPr lang="en-US" dirty="0"/>
          </a:p>
        </p:txBody>
      </p:sp>
      <p:pic>
        <p:nvPicPr>
          <p:cNvPr id="5" name="Picture 4"/>
          <p:cNvPicPr>
            <a:picLocks noChangeAspect="1"/>
          </p:cNvPicPr>
          <p:nvPr/>
        </p:nvPicPr>
        <p:blipFill>
          <a:blip r:embed="rId2"/>
          <a:stretch>
            <a:fillRect/>
          </a:stretch>
        </p:blipFill>
        <p:spPr>
          <a:xfrm>
            <a:off x="5749637" y="536430"/>
            <a:ext cx="6442364" cy="6240376"/>
          </a:xfrm>
          <a:prstGeom prst="rect">
            <a:avLst/>
          </a:prstGeom>
        </p:spPr>
      </p:pic>
    </p:spTree>
    <p:extLst>
      <p:ext uri="{BB962C8B-B14F-4D97-AF65-F5344CB8AC3E}">
        <p14:creationId xmlns:p14="http://schemas.microsoft.com/office/powerpoint/2010/main" val="7239787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90600" y="2845088"/>
            <a:ext cx="10515600" cy="1325563"/>
          </a:xfrm>
        </p:spPr>
        <p:txBody>
          <a:bodyPr/>
          <a:lstStyle/>
          <a:p>
            <a:pPr algn="ctr"/>
            <a:r>
              <a:rPr lang="en-US" dirty="0"/>
              <a:t>Page Faults</a:t>
            </a:r>
          </a:p>
        </p:txBody>
      </p:sp>
    </p:spTree>
    <p:extLst>
      <p:ext uri="{BB962C8B-B14F-4D97-AF65-F5344CB8AC3E}">
        <p14:creationId xmlns:p14="http://schemas.microsoft.com/office/powerpoint/2010/main" val="24846276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0220"/>
          </a:xfrm>
        </p:spPr>
        <p:txBody>
          <a:bodyPr/>
          <a:lstStyle/>
          <a:p>
            <a:r>
              <a:rPr lang="en-US" dirty="0"/>
              <a:t>Page Faults</a:t>
            </a:r>
          </a:p>
        </p:txBody>
      </p:sp>
      <p:sp>
        <p:nvSpPr>
          <p:cNvPr id="3" name="Content Placeholder 2"/>
          <p:cNvSpPr>
            <a:spLocks noGrp="1"/>
          </p:cNvSpPr>
          <p:nvPr>
            <p:ph idx="1"/>
          </p:nvPr>
        </p:nvSpPr>
        <p:spPr>
          <a:xfrm>
            <a:off x="332509" y="1205346"/>
            <a:ext cx="6269180" cy="5514109"/>
          </a:xfrm>
        </p:spPr>
        <p:txBody>
          <a:bodyPr>
            <a:normAutofit fontScale="92500" lnSpcReduction="20000"/>
          </a:bodyPr>
          <a:lstStyle/>
          <a:p>
            <a:r>
              <a:rPr lang="en-US" dirty="0"/>
              <a:t>If the valid bit for a virtual page is off , </a:t>
            </a:r>
            <a:endParaRPr lang="en-US" dirty="0" smtClean="0"/>
          </a:p>
          <a:p>
            <a:pPr lvl="1"/>
            <a:r>
              <a:rPr lang="en-US" dirty="0" smtClean="0"/>
              <a:t>a </a:t>
            </a:r>
            <a:r>
              <a:rPr lang="en-US" dirty="0"/>
              <a:t>page fault </a:t>
            </a:r>
            <a:r>
              <a:rPr lang="en-US" dirty="0" smtClean="0"/>
              <a:t>occurs</a:t>
            </a:r>
          </a:p>
          <a:p>
            <a:r>
              <a:rPr lang="en-US" dirty="0" smtClean="0"/>
              <a:t>The </a:t>
            </a:r>
            <a:r>
              <a:rPr lang="en-US" dirty="0"/>
              <a:t>operating system must be given </a:t>
            </a:r>
            <a:r>
              <a:rPr lang="en-US" dirty="0" smtClean="0"/>
              <a:t>control </a:t>
            </a:r>
          </a:p>
          <a:p>
            <a:pPr lvl="1"/>
            <a:r>
              <a:rPr lang="en-US" dirty="0" smtClean="0"/>
              <a:t>This </a:t>
            </a:r>
            <a:r>
              <a:rPr lang="en-US" dirty="0"/>
              <a:t>transfer is done with the exception </a:t>
            </a:r>
            <a:r>
              <a:rPr lang="en-US" dirty="0" smtClean="0"/>
              <a:t>mechanism</a:t>
            </a:r>
            <a:endParaRPr lang="en-US" dirty="0"/>
          </a:p>
          <a:p>
            <a:r>
              <a:rPr lang="en-US" dirty="0"/>
              <a:t>Once the operating system gets control, </a:t>
            </a:r>
            <a:endParaRPr lang="en-US" dirty="0" smtClean="0"/>
          </a:p>
          <a:p>
            <a:pPr lvl="1"/>
            <a:r>
              <a:rPr lang="en-US" dirty="0" smtClean="0"/>
              <a:t>it </a:t>
            </a:r>
            <a:r>
              <a:rPr lang="en-US" dirty="0"/>
              <a:t>must </a:t>
            </a:r>
            <a:r>
              <a:rPr lang="en-US" dirty="0" smtClean="0"/>
              <a:t>find </a:t>
            </a:r>
            <a:r>
              <a:rPr lang="en-US" dirty="0"/>
              <a:t>the page in the next level of the hierarchy (usually </a:t>
            </a:r>
            <a:r>
              <a:rPr lang="en-US" dirty="0" smtClean="0"/>
              <a:t>flash </a:t>
            </a:r>
            <a:r>
              <a:rPr lang="en-US" dirty="0"/>
              <a:t>memory or magnetic disk) and </a:t>
            </a:r>
            <a:endParaRPr lang="en-US" dirty="0" smtClean="0"/>
          </a:p>
          <a:p>
            <a:pPr lvl="1"/>
            <a:r>
              <a:rPr lang="en-US" dirty="0" smtClean="0"/>
              <a:t>decide </a:t>
            </a:r>
            <a:r>
              <a:rPr lang="en-US" dirty="0"/>
              <a:t>where to place the requested page in main </a:t>
            </a:r>
            <a:r>
              <a:rPr lang="en-US" dirty="0" smtClean="0"/>
              <a:t>memory</a:t>
            </a:r>
          </a:p>
          <a:p>
            <a:r>
              <a:rPr lang="en-US" dirty="0"/>
              <a:t>Because we do not know ahead of time when a page in memory will be replaced, </a:t>
            </a:r>
            <a:endParaRPr lang="en-US" dirty="0" smtClean="0"/>
          </a:p>
          <a:p>
            <a:pPr lvl="1"/>
            <a:r>
              <a:rPr lang="en-US" dirty="0" smtClean="0"/>
              <a:t>the </a:t>
            </a:r>
            <a:r>
              <a:rPr lang="en-US" dirty="0"/>
              <a:t>operating system usually creates the space on </a:t>
            </a:r>
            <a:r>
              <a:rPr lang="en-US" dirty="0" smtClean="0"/>
              <a:t>flash </a:t>
            </a:r>
            <a:r>
              <a:rPr lang="en-US" dirty="0"/>
              <a:t>memory or disk for all the pages of a process when it creates the </a:t>
            </a:r>
            <a:r>
              <a:rPr lang="en-US" dirty="0" smtClean="0"/>
              <a:t>process </a:t>
            </a:r>
          </a:p>
          <a:p>
            <a:pPr lvl="1"/>
            <a:r>
              <a:rPr lang="en-US" dirty="0" smtClean="0"/>
              <a:t>This </a:t>
            </a:r>
            <a:r>
              <a:rPr lang="en-US" dirty="0"/>
              <a:t>space is called the </a:t>
            </a:r>
            <a:r>
              <a:rPr lang="en-US" b="1" dirty="0"/>
              <a:t>swap </a:t>
            </a:r>
            <a:r>
              <a:rPr lang="en-US" b="1" dirty="0" smtClean="0"/>
              <a:t>space</a:t>
            </a:r>
          </a:p>
        </p:txBody>
      </p:sp>
      <p:sp>
        <p:nvSpPr>
          <p:cNvPr id="4" name="Content Placeholder 2"/>
          <p:cNvSpPr txBox="1">
            <a:spLocks/>
          </p:cNvSpPr>
          <p:nvPr/>
        </p:nvSpPr>
        <p:spPr>
          <a:xfrm>
            <a:off x="6996544" y="1205345"/>
            <a:ext cx="4752111" cy="500149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At that time, </a:t>
            </a:r>
          </a:p>
          <a:p>
            <a:pPr lvl="1"/>
            <a:r>
              <a:rPr lang="en-US" dirty="0" smtClean="0"/>
              <a:t>it also creates a data structure to record where each virtual page is stored on disk </a:t>
            </a:r>
          </a:p>
          <a:p>
            <a:r>
              <a:rPr lang="en-US" dirty="0" smtClean="0"/>
              <a:t>This data structure may be part of the page table or may be an auxiliary data structure indexed in the same way as the page table</a:t>
            </a:r>
          </a:p>
          <a:p>
            <a:r>
              <a:rPr lang="en-US" dirty="0" smtClean="0"/>
              <a:t>The operating system also creates a data structure that tracks which processes and which virtual addresses use each physical page </a:t>
            </a:r>
          </a:p>
          <a:p>
            <a:pPr lvl="1"/>
            <a:r>
              <a:rPr lang="en-US" dirty="0" smtClean="0"/>
              <a:t>When a page fault occurs, if all the pages in main memory are in use, the operating system must choose a page to replace</a:t>
            </a:r>
            <a:endParaRPr lang="en-US" b="1" dirty="0"/>
          </a:p>
        </p:txBody>
      </p:sp>
    </p:spTree>
    <p:extLst>
      <p:ext uri="{BB962C8B-B14F-4D97-AF65-F5344CB8AC3E}">
        <p14:creationId xmlns:p14="http://schemas.microsoft.com/office/powerpoint/2010/main" val="1185672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65125"/>
            <a:ext cx="4142509" cy="1117311"/>
          </a:xfrm>
        </p:spPr>
        <p:txBody>
          <a:bodyPr>
            <a:normAutofit fontScale="90000"/>
          </a:bodyPr>
          <a:lstStyle/>
          <a:p>
            <a:r>
              <a:rPr lang="en-US" dirty="0" smtClean="0"/>
              <a:t>Set Associative Cache Organization</a:t>
            </a:r>
            <a:endParaRPr lang="en-US" dirty="0"/>
          </a:p>
        </p:txBody>
      </p:sp>
      <p:pic>
        <p:nvPicPr>
          <p:cNvPr id="4" name="Content Placeholder 3"/>
          <p:cNvPicPr>
            <a:picLocks noGrp="1" noChangeAspect="1"/>
          </p:cNvPicPr>
          <p:nvPr>
            <p:ph idx="1"/>
          </p:nvPr>
        </p:nvPicPr>
        <p:blipFill>
          <a:blip r:embed="rId2"/>
          <a:stretch>
            <a:fillRect/>
          </a:stretch>
        </p:blipFill>
        <p:spPr>
          <a:xfrm>
            <a:off x="4215820" y="41684"/>
            <a:ext cx="7934611" cy="6782624"/>
          </a:xfrm>
          <a:prstGeom prst="rect">
            <a:avLst/>
          </a:prstGeom>
        </p:spPr>
      </p:pic>
    </p:spTree>
    <p:extLst>
      <p:ext uri="{BB962C8B-B14F-4D97-AF65-F5344CB8AC3E}">
        <p14:creationId xmlns:p14="http://schemas.microsoft.com/office/powerpoint/2010/main" val="30301063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least recently used (LRU</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a:t>least recently used (LRU) replacement </a:t>
            </a:r>
            <a:r>
              <a:rPr lang="en-US" dirty="0" smtClean="0"/>
              <a:t>scheme</a:t>
            </a:r>
          </a:p>
          <a:p>
            <a:pPr lvl="1"/>
            <a:r>
              <a:rPr lang="en-US" dirty="0"/>
              <a:t>a page that has not been used in a long time is less likely to be needed than a more recently accessed </a:t>
            </a:r>
            <a:r>
              <a:rPr lang="en-US" dirty="0" smtClean="0"/>
              <a:t>page</a:t>
            </a:r>
          </a:p>
          <a:p>
            <a:r>
              <a:rPr lang="en-US" dirty="0"/>
              <a:t>Implementing a completely accurate LRU scheme is too expensive, </a:t>
            </a:r>
            <a:endParaRPr lang="en-US" dirty="0" smtClean="0"/>
          </a:p>
          <a:p>
            <a:pPr lvl="1"/>
            <a:r>
              <a:rPr lang="en-US" dirty="0" smtClean="0"/>
              <a:t>it </a:t>
            </a:r>
            <a:r>
              <a:rPr lang="en-US" dirty="0"/>
              <a:t>requires updating a data structure on every memory </a:t>
            </a:r>
            <a:r>
              <a:rPr lang="en-US" dirty="0" smtClean="0"/>
              <a:t>reference </a:t>
            </a:r>
          </a:p>
          <a:p>
            <a:r>
              <a:rPr lang="en-US" dirty="0" smtClean="0"/>
              <a:t>An </a:t>
            </a:r>
            <a:r>
              <a:rPr lang="en-US" dirty="0"/>
              <a:t>approximate LRU </a:t>
            </a:r>
            <a:endParaRPr lang="en-US" dirty="0" smtClean="0"/>
          </a:p>
          <a:p>
            <a:pPr lvl="1"/>
            <a:r>
              <a:rPr lang="en-US" dirty="0" smtClean="0"/>
              <a:t>some </a:t>
            </a:r>
            <a:r>
              <a:rPr lang="en-US" dirty="0"/>
              <a:t>computers provide a </a:t>
            </a:r>
            <a:r>
              <a:rPr lang="en-US" b="1" dirty="0"/>
              <a:t>reference bit</a:t>
            </a:r>
            <a:r>
              <a:rPr lang="en-US" dirty="0"/>
              <a:t> or </a:t>
            </a:r>
            <a:r>
              <a:rPr lang="en-US" b="1" dirty="0"/>
              <a:t>use bit</a:t>
            </a:r>
            <a:r>
              <a:rPr lang="en-US" dirty="0"/>
              <a:t>, </a:t>
            </a:r>
            <a:endParaRPr lang="en-US" dirty="0" smtClean="0"/>
          </a:p>
          <a:p>
            <a:pPr lvl="2"/>
            <a:r>
              <a:rPr lang="en-US" dirty="0" smtClean="0"/>
              <a:t>set </a:t>
            </a:r>
            <a:r>
              <a:rPr lang="en-US" dirty="0"/>
              <a:t>whenever a page is </a:t>
            </a:r>
            <a:r>
              <a:rPr lang="en-US" dirty="0" smtClean="0"/>
              <a:t>accessed </a:t>
            </a:r>
          </a:p>
          <a:p>
            <a:pPr lvl="1"/>
            <a:r>
              <a:rPr lang="en-US" dirty="0" smtClean="0"/>
              <a:t>OS periodically </a:t>
            </a:r>
            <a:r>
              <a:rPr lang="en-US" dirty="0"/>
              <a:t>clears the reference bits and later records them so it can determine which pages were touched during a particular time </a:t>
            </a:r>
            <a:r>
              <a:rPr lang="en-US" dirty="0" smtClean="0"/>
              <a:t>period</a:t>
            </a:r>
            <a:endParaRPr lang="en-US" dirty="0"/>
          </a:p>
        </p:txBody>
      </p:sp>
    </p:spTree>
    <p:extLst>
      <p:ext uri="{BB962C8B-B14F-4D97-AF65-F5344CB8AC3E}">
        <p14:creationId xmlns:p14="http://schemas.microsoft.com/office/powerpoint/2010/main" val="22047579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7093"/>
          </a:xfrm>
        </p:spPr>
        <p:txBody>
          <a:bodyPr/>
          <a:lstStyle/>
          <a:p>
            <a:r>
              <a:rPr lang="en-US" dirty="0"/>
              <a:t>What about Writes?</a:t>
            </a:r>
          </a:p>
        </p:txBody>
      </p:sp>
      <p:sp>
        <p:nvSpPr>
          <p:cNvPr id="3" name="Content Placeholder 2"/>
          <p:cNvSpPr>
            <a:spLocks noGrp="1"/>
          </p:cNvSpPr>
          <p:nvPr>
            <p:ph idx="1"/>
          </p:nvPr>
        </p:nvSpPr>
        <p:spPr>
          <a:xfrm>
            <a:off x="838200" y="1122218"/>
            <a:ext cx="10515600" cy="5569527"/>
          </a:xfrm>
        </p:spPr>
        <p:txBody>
          <a:bodyPr>
            <a:normAutofit fontScale="92500" lnSpcReduction="10000"/>
          </a:bodyPr>
          <a:lstStyle/>
          <a:p>
            <a:r>
              <a:rPr lang="en-US" dirty="0"/>
              <a:t> In a virtual memory </a:t>
            </a:r>
            <a:r>
              <a:rPr lang="en-US" dirty="0" smtClean="0"/>
              <a:t>system</a:t>
            </a:r>
            <a:r>
              <a:rPr lang="en-US" dirty="0"/>
              <a:t>, </a:t>
            </a:r>
            <a:endParaRPr lang="en-US" dirty="0" smtClean="0"/>
          </a:p>
          <a:p>
            <a:pPr lvl="1"/>
            <a:r>
              <a:rPr lang="en-US" dirty="0" smtClean="0"/>
              <a:t>writes </a:t>
            </a:r>
            <a:r>
              <a:rPr lang="en-US" dirty="0"/>
              <a:t>to the next level of the hierarchy (disk) can take </a:t>
            </a:r>
            <a:r>
              <a:rPr lang="en-US" b="1" dirty="0"/>
              <a:t>millions of processor </a:t>
            </a:r>
            <a:r>
              <a:rPr lang="en-US" b="1" dirty="0" smtClean="0"/>
              <a:t>clock cycles </a:t>
            </a:r>
          </a:p>
          <a:p>
            <a:pPr lvl="1"/>
            <a:r>
              <a:rPr lang="en-US" dirty="0" smtClean="0"/>
              <a:t>therefore</a:t>
            </a:r>
            <a:r>
              <a:rPr lang="en-US" dirty="0"/>
              <a:t>, building a write </a:t>
            </a:r>
            <a:r>
              <a:rPr lang="en-US" dirty="0" smtClean="0"/>
              <a:t>buffer </a:t>
            </a:r>
            <a:r>
              <a:rPr lang="en-US" dirty="0"/>
              <a:t>to allow the system to write-through </a:t>
            </a:r>
            <a:r>
              <a:rPr lang="en-US" dirty="0" smtClean="0"/>
              <a:t>to </a:t>
            </a:r>
            <a:r>
              <a:rPr lang="en-US" dirty="0"/>
              <a:t>disk would be completely </a:t>
            </a:r>
            <a:r>
              <a:rPr lang="en-US" dirty="0" smtClean="0"/>
              <a:t>impractical</a:t>
            </a:r>
          </a:p>
          <a:p>
            <a:r>
              <a:rPr lang="en-US" dirty="0"/>
              <a:t>Instead, virtual memory systems must use </a:t>
            </a:r>
            <a:r>
              <a:rPr lang="en-US" b="1" dirty="0"/>
              <a:t>write-back</a:t>
            </a:r>
            <a:r>
              <a:rPr lang="en-US" dirty="0"/>
              <a:t>, </a:t>
            </a:r>
            <a:endParaRPr lang="en-US" dirty="0" smtClean="0"/>
          </a:p>
          <a:p>
            <a:pPr lvl="1"/>
            <a:r>
              <a:rPr lang="en-US" dirty="0" smtClean="0"/>
              <a:t>the </a:t>
            </a:r>
            <a:r>
              <a:rPr lang="en-US" dirty="0"/>
              <a:t>individual writes </a:t>
            </a:r>
            <a:r>
              <a:rPr lang="en-US" dirty="0" smtClean="0"/>
              <a:t>are performed into </a:t>
            </a:r>
            <a:r>
              <a:rPr lang="en-US" dirty="0"/>
              <a:t>the page in memory, and copying the page back to disk when it is replaced in the </a:t>
            </a:r>
            <a:r>
              <a:rPr lang="en-US" dirty="0" smtClean="0"/>
              <a:t>memory</a:t>
            </a:r>
          </a:p>
          <a:p>
            <a:pPr lvl="1"/>
            <a:r>
              <a:rPr lang="en-US" b="1" dirty="0" smtClean="0"/>
              <a:t>Copying</a:t>
            </a:r>
            <a:r>
              <a:rPr lang="en-US" dirty="0" smtClean="0"/>
              <a:t> </a:t>
            </a:r>
            <a:r>
              <a:rPr lang="en-US" dirty="0"/>
              <a:t>back an </a:t>
            </a:r>
            <a:r>
              <a:rPr lang="en-US" b="1" dirty="0"/>
              <a:t>entire page</a:t>
            </a:r>
            <a:r>
              <a:rPr lang="en-US" dirty="0"/>
              <a:t> is much more </a:t>
            </a:r>
            <a:r>
              <a:rPr lang="en-US" dirty="0" smtClean="0"/>
              <a:t>efficient </a:t>
            </a:r>
            <a:r>
              <a:rPr lang="en-US" dirty="0"/>
              <a:t>than writing individual </a:t>
            </a:r>
            <a:r>
              <a:rPr lang="en-US" dirty="0" smtClean="0"/>
              <a:t>words</a:t>
            </a:r>
          </a:p>
          <a:p>
            <a:r>
              <a:rPr lang="en-US" dirty="0"/>
              <a:t>A write-back </a:t>
            </a:r>
            <a:r>
              <a:rPr lang="en-US" dirty="0" smtClean="0"/>
              <a:t>operation is </a:t>
            </a:r>
            <a:r>
              <a:rPr lang="en-US" dirty="0"/>
              <a:t>still </a:t>
            </a:r>
            <a:r>
              <a:rPr lang="en-US" dirty="0" smtClean="0"/>
              <a:t>costly</a:t>
            </a:r>
          </a:p>
          <a:p>
            <a:pPr lvl="1"/>
            <a:r>
              <a:rPr lang="en-US" dirty="0"/>
              <a:t>To track whether a page has been written since it was read into the memory, </a:t>
            </a:r>
            <a:endParaRPr lang="en-US" dirty="0" smtClean="0"/>
          </a:p>
          <a:p>
            <a:pPr lvl="2"/>
            <a:r>
              <a:rPr lang="en-US" dirty="0" smtClean="0"/>
              <a:t>a </a:t>
            </a:r>
            <a:r>
              <a:rPr lang="en-US" b="1" dirty="0"/>
              <a:t>dirty bit</a:t>
            </a:r>
            <a:r>
              <a:rPr lang="en-US" dirty="0"/>
              <a:t> is added to the page </a:t>
            </a:r>
            <a:r>
              <a:rPr lang="en-US" dirty="0" smtClean="0"/>
              <a:t>table</a:t>
            </a:r>
          </a:p>
          <a:p>
            <a:r>
              <a:rPr lang="en-US" dirty="0" smtClean="0"/>
              <a:t>The </a:t>
            </a:r>
            <a:r>
              <a:rPr lang="en-US" dirty="0"/>
              <a:t>dirty bit is set when any word in a page is </a:t>
            </a:r>
            <a:r>
              <a:rPr lang="en-US" dirty="0" smtClean="0"/>
              <a:t>written </a:t>
            </a:r>
          </a:p>
          <a:p>
            <a:pPr lvl="1"/>
            <a:r>
              <a:rPr lang="en-US" dirty="0" smtClean="0"/>
              <a:t>the </a:t>
            </a:r>
            <a:r>
              <a:rPr lang="en-US" dirty="0"/>
              <a:t>page needs to be written out before </a:t>
            </a:r>
            <a:r>
              <a:rPr lang="en-US" dirty="0" smtClean="0"/>
              <a:t>its replacement</a:t>
            </a:r>
          </a:p>
          <a:p>
            <a:pPr lvl="1"/>
            <a:r>
              <a:rPr lang="en-US" dirty="0" smtClean="0"/>
              <a:t>Hence</a:t>
            </a:r>
            <a:r>
              <a:rPr lang="en-US" dirty="0"/>
              <a:t>, a </a:t>
            </a:r>
            <a:r>
              <a:rPr lang="en-US" dirty="0" smtClean="0"/>
              <a:t>modified </a:t>
            </a:r>
            <a:r>
              <a:rPr lang="en-US" dirty="0"/>
              <a:t>page is </a:t>
            </a:r>
            <a:r>
              <a:rPr lang="en-US" dirty="0" smtClean="0"/>
              <a:t>often </a:t>
            </a:r>
            <a:r>
              <a:rPr lang="en-US" dirty="0"/>
              <a:t>called a </a:t>
            </a:r>
            <a:r>
              <a:rPr lang="en-US" b="1" dirty="0"/>
              <a:t>dirty page</a:t>
            </a:r>
          </a:p>
        </p:txBody>
      </p:sp>
    </p:spTree>
    <p:extLst>
      <p:ext uri="{BB962C8B-B14F-4D97-AF65-F5344CB8AC3E}">
        <p14:creationId xmlns:p14="http://schemas.microsoft.com/office/powerpoint/2010/main" val="16810260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6" y="365125"/>
            <a:ext cx="3671454" cy="1546801"/>
          </a:xfrm>
        </p:spPr>
        <p:txBody>
          <a:bodyPr>
            <a:normAutofit fontScale="90000"/>
          </a:bodyPr>
          <a:lstStyle/>
          <a:p>
            <a:r>
              <a:rPr lang="en-US" dirty="0"/>
              <a:t>Making Address Translation Fast: the TLB</a:t>
            </a:r>
          </a:p>
        </p:txBody>
      </p:sp>
      <p:pic>
        <p:nvPicPr>
          <p:cNvPr id="4" name="Content Placeholder 3"/>
          <p:cNvPicPr>
            <a:picLocks noGrp="1" noChangeAspect="1"/>
          </p:cNvPicPr>
          <p:nvPr>
            <p:ph idx="1"/>
          </p:nvPr>
        </p:nvPicPr>
        <p:blipFill>
          <a:blip r:embed="rId2"/>
          <a:stretch>
            <a:fillRect/>
          </a:stretch>
        </p:blipFill>
        <p:spPr>
          <a:xfrm>
            <a:off x="4461164" y="-1"/>
            <a:ext cx="7730836" cy="6799107"/>
          </a:xfrm>
          <a:prstGeom prst="rect">
            <a:avLst/>
          </a:prstGeom>
        </p:spPr>
      </p:pic>
      <p:sp>
        <p:nvSpPr>
          <p:cNvPr id="5" name="Rectangle 4"/>
          <p:cNvSpPr/>
          <p:nvPr/>
        </p:nvSpPr>
        <p:spPr>
          <a:xfrm>
            <a:off x="166256" y="2233136"/>
            <a:ext cx="4558145" cy="1754326"/>
          </a:xfrm>
          <a:prstGeom prst="rect">
            <a:avLst/>
          </a:prstGeom>
        </p:spPr>
        <p:txBody>
          <a:bodyPr wrap="square">
            <a:spAutoFit/>
          </a:bodyPr>
          <a:lstStyle/>
          <a:p>
            <a:pPr marL="285750" indent="-285750">
              <a:buFont typeface="Wingdings" panose="05000000000000000000" pitchFamily="2" charset="2"/>
              <a:buChar char="Ø"/>
            </a:pPr>
            <a:r>
              <a:rPr lang="en-US" dirty="0"/>
              <a:t>Since the page tables are stored in main memory, </a:t>
            </a:r>
            <a:endParaRPr lang="en-US" dirty="0" smtClean="0"/>
          </a:p>
          <a:p>
            <a:pPr marL="742950" lvl="1" indent="-285750">
              <a:buFont typeface="Wingdings" panose="05000000000000000000" pitchFamily="2" charset="2"/>
              <a:buChar char="Ø"/>
            </a:pPr>
            <a:r>
              <a:rPr lang="en-US" dirty="0" smtClean="0"/>
              <a:t>every </a:t>
            </a:r>
            <a:r>
              <a:rPr lang="en-US" dirty="0"/>
              <a:t>memory access by a program </a:t>
            </a:r>
            <a:r>
              <a:rPr lang="en-US" dirty="0" smtClean="0"/>
              <a:t>can </a:t>
            </a:r>
            <a:r>
              <a:rPr lang="en-US" dirty="0"/>
              <a:t>take at least twice as long: </a:t>
            </a:r>
            <a:endParaRPr lang="en-US" dirty="0" smtClean="0"/>
          </a:p>
          <a:p>
            <a:pPr marL="1200150" lvl="2" indent="-285750">
              <a:buFont typeface="Wingdings" panose="05000000000000000000" pitchFamily="2" charset="2"/>
              <a:buChar char="Ø"/>
            </a:pPr>
            <a:r>
              <a:rPr lang="en-US" dirty="0" smtClean="0"/>
              <a:t>one to get </a:t>
            </a:r>
            <a:r>
              <a:rPr lang="en-US" dirty="0"/>
              <a:t>the physical address </a:t>
            </a:r>
            <a:endParaRPr lang="en-US" dirty="0" smtClean="0"/>
          </a:p>
          <a:p>
            <a:pPr marL="1200150" lvl="2" indent="-285750">
              <a:buFont typeface="Wingdings" panose="05000000000000000000" pitchFamily="2" charset="2"/>
              <a:buChar char="Ø"/>
            </a:pPr>
            <a:r>
              <a:rPr lang="en-US" dirty="0" smtClean="0"/>
              <a:t>Another get </a:t>
            </a:r>
            <a:r>
              <a:rPr lang="en-US" dirty="0"/>
              <a:t>the data</a:t>
            </a:r>
          </a:p>
        </p:txBody>
      </p:sp>
      <p:sp>
        <p:nvSpPr>
          <p:cNvPr id="6" name="Rectangle 5"/>
          <p:cNvSpPr/>
          <p:nvPr/>
        </p:nvSpPr>
        <p:spPr>
          <a:xfrm>
            <a:off x="166255" y="5141991"/>
            <a:ext cx="4031671" cy="1200329"/>
          </a:xfrm>
          <a:prstGeom prst="rect">
            <a:avLst/>
          </a:prstGeom>
        </p:spPr>
        <p:txBody>
          <a:bodyPr wrap="square">
            <a:spAutoFit/>
          </a:bodyPr>
          <a:lstStyle/>
          <a:p>
            <a:pPr marL="285750" indent="-285750">
              <a:buFont typeface="Wingdings" panose="05000000000000000000" pitchFamily="2" charset="2"/>
              <a:buChar char="Ø"/>
            </a:pPr>
            <a:r>
              <a:rPr lang="en-US" dirty="0"/>
              <a:t>modern processors include a special cache that keeps track of recently </a:t>
            </a:r>
            <a:r>
              <a:rPr lang="en-US" dirty="0" smtClean="0"/>
              <a:t>used translations </a:t>
            </a:r>
          </a:p>
          <a:p>
            <a:pPr marL="742950" lvl="1" indent="-285750">
              <a:buFont typeface="Wingdings" panose="05000000000000000000" pitchFamily="2" charset="2"/>
              <a:buChar char="Ø"/>
            </a:pPr>
            <a:r>
              <a:rPr lang="en-US" dirty="0"/>
              <a:t>translation-lookaside </a:t>
            </a:r>
            <a:r>
              <a:rPr lang="en-US" dirty="0" smtClean="0"/>
              <a:t>buffer </a:t>
            </a:r>
            <a:r>
              <a:rPr lang="en-US" dirty="0"/>
              <a:t>(TLB)</a:t>
            </a:r>
          </a:p>
        </p:txBody>
      </p:sp>
    </p:spTree>
    <p:extLst>
      <p:ext uri="{BB962C8B-B14F-4D97-AF65-F5344CB8AC3E}">
        <p14:creationId xmlns:p14="http://schemas.microsoft.com/office/powerpoint/2010/main" val="24462225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2223655" cy="867930"/>
          </a:xfrm>
        </p:spPr>
        <p:txBody>
          <a:bodyPr/>
          <a:lstStyle/>
          <a:p>
            <a:r>
              <a:rPr lang="en-US" dirty="0"/>
              <a:t>TLB miss</a:t>
            </a:r>
          </a:p>
        </p:txBody>
      </p:sp>
      <p:sp>
        <p:nvSpPr>
          <p:cNvPr id="3" name="Content Placeholder 2"/>
          <p:cNvSpPr>
            <a:spLocks noGrp="1"/>
          </p:cNvSpPr>
          <p:nvPr>
            <p:ph idx="1"/>
          </p:nvPr>
        </p:nvSpPr>
        <p:spPr>
          <a:xfrm>
            <a:off x="838200" y="1233057"/>
            <a:ext cx="10515600" cy="2466108"/>
          </a:xfrm>
        </p:spPr>
        <p:txBody>
          <a:bodyPr>
            <a:normAutofit lnSpcReduction="10000"/>
          </a:bodyPr>
          <a:lstStyle/>
          <a:p>
            <a:r>
              <a:rPr lang="en-US" dirty="0" smtClean="0"/>
              <a:t>After </a:t>
            </a:r>
            <a:r>
              <a:rPr lang="en-US" dirty="0"/>
              <a:t>a TLB miss occurs </a:t>
            </a:r>
            <a:endParaRPr lang="en-US" dirty="0" smtClean="0"/>
          </a:p>
          <a:p>
            <a:pPr lvl="1"/>
            <a:r>
              <a:rPr lang="en-US" dirty="0" smtClean="0"/>
              <a:t>the </a:t>
            </a:r>
            <a:r>
              <a:rPr lang="en-US" dirty="0"/>
              <a:t>missing translation </a:t>
            </a:r>
            <a:r>
              <a:rPr lang="en-US" dirty="0" smtClean="0"/>
              <a:t>is retrieved </a:t>
            </a:r>
            <a:r>
              <a:rPr lang="en-US" dirty="0"/>
              <a:t>from the page </a:t>
            </a:r>
            <a:r>
              <a:rPr lang="en-US" dirty="0" smtClean="0"/>
              <a:t>table</a:t>
            </a:r>
          </a:p>
          <a:p>
            <a:pPr lvl="1"/>
            <a:r>
              <a:rPr lang="en-US" dirty="0" smtClean="0"/>
              <a:t>select </a:t>
            </a:r>
            <a:r>
              <a:rPr lang="en-US" dirty="0"/>
              <a:t>a TLB entry to </a:t>
            </a:r>
            <a:r>
              <a:rPr lang="en-US" dirty="0" smtClean="0"/>
              <a:t>replace with retrieved translation </a:t>
            </a:r>
          </a:p>
          <a:p>
            <a:r>
              <a:rPr lang="en-US" dirty="0" smtClean="0"/>
              <a:t>Because </a:t>
            </a:r>
            <a:r>
              <a:rPr lang="en-US" dirty="0"/>
              <a:t>the reference and dirty bits are contained in the TLB entry, </a:t>
            </a:r>
            <a:endParaRPr lang="en-US" dirty="0" smtClean="0"/>
          </a:p>
          <a:p>
            <a:pPr lvl="1"/>
            <a:r>
              <a:rPr lang="en-US" dirty="0" smtClean="0"/>
              <a:t>we </a:t>
            </a:r>
            <a:r>
              <a:rPr lang="en-US" dirty="0"/>
              <a:t>need to copy these bits back to the page table entry when we replace an </a:t>
            </a:r>
            <a:r>
              <a:rPr lang="en-US" dirty="0" smtClean="0"/>
              <a:t>entry from TLB</a:t>
            </a:r>
            <a:endParaRPr lang="en-US" dirty="0"/>
          </a:p>
        </p:txBody>
      </p:sp>
    </p:spTree>
    <p:extLst>
      <p:ext uri="{BB962C8B-B14F-4D97-AF65-F5344CB8AC3E}">
        <p14:creationId xmlns:p14="http://schemas.microsoft.com/office/powerpoint/2010/main" val="23069148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582" y="185016"/>
            <a:ext cx="2445327" cy="2987674"/>
          </a:xfrm>
        </p:spPr>
        <p:txBody>
          <a:bodyPr>
            <a:normAutofit fontScale="90000"/>
          </a:bodyPr>
          <a:lstStyle/>
          <a:p>
            <a:r>
              <a:rPr lang="en-US" dirty="0"/>
              <a:t>Integrating Virtual Memory, TLBs, and Caches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2582" y="44017"/>
            <a:ext cx="5389418" cy="6617008"/>
          </a:xfrm>
        </p:spPr>
      </p:pic>
    </p:spTree>
    <p:extLst>
      <p:ext uri="{BB962C8B-B14F-4D97-AF65-F5344CB8AC3E}">
        <p14:creationId xmlns:p14="http://schemas.microsoft.com/office/powerpoint/2010/main" val="9246972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4796"/>
            <a:ext cx="4682835" cy="734913"/>
          </a:xfrm>
        </p:spPr>
        <p:txBody>
          <a:bodyPr>
            <a:normAutofit fontScale="90000"/>
          </a:bodyPr>
          <a:lstStyle/>
          <a:p>
            <a:r>
              <a:rPr lang="en-US" sz="2800" b="1" dirty="0"/>
              <a:t>Integrating Virtual Memory, TLBs, and Caches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5131" y="54796"/>
            <a:ext cx="7523017" cy="6725524"/>
          </a:xfrm>
        </p:spPr>
      </p:pic>
      <p:sp>
        <p:nvSpPr>
          <p:cNvPr id="7" name="Rectangle 6"/>
          <p:cNvSpPr/>
          <p:nvPr/>
        </p:nvSpPr>
        <p:spPr>
          <a:xfrm>
            <a:off x="0" y="927344"/>
            <a:ext cx="4447309" cy="5909310"/>
          </a:xfrm>
          <a:prstGeom prst="rect">
            <a:avLst/>
          </a:prstGeom>
        </p:spPr>
        <p:txBody>
          <a:bodyPr wrap="square">
            <a:spAutoFit/>
          </a:bodyPr>
          <a:lstStyle/>
          <a:p>
            <a:r>
              <a:rPr lang="en-US" dirty="0"/>
              <a:t>If the TLB generates a hit, </a:t>
            </a:r>
            <a:r>
              <a:rPr lang="en-US" dirty="0" smtClean="0"/>
              <a:t>the </a:t>
            </a:r>
            <a:r>
              <a:rPr lang="en-US" dirty="0"/>
              <a:t>cache can be accessed with the resulting physical address. </a:t>
            </a:r>
            <a:endParaRPr lang="en-US" dirty="0" smtClean="0"/>
          </a:p>
          <a:p>
            <a:r>
              <a:rPr lang="en-US" dirty="0" smtClean="0"/>
              <a:t>For </a:t>
            </a:r>
            <a:r>
              <a:rPr lang="en-US" dirty="0"/>
              <a:t>a read, the cache generates a hit or miss and supplies the data or causes a stall </a:t>
            </a:r>
          </a:p>
          <a:p>
            <a:r>
              <a:rPr lang="en-US" dirty="0"/>
              <a:t>while the data is brought from memory. </a:t>
            </a:r>
            <a:endParaRPr lang="en-US" dirty="0" smtClean="0"/>
          </a:p>
          <a:p>
            <a:r>
              <a:rPr lang="en-US" dirty="0" smtClean="0"/>
              <a:t>If </a:t>
            </a:r>
            <a:r>
              <a:rPr lang="en-US" dirty="0"/>
              <a:t>the operation is a write, a portion of the cache entry is overwritten for a hit and the data is sent to </a:t>
            </a:r>
            <a:r>
              <a:rPr lang="en-US" dirty="0" smtClean="0"/>
              <a:t>the </a:t>
            </a:r>
            <a:r>
              <a:rPr lang="en-US" dirty="0"/>
              <a:t>write </a:t>
            </a:r>
            <a:r>
              <a:rPr lang="en-US" dirty="0" smtClean="0"/>
              <a:t>buffer </a:t>
            </a:r>
            <a:r>
              <a:rPr lang="en-US" dirty="0"/>
              <a:t>if we assume write-through. </a:t>
            </a:r>
            <a:endParaRPr lang="en-US" dirty="0" smtClean="0"/>
          </a:p>
          <a:p>
            <a:r>
              <a:rPr lang="en-US" dirty="0" smtClean="0"/>
              <a:t>A </a:t>
            </a:r>
            <a:r>
              <a:rPr lang="en-US" dirty="0"/>
              <a:t>write miss is just like a read miss except that the block is </a:t>
            </a:r>
            <a:r>
              <a:rPr lang="en-US" dirty="0" smtClean="0"/>
              <a:t>modified after </a:t>
            </a:r>
            <a:r>
              <a:rPr lang="en-US" dirty="0"/>
              <a:t>it is read from memory. </a:t>
            </a:r>
          </a:p>
          <a:p>
            <a:r>
              <a:rPr lang="en-US" dirty="0"/>
              <a:t>Write-back requires writes to set a dirty bit for the cache block, and a write </a:t>
            </a:r>
            <a:r>
              <a:rPr lang="en-US" dirty="0" smtClean="0"/>
              <a:t>buffer </a:t>
            </a:r>
            <a:r>
              <a:rPr lang="en-US" dirty="0"/>
              <a:t>is loaded with the whole block only on a read miss or write </a:t>
            </a:r>
            <a:r>
              <a:rPr lang="en-US" dirty="0" smtClean="0"/>
              <a:t>miss </a:t>
            </a:r>
            <a:r>
              <a:rPr lang="en-US" dirty="0"/>
              <a:t>if the block to be replaced is dirty. </a:t>
            </a:r>
            <a:endParaRPr lang="en-US" dirty="0" smtClean="0"/>
          </a:p>
          <a:p>
            <a:r>
              <a:rPr lang="en-US" dirty="0" smtClean="0"/>
              <a:t>Notice </a:t>
            </a:r>
            <a:r>
              <a:rPr lang="en-US" dirty="0"/>
              <a:t>that a TLB hit and a cache hit are independent events, but a cache hit can only occur </a:t>
            </a:r>
            <a:r>
              <a:rPr lang="en-US" dirty="0" smtClean="0"/>
              <a:t>after </a:t>
            </a:r>
            <a:r>
              <a:rPr lang="en-US" dirty="0"/>
              <a:t>a TLB </a:t>
            </a:r>
            <a:r>
              <a:rPr lang="en-US" dirty="0" smtClean="0"/>
              <a:t>hit </a:t>
            </a:r>
            <a:r>
              <a:rPr lang="en-US" dirty="0"/>
              <a:t>occurs, which means that the data must be present in memory</a:t>
            </a:r>
            <a:r>
              <a:rPr lang="en-US" dirty="0" smtClean="0"/>
              <a:t>.</a:t>
            </a:r>
          </a:p>
        </p:txBody>
      </p:sp>
    </p:spTree>
    <p:extLst>
      <p:ext uri="{BB962C8B-B14F-4D97-AF65-F5344CB8AC3E}">
        <p14:creationId xmlns:p14="http://schemas.microsoft.com/office/powerpoint/2010/main" val="33291605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873" y="2845088"/>
            <a:ext cx="10993582" cy="1325563"/>
          </a:xfrm>
        </p:spPr>
        <p:txBody>
          <a:bodyPr/>
          <a:lstStyle/>
          <a:p>
            <a:r>
              <a:rPr lang="en-US" dirty="0" smtClean="0"/>
              <a:t>Finite-State </a:t>
            </a:r>
            <a:r>
              <a:rPr lang="en-US" dirty="0"/>
              <a:t>Machine to Control a Simple Cache</a:t>
            </a:r>
          </a:p>
        </p:txBody>
      </p:sp>
    </p:spTree>
    <p:extLst>
      <p:ext uri="{BB962C8B-B14F-4D97-AF65-F5344CB8AC3E}">
        <p14:creationId xmlns:p14="http://schemas.microsoft.com/office/powerpoint/2010/main" val="35057902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3650673" cy="618548"/>
          </a:xfrm>
        </p:spPr>
        <p:txBody>
          <a:bodyPr>
            <a:normAutofit fontScale="90000"/>
          </a:bodyPr>
          <a:lstStyle/>
          <a:p>
            <a:r>
              <a:rPr lang="en-US" dirty="0"/>
              <a:t>A Simple Cache</a:t>
            </a:r>
          </a:p>
        </p:txBody>
      </p:sp>
      <p:sp>
        <p:nvSpPr>
          <p:cNvPr id="3" name="Content Placeholder 2"/>
          <p:cNvSpPr>
            <a:spLocks noGrp="1"/>
          </p:cNvSpPr>
          <p:nvPr>
            <p:ph idx="1"/>
          </p:nvPr>
        </p:nvSpPr>
        <p:spPr>
          <a:xfrm>
            <a:off x="152400" y="983674"/>
            <a:ext cx="6483927" cy="5735781"/>
          </a:xfrm>
        </p:spPr>
        <p:txBody>
          <a:bodyPr>
            <a:normAutofit fontScale="77500" lnSpcReduction="20000"/>
          </a:bodyPr>
          <a:lstStyle/>
          <a:p>
            <a:r>
              <a:rPr lang="en-US" dirty="0" smtClean="0"/>
              <a:t>Design elements</a:t>
            </a:r>
          </a:p>
          <a:p>
            <a:pPr lvl="1"/>
            <a:r>
              <a:rPr lang="en-US" dirty="0" smtClean="0"/>
              <a:t>Direct-mapped cache</a:t>
            </a:r>
          </a:p>
          <a:p>
            <a:pPr lvl="1"/>
            <a:r>
              <a:rPr lang="en-US" dirty="0"/>
              <a:t>Write-back using write allocate </a:t>
            </a:r>
            <a:endParaRPr lang="en-US" dirty="0" smtClean="0"/>
          </a:p>
          <a:p>
            <a:pPr lvl="1"/>
            <a:r>
              <a:rPr lang="en-US" dirty="0" smtClean="0"/>
              <a:t>Block </a:t>
            </a:r>
            <a:r>
              <a:rPr lang="en-US" dirty="0"/>
              <a:t>size is 4 words (16 bytes or 128 bits) </a:t>
            </a:r>
            <a:r>
              <a:rPr lang="en-US" dirty="0" smtClean="0"/>
              <a:t> </a:t>
            </a:r>
          </a:p>
          <a:p>
            <a:pPr lvl="1"/>
            <a:r>
              <a:rPr lang="en-US" dirty="0" smtClean="0"/>
              <a:t>Cache </a:t>
            </a:r>
            <a:r>
              <a:rPr lang="en-US" dirty="0"/>
              <a:t>size is 16 KiB, so it holds 1024 blocks </a:t>
            </a:r>
            <a:endParaRPr lang="en-US" dirty="0" smtClean="0"/>
          </a:p>
          <a:p>
            <a:pPr lvl="1"/>
            <a:r>
              <a:rPr lang="en-US" dirty="0" smtClean="0"/>
              <a:t>32-byte </a:t>
            </a:r>
            <a:r>
              <a:rPr lang="en-US" dirty="0"/>
              <a:t>addresses </a:t>
            </a:r>
            <a:endParaRPr lang="en-US" dirty="0" smtClean="0"/>
          </a:p>
          <a:p>
            <a:pPr lvl="1"/>
            <a:r>
              <a:rPr lang="en-US" dirty="0" smtClean="0"/>
              <a:t>The </a:t>
            </a:r>
            <a:r>
              <a:rPr lang="en-US" dirty="0"/>
              <a:t>cache includes a valid bit and dirty bit per </a:t>
            </a:r>
            <a:r>
              <a:rPr lang="en-US" dirty="0" smtClean="0"/>
              <a:t>block</a:t>
            </a:r>
          </a:p>
          <a:p>
            <a:r>
              <a:rPr lang="en-US" dirty="0"/>
              <a:t> </a:t>
            </a:r>
            <a:r>
              <a:rPr lang="en-US" dirty="0" smtClean="0"/>
              <a:t>Calculate </a:t>
            </a:r>
            <a:r>
              <a:rPr lang="en-US" dirty="0"/>
              <a:t>the </a:t>
            </a:r>
            <a:r>
              <a:rPr lang="en-US" dirty="0" smtClean="0"/>
              <a:t>fields </a:t>
            </a:r>
            <a:r>
              <a:rPr lang="en-US" dirty="0"/>
              <a:t>of an address for the </a:t>
            </a:r>
            <a:r>
              <a:rPr lang="en-US" dirty="0" smtClean="0"/>
              <a:t>cache</a:t>
            </a:r>
          </a:p>
          <a:p>
            <a:pPr lvl="1"/>
            <a:r>
              <a:rPr lang="en-US" dirty="0"/>
              <a:t>Cache index is 10 bits </a:t>
            </a:r>
            <a:endParaRPr lang="en-US" dirty="0" smtClean="0"/>
          </a:p>
          <a:p>
            <a:pPr lvl="1"/>
            <a:r>
              <a:rPr lang="en-US" dirty="0" smtClean="0"/>
              <a:t>Block offset </a:t>
            </a:r>
            <a:r>
              <a:rPr lang="en-US" dirty="0"/>
              <a:t>is 4 bits </a:t>
            </a:r>
            <a:endParaRPr lang="en-US" dirty="0" smtClean="0"/>
          </a:p>
          <a:p>
            <a:pPr lvl="1"/>
            <a:r>
              <a:rPr lang="en-US" dirty="0" smtClean="0"/>
              <a:t>Tag </a:t>
            </a:r>
            <a:r>
              <a:rPr lang="en-US" dirty="0"/>
              <a:t>size is 32 </a:t>
            </a:r>
            <a:r>
              <a:rPr lang="en-US" dirty="0" smtClean="0"/>
              <a:t>- </a:t>
            </a:r>
            <a:r>
              <a:rPr lang="en-US" dirty="0"/>
              <a:t>(10 </a:t>
            </a:r>
            <a:r>
              <a:rPr lang="en-US" dirty="0" smtClean="0"/>
              <a:t>+ </a:t>
            </a:r>
            <a:r>
              <a:rPr lang="en-US" dirty="0"/>
              <a:t>4) or 18 </a:t>
            </a:r>
            <a:r>
              <a:rPr lang="en-US" dirty="0" smtClean="0"/>
              <a:t>bits</a:t>
            </a:r>
          </a:p>
          <a:p>
            <a:r>
              <a:rPr lang="en-US" dirty="0" smtClean="0"/>
              <a:t>The </a:t>
            </a:r>
            <a:r>
              <a:rPr lang="en-US" dirty="0"/>
              <a:t>signals between the processor to the cache are </a:t>
            </a:r>
            <a:r>
              <a:rPr lang="en-US" dirty="0" smtClean="0"/>
              <a:t> </a:t>
            </a:r>
          </a:p>
          <a:p>
            <a:pPr lvl="1"/>
            <a:r>
              <a:rPr lang="en-US" dirty="0" smtClean="0"/>
              <a:t>1-bit </a:t>
            </a:r>
            <a:r>
              <a:rPr lang="en-US" dirty="0"/>
              <a:t>Read or Write signal </a:t>
            </a:r>
            <a:r>
              <a:rPr lang="en-US" dirty="0" smtClean="0"/>
              <a:t> </a:t>
            </a:r>
          </a:p>
          <a:p>
            <a:pPr lvl="1"/>
            <a:r>
              <a:rPr lang="en-US" dirty="0" smtClean="0"/>
              <a:t>1-bit </a:t>
            </a:r>
            <a:r>
              <a:rPr lang="en-US" dirty="0"/>
              <a:t>Valid signal, saying whether there is a cache operation or not </a:t>
            </a:r>
            <a:endParaRPr lang="en-US" dirty="0" smtClean="0"/>
          </a:p>
          <a:p>
            <a:pPr lvl="1"/>
            <a:r>
              <a:rPr lang="en-US" dirty="0" smtClean="0"/>
              <a:t>32-bit </a:t>
            </a:r>
            <a:r>
              <a:rPr lang="en-US" dirty="0"/>
              <a:t>address </a:t>
            </a:r>
            <a:endParaRPr lang="en-US" dirty="0" smtClean="0"/>
          </a:p>
          <a:p>
            <a:pPr lvl="1"/>
            <a:r>
              <a:rPr lang="en-US" dirty="0" smtClean="0"/>
              <a:t>32-bit </a:t>
            </a:r>
            <a:r>
              <a:rPr lang="en-US" dirty="0"/>
              <a:t>data from processor to cache </a:t>
            </a:r>
            <a:endParaRPr lang="en-US" dirty="0" smtClean="0"/>
          </a:p>
          <a:p>
            <a:pPr lvl="1"/>
            <a:r>
              <a:rPr lang="en-US" dirty="0" smtClean="0"/>
              <a:t>32-bit </a:t>
            </a:r>
            <a:r>
              <a:rPr lang="en-US" dirty="0"/>
              <a:t>data from cache to processor </a:t>
            </a:r>
            <a:r>
              <a:rPr lang="en-US" dirty="0" smtClean="0"/>
              <a:t> </a:t>
            </a:r>
          </a:p>
          <a:p>
            <a:pPr lvl="1"/>
            <a:r>
              <a:rPr lang="en-US" dirty="0" smtClean="0"/>
              <a:t>1-bit </a:t>
            </a:r>
            <a:r>
              <a:rPr lang="en-US" dirty="0"/>
              <a:t>Ready signal, saying the cache operation is </a:t>
            </a:r>
            <a:r>
              <a:rPr lang="en-US" dirty="0" smtClean="0"/>
              <a:t>complete</a:t>
            </a:r>
          </a:p>
        </p:txBody>
      </p:sp>
    </p:spTree>
    <p:extLst>
      <p:ext uri="{BB962C8B-B14F-4D97-AF65-F5344CB8AC3E}">
        <p14:creationId xmlns:p14="http://schemas.microsoft.com/office/powerpoint/2010/main" val="21814256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3650673" cy="618548"/>
          </a:xfrm>
        </p:spPr>
        <p:txBody>
          <a:bodyPr>
            <a:normAutofit fontScale="90000"/>
          </a:bodyPr>
          <a:lstStyle/>
          <a:p>
            <a:r>
              <a:rPr lang="en-US" dirty="0"/>
              <a:t>A Simple Cache</a:t>
            </a:r>
          </a:p>
        </p:txBody>
      </p:sp>
      <p:sp>
        <p:nvSpPr>
          <p:cNvPr id="3" name="Content Placeholder 2"/>
          <p:cNvSpPr>
            <a:spLocks noGrp="1"/>
          </p:cNvSpPr>
          <p:nvPr>
            <p:ph idx="1"/>
          </p:nvPr>
        </p:nvSpPr>
        <p:spPr>
          <a:xfrm>
            <a:off x="152400" y="983674"/>
            <a:ext cx="6483927" cy="5735781"/>
          </a:xfrm>
        </p:spPr>
        <p:txBody>
          <a:bodyPr>
            <a:normAutofit fontScale="77500" lnSpcReduction="20000"/>
          </a:bodyPr>
          <a:lstStyle/>
          <a:p>
            <a:r>
              <a:rPr lang="en-US" dirty="0" smtClean="0"/>
              <a:t>Design elements</a:t>
            </a:r>
          </a:p>
          <a:p>
            <a:pPr lvl="1"/>
            <a:r>
              <a:rPr lang="en-US" dirty="0" smtClean="0"/>
              <a:t>Direct-mapped cache</a:t>
            </a:r>
          </a:p>
          <a:p>
            <a:pPr lvl="1"/>
            <a:r>
              <a:rPr lang="en-US" dirty="0"/>
              <a:t>Write-back using write allocate </a:t>
            </a:r>
            <a:endParaRPr lang="en-US" dirty="0" smtClean="0"/>
          </a:p>
          <a:p>
            <a:pPr lvl="1"/>
            <a:r>
              <a:rPr lang="en-US" dirty="0" smtClean="0"/>
              <a:t>Block </a:t>
            </a:r>
            <a:r>
              <a:rPr lang="en-US" dirty="0"/>
              <a:t>size is 4 words (16 bytes or 128 bits) </a:t>
            </a:r>
            <a:r>
              <a:rPr lang="en-US" dirty="0" smtClean="0"/>
              <a:t> </a:t>
            </a:r>
          </a:p>
          <a:p>
            <a:pPr lvl="1"/>
            <a:r>
              <a:rPr lang="en-US" dirty="0" smtClean="0"/>
              <a:t>Cache </a:t>
            </a:r>
            <a:r>
              <a:rPr lang="en-US" dirty="0"/>
              <a:t>size is 16 KiB, so it holds 1024 blocks </a:t>
            </a:r>
            <a:endParaRPr lang="en-US" dirty="0" smtClean="0"/>
          </a:p>
          <a:p>
            <a:pPr lvl="1"/>
            <a:r>
              <a:rPr lang="en-US" dirty="0" smtClean="0"/>
              <a:t>32-byte </a:t>
            </a:r>
            <a:r>
              <a:rPr lang="en-US" dirty="0"/>
              <a:t>addresses </a:t>
            </a:r>
            <a:endParaRPr lang="en-US" dirty="0" smtClean="0"/>
          </a:p>
          <a:p>
            <a:pPr lvl="1"/>
            <a:r>
              <a:rPr lang="en-US" dirty="0" smtClean="0"/>
              <a:t>The </a:t>
            </a:r>
            <a:r>
              <a:rPr lang="en-US" dirty="0"/>
              <a:t>cache includes a valid bit and dirty bit per </a:t>
            </a:r>
            <a:r>
              <a:rPr lang="en-US" dirty="0" smtClean="0"/>
              <a:t>block</a:t>
            </a:r>
          </a:p>
          <a:p>
            <a:r>
              <a:rPr lang="en-US" dirty="0"/>
              <a:t> </a:t>
            </a:r>
            <a:r>
              <a:rPr lang="en-US" dirty="0" smtClean="0"/>
              <a:t>Calculate </a:t>
            </a:r>
            <a:r>
              <a:rPr lang="en-US" dirty="0"/>
              <a:t>the </a:t>
            </a:r>
            <a:r>
              <a:rPr lang="en-US" dirty="0" smtClean="0"/>
              <a:t>fields </a:t>
            </a:r>
            <a:r>
              <a:rPr lang="en-US" dirty="0"/>
              <a:t>of an address for the </a:t>
            </a:r>
            <a:r>
              <a:rPr lang="en-US" dirty="0" smtClean="0"/>
              <a:t>cache</a:t>
            </a:r>
          </a:p>
          <a:p>
            <a:pPr lvl="1"/>
            <a:r>
              <a:rPr lang="en-US" dirty="0"/>
              <a:t>Cache index is 10 bits </a:t>
            </a:r>
            <a:endParaRPr lang="en-US" dirty="0" smtClean="0"/>
          </a:p>
          <a:p>
            <a:pPr lvl="1"/>
            <a:r>
              <a:rPr lang="en-US" dirty="0" smtClean="0"/>
              <a:t>Block offset </a:t>
            </a:r>
            <a:r>
              <a:rPr lang="en-US" dirty="0"/>
              <a:t>is 4 bits </a:t>
            </a:r>
            <a:endParaRPr lang="en-US" dirty="0" smtClean="0"/>
          </a:p>
          <a:p>
            <a:pPr lvl="1"/>
            <a:r>
              <a:rPr lang="en-US" dirty="0" smtClean="0"/>
              <a:t>Tag </a:t>
            </a:r>
            <a:r>
              <a:rPr lang="en-US" dirty="0"/>
              <a:t>size is 32 </a:t>
            </a:r>
            <a:r>
              <a:rPr lang="en-US" dirty="0" smtClean="0"/>
              <a:t>- </a:t>
            </a:r>
            <a:r>
              <a:rPr lang="en-US" dirty="0"/>
              <a:t>(10 </a:t>
            </a:r>
            <a:r>
              <a:rPr lang="en-US" dirty="0" smtClean="0"/>
              <a:t>+ </a:t>
            </a:r>
            <a:r>
              <a:rPr lang="en-US" dirty="0"/>
              <a:t>4) or 18 </a:t>
            </a:r>
            <a:r>
              <a:rPr lang="en-US" dirty="0" smtClean="0"/>
              <a:t>bits</a:t>
            </a:r>
          </a:p>
          <a:p>
            <a:r>
              <a:rPr lang="en-US" dirty="0" smtClean="0"/>
              <a:t>The </a:t>
            </a:r>
            <a:r>
              <a:rPr lang="en-US" dirty="0"/>
              <a:t>signals between the processor to the cache are </a:t>
            </a:r>
            <a:r>
              <a:rPr lang="en-US" dirty="0" smtClean="0"/>
              <a:t> </a:t>
            </a:r>
          </a:p>
          <a:p>
            <a:pPr lvl="1"/>
            <a:r>
              <a:rPr lang="en-US" dirty="0" smtClean="0"/>
              <a:t>1-bit </a:t>
            </a:r>
            <a:r>
              <a:rPr lang="en-US" dirty="0"/>
              <a:t>Read or Write signal </a:t>
            </a:r>
            <a:r>
              <a:rPr lang="en-US" dirty="0" smtClean="0"/>
              <a:t> </a:t>
            </a:r>
          </a:p>
          <a:p>
            <a:pPr lvl="1"/>
            <a:r>
              <a:rPr lang="en-US" dirty="0" smtClean="0"/>
              <a:t>1-bit </a:t>
            </a:r>
            <a:r>
              <a:rPr lang="en-US" dirty="0"/>
              <a:t>Valid signal, saying whether there is a cache operation or not </a:t>
            </a:r>
            <a:endParaRPr lang="en-US" dirty="0" smtClean="0"/>
          </a:p>
          <a:p>
            <a:pPr lvl="1"/>
            <a:r>
              <a:rPr lang="en-US" dirty="0" smtClean="0"/>
              <a:t>32-bit </a:t>
            </a:r>
            <a:r>
              <a:rPr lang="en-US" dirty="0"/>
              <a:t>address </a:t>
            </a:r>
            <a:endParaRPr lang="en-US" dirty="0" smtClean="0"/>
          </a:p>
          <a:p>
            <a:pPr lvl="1"/>
            <a:r>
              <a:rPr lang="en-US" b="1" dirty="0" smtClean="0"/>
              <a:t>32-bit </a:t>
            </a:r>
            <a:r>
              <a:rPr lang="en-US" b="1" dirty="0"/>
              <a:t>data from processor to cache</a:t>
            </a:r>
            <a:r>
              <a:rPr lang="en-US" dirty="0"/>
              <a:t> </a:t>
            </a:r>
            <a:endParaRPr lang="en-US" dirty="0" smtClean="0"/>
          </a:p>
          <a:p>
            <a:pPr lvl="1"/>
            <a:r>
              <a:rPr lang="en-US" b="1" dirty="0" smtClean="0"/>
              <a:t>32-bit </a:t>
            </a:r>
            <a:r>
              <a:rPr lang="en-US" b="1" dirty="0"/>
              <a:t>data from cache to processor </a:t>
            </a:r>
            <a:r>
              <a:rPr lang="en-US" b="1" dirty="0" smtClean="0"/>
              <a:t> </a:t>
            </a:r>
          </a:p>
          <a:p>
            <a:pPr lvl="1"/>
            <a:r>
              <a:rPr lang="en-US" dirty="0" smtClean="0"/>
              <a:t>1-bit </a:t>
            </a:r>
            <a:r>
              <a:rPr lang="en-US" dirty="0"/>
              <a:t>Ready signal, saying the cache operation is </a:t>
            </a:r>
            <a:r>
              <a:rPr lang="en-US" dirty="0" smtClean="0"/>
              <a:t>complete</a:t>
            </a:r>
          </a:p>
        </p:txBody>
      </p:sp>
      <p:sp>
        <p:nvSpPr>
          <p:cNvPr id="4" name="Content Placeholder 2"/>
          <p:cNvSpPr txBox="1">
            <a:spLocks/>
          </p:cNvSpPr>
          <p:nvPr/>
        </p:nvSpPr>
        <p:spPr>
          <a:xfrm>
            <a:off x="7038109" y="983674"/>
            <a:ext cx="4779819" cy="573578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The interface between the memory and the cache has the same fields as between the processor and the cache, </a:t>
            </a:r>
          </a:p>
          <a:p>
            <a:pPr lvl="1"/>
            <a:r>
              <a:rPr lang="en-US" dirty="0" smtClean="0"/>
              <a:t>except that the data fields are now 128 bits wide</a:t>
            </a:r>
          </a:p>
          <a:p>
            <a:pPr lvl="1"/>
            <a:r>
              <a:rPr lang="en-US" dirty="0" smtClean="0"/>
              <a:t>Making the cache block match the width of the DRAM simplified the design</a:t>
            </a:r>
          </a:p>
          <a:p>
            <a:r>
              <a:rPr lang="en-US" dirty="0" smtClean="0"/>
              <a:t>the signals between memory and cache are </a:t>
            </a:r>
          </a:p>
          <a:p>
            <a:pPr lvl="1"/>
            <a:r>
              <a:rPr lang="en-US" dirty="0" smtClean="0"/>
              <a:t>1-bit Read or Write signal</a:t>
            </a:r>
          </a:p>
          <a:p>
            <a:pPr lvl="1"/>
            <a:r>
              <a:rPr lang="en-US" dirty="0" smtClean="0"/>
              <a:t>1-bit Valid signal, saying whether there is a memory operation or not</a:t>
            </a:r>
          </a:p>
          <a:p>
            <a:pPr lvl="1"/>
            <a:r>
              <a:rPr lang="en-US" dirty="0" smtClean="0"/>
              <a:t>32-bit address</a:t>
            </a:r>
          </a:p>
          <a:p>
            <a:pPr lvl="1"/>
            <a:r>
              <a:rPr lang="en-US" b="1" dirty="0" smtClean="0"/>
              <a:t>128-bit data from cache to memory</a:t>
            </a:r>
          </a:p>
          <a:p>
            <a:pPr lvl="1"/>
            <a:r>
              <a:rPr lang="en-US" b="1" dirty="0" smtClean="0"/>
              <a:t>128-bit data from memory to cache</a:t>
            </a:r>
          </a:p>
          <a:p>
            <a:pPr lvl="1"/>
            <a:r>
              <a:rPr lang="en-US" dirty="0" smtClean="0"/>
              <a:t>1-bit Ready signal, saying the memory operation is complete</a:t>
            </a:r>
            <a:endParaRPr lang="en-US" dirty="0"/>
          </a:p>
        </p:txBody>
      </p:sp>
    </p:spTree>
    <p:extLst>
      <p:ext uri="{BB962C8B-B14F-4D97-AF65-F5344CB8AC3E}">
        <p14:creationId xmlns:p14="http://schemas.microsoft.com/office/powerpoint/2010/main" val="3616845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386" y="365126"/>
            <a:ext cx="3986396" cy="576984"/>
          </a:xfrm>
        </p:spPr>
        <p:txBody>
          <a:bodyPr>
            <a:normAutofit fontScale="90000"/>
          </a:bodyPr>
          <a:lstStyle/>
          <a:p>
            <a:r>
              <a:rPr lang="en-US" dirty="0" smtClean="0"/>
              <a:t>FSM Arrangement</a:t>
            </a:r>
            <a:endParaRPr lang="en-US" dirty="0"/>
          </a:p>
        </p:txBody>
      </p:sp>
      <p:sp>
        <p:nvSpPr>
          <p:cNvPr id="3" name="Content Placeholder 2"/>
          <p:cNvSpPr>
            <a:spLocks noGrp="1"/>
          </p:cNvSpPr>
          <p:nvPr>
            <p:ph idx="1"/>
          </p:nvPr>
        </p:nvSpPr>
        <p:spPr>
          <a:xfrm>
            <a:off x="124692" y="1825625"/>
            <a:ext cx="4364182" cy="3078884"/>
          </a:xfrm>
        </p:spPr>
        <p:txBody>
          <a:bodyPr>
            <a:normAutofit lnSpcReduction="10000"/>
          </a:bodyPr>
          <a:lstStyle/>
          <a:p>
            <a:r>
              <a:rPr lang="en-US" dirty="0"/>
              <a:t>A </a:t>
            </a:r>
            <a:r>
              <a:rPr lang="en-US" dirty="0" smtClean="0"/>
              <a:t>finite-state </a:t>
            </a:r>
            <a:r>
              <a:rPr lang="en-US" dirty="0"/>
              <a:t>machine can be implemented with </a:t>
            </a:r>
            <a:endParaRPr lang="en-US" dirty="0" smtClean="0"/>
          </a:p>
          <a:p>
            <a:pPr lvl="1"/>
            <a:r>
              <a:rPr lang="en-US" dirty="0" smtClean="0"/>
              <a:t>a </a:t>
            </a:r>
            <a:r>
              <a:rPr lang="en-US" dirty="0"/>
              <a:t>temporary register that holds the current state and </a:t>
            </a:r>
            <a:endParaRPr lang="en-US" dirty="0" smtClean="0"/>
          </a:p>
          <a:p>
            <a:pPr lvl="1"/>
            <a:r>
              <a:rPr lang="en-US" dirty="0" smtClean="0"/>
              <a:t>a </a:t>
            </a:r>
            <a:r>
              <a:rPr lang="en-US" dirty="0"/>
              <a:t>block of combinational logic that determines both </a:t>
            </a:r>
            <a:endParaRPr lang="en-US" dirty="0" smtClean="0"/>
          </a:p>
          <a:p>
            <a:pPr lvl="2"/>
            <a:r>
              <a:rPr lang="en-US" dirty="0" smtClean="0"/>
              <a:t>the </a:t>
            </a:r>
            <a:r>
              <a:rPr lang="en-US" dirty="0"/>
              <a:t>data-path signals to be asserted and </a:t>
            </a:r>
            <a:endParaRPr lang="en-US" dirty="0" smtClean="0"/>
          </a:p>
          <a:p>
            <a:pPr lvl="2"/>
            <a:r>
              <a:rPr lang="en-US" dirty="0" smtClean="0"/>
              <a:t>the </a:t>
            </a:r>
            <a:r>
              <a:rPr lang="en-US" dirty="0"/>
              <a:t>next state</a:t>
            </a:r>
          </a:p>
        </p:txBody>
      </p:sp>
      <p:pic>
        <p:nvPicPr>
          <p:cNvPr id="4" name="Picture 3"/>
          <p:cNvPicPr>
            <a:picLocks noChangeAspect="1"/>
          </p:cNvPicPr>
          <p:nvPr/>
        </p:nvPicPr>
        <p:blipFill>
          <a:blip r:embed="rId2"/>
          <a:stretch>
            <a:fillRect/>
          </a:stretch>
        </p:blipFill>
        <p:spPr>
          <a:xfrm>
            <a:off x="4658343" y="365125"/>
            <a:ext cx="7533657" cy="6395893"/>
          </a:xfrm>
          <a:prstGeom prst="rect">
            <a:avLst/>
          </a:prstGeom>
        </p:spPr>
      </p:pic>
    </p:spTree>
    <p:extLst>
      <p:ext uri="{BB962C8B-B14F-4D97-AF65-F5344CB8AC3E}">
        <p14:creationId xmlns:p14="http://schemas.microsoft.com/office/powerpoint/2010/main" val="3199212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0435"/>
            <a:ext cx="9912926" cy="770948"/>
          </a:xfrm>
        </p:spPr>
        <p:txBody>
          <a:bodyPr>
            <a:normAutofit/>
          </a:bodyPr>
          <a:lstStyle/>
          <a:p>
            <a:r>
              <a:rPr lang="en-US" dirty="0"/>
              <a:t>Misses and Associativity in Caches</a:t>
            </a:r>
          </a:p>
        </p:txBody>
      </p:sp>
      <p:sp>
        <p:nvSpPr>
          <p:cNvPr id="3" name="Content Placeholder 2"/>
          <p:cNvSpPr>
            <a:spLocks noGrp="1"/>
          </p:cNvSpPr>
          <p:nvPr>
            <p:ph idx="1"/>
          </p:nvPr>
        </p:nvSpPr>
        <p:spPr>
          <a:xfrm>
            <a:off x="401781" y="1011383"/>
            <a:ext cx="11568545" cy="2479962"/>
          </a:xfrm>
        </p:spPr>
        <p:txBody>
          <a:bodyPr>
            <a:normAutofit fontScale="85000" lnSpcReduction="20000"/>
          </a:bodyPr>
          <a:lstStyle/>
          <a:p>
            <a:r>
              <a:rPr lang="en-US" dirty="0"/>
              <a:t>Assume </a:t>
            </a:r>
            <a:r>
              <a:rPr lang="en-US" dirty="0" smtClean="0"/>
              <a:t>that </a:t>
            </a:r>
          </a:p>
          <a:p>
            <a:pPr lvl="1"/>
            <a:r>
              <a:rPr lang="en-US" dirty="0" smtClean="0"/>
              <a:t>there </a:t>
            </a:r>
            <a:r>
              <a:rPr lang="en-US" dirty="0"/>
              <a:t>are three small caches, each consisting of four one-word </a:t>
            </a:r>
            <a:r>
              <a:rPr lang="en-US" dirty="0" smtClean="0"/>
              <a:t>blocks, </a:t>
            </a:r>
          </a:p>
          <a:p>
            <a:pPr lvl="2"/>
            <a:r>
              <a:rPr lang="en-US" dirty="0" smtClean="0"/>
              <a:t>Cache-1 : </a:t>
            </a:r>
            <a:r>
              <a:rPr lang="en-US" dirty="0"/>
              <a:t>fully </a:t>
            </a:r>
            <a:r>
              <a:rPr lang="en-US" dirty="0" smtClean="0"/>
              <a:t>associative </a:t>
            </a:r>
          </a:p>
          <a:p>
            <a:pPr lvl="2"/>
            <a:r>
              <a:rPr lang="en-US" dirty="0" smtClean="0"/>
              <a:t>Cache-2 : two-way set-associative</a:t>
            </a:r>
          </a:p>
          <a:p>
            <a:pPr lvl="2"/>
            <a:r>
              <a:rPr lang="en-US" dirty="0" smtClean="0"/>
              <a:t>Cache-3 : direct-mapped</a:t>
            </a:r>
          </a:p>
          <a:p>
            <a:r>
              <a:rPr lang="en-US" dirty="0" smtClean="0"/>
              <a:t>Find </a:t>
            </a:r>
            <a:r>
              <a:rPr lang="en-US" dirty="0"/>
              <a:t>the number of misses for each cache organization </a:t>
            </a:r>
            <a:r>
              <a:rPr lang="en-US" dirty="0" smtClean="0"/>
              <a:t>for following sequence </a:t>
            </a:r>
            <a:r>
              <a:rPr lang="en-US" dirty="0"/>
              <a:t>of block addresses: </a:t>
            </a:r>
            <a:endParaRPr lang="en-US" dirty="0" smtClean="0"/>
          </a:p>
          <a:p>
            <a:pPr lvl="1"/>
            <a:r>
              <a:rPr lang="en-US" dirty="0" smtClean="0"/>
              <a:t>0, </a:t>
            </a:r>
            <a:r>
              <a:rPr lang="en-US" dirty="0"/>
              <a:t>8, 0, 6, and </a:t>
            </a:r>
            <a:r>
              <a:rPr lang="en-US" dirty="0" smtClean="0"/>
              <a:t>8</a:t>
            </a:r>
          </a:p>
        </p:txBody>
      </p:sp>
    </p:spTree>
    <p:extLst>
      <p:ext uri="{BB962C8B-B14F-4D97-AF65-F5344CB8AC3E}">
        <p14:creationId xmlns:p14="http://schemas.microsoft.com/office/powerpoint/2010/main" val="4116584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890" y="138547"/>
            <a:ext cx="4371109" cy="969818"/>
          </a:xfrm>
        </p:spPr>
        <p:txBody>
          <a:bodyPr>
            <a:normAutofit fontScale="90000"/>
          </a:bodyPr>
          <a:lstStyle/>
          <a:p>
            <a:r>
              <a:rPr lang="en-US" dirty="0"/>
              <a:t>FSM for a Simple Cache Controller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34283" y="138545"/>
            <a:ext cx="6346772" cy="5555673"/>
          </a:xfrm>
        </p:spPr>
      </p:pic>
      <p:sp>
        <p:nvSpPr>
          <p:cNvPr id="5" name="Rectangle 4"/>
          <p:cNvSpPr/>
          <p:nvPr/>
        </p:nvSpPr>
        <p:spPr>
          <a:xfrm>
            <a:off x="200891" y="1108365"/>
            <a:ext cx="5433392" cy="923330"/>
          </a:xfrm>
          <a:prstGeom prst="rect">
            <a:avLst/>
          </a:prstGeom>
        </p:spPr>
        <p:txBody>
          <a:bodyPr wrap="square">
            <a:spAutoFit/>
          </a:bodyPr>
          <a:lstStyle/>
          <a:p>
            <a:r>
              <a:rPr lang="en-US" b="1" dirty="0"/>
              <a:t>Idle: </a:t>
            </a:r>
            <a:r>
              <a:rPr lang="en-US" dirty="0" smtClean="0"/>
              <a:t>This </a:t>
            </a:r>
            <a:r>
              <a:rPr lang="en-US" dirty="0"/>
              <a:t>state waits for a valid read or write request from the processor, </a:t>
            </a:r>
            <a:r>
              <a:rPr lang="en-US" dirty="0" smtClean="0"/>
              <a:t>which </a:t>
            </a:r>
            <a:r>
              <a:rPr lang="en-US" dirty="0"/>
              <a:t>moves the FSM to the Compare Tag </a:t>
            </a:r>
            <a:r>
              <a:rPr lang="en-US" dirty="0" smtClean="0"/>
              <a:t>state</a:t>
            </a:r>
          </a:p>
        </p:txBody>
      </p:sp>
      <p:sp>
        <p:nvSpPr>
          <p:cNvPr id="3" name="Rounded Rectangle 2"/>
          <p:cNvSpPr/>
          <p:nvPr/>
        </p:nvSpPr>
        <p:spPr>
          <a:xfrm>
            <a:off x="6040582" y="0"/>
            <a:ext cx="1801091" cy="1898073"/>
          </a:xfrm>
          <a:prstGeom prst="roundRect">
            <a:avLst/>
          </a:prstGeom>
          <a:solidFill>
            <a:schemeClr val="bg1">
              <a:alpha val="0"/>
            </a:schemeClr>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06740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891" y="138547"/>
            <a:ext cx="3830782" cy="969818"/>
          </a:xfrm>
        </p:spPr>
        <p:txBody>
          <a:bodyPr>
            <a:normAutofit fontScale="90000"/>
          </a:bodyPr>
          <a:lstStyle/>
          <a:p>
            <a:r>
              <a:rPr lang="en-US" dirty="0"/>
              <a:t>FSM for a Simple Cache Controller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34283" y="138545"/>
            <a:ext cx="6346772" cy="5555673"/>
          </a:xfrm>
        </p:spPr>
      </p:pic>
      <p:sp>
        <p:nvSpPr>
          <p:cNvPr id="5" name="Rectangle 4"/>
          <p:cNvSpPr/>
          <p:nvPr/>
        </p:nvSpPr>
        <p:spPr>
          <a:xfrm>
            <a:off x="200891" y="1108365"/>
            <a:ext cx="5433392" cy="5632311"/>
          </a:xfrm>
          <a:prstGeom prst="rect">
            <a:avLst/>
          </a:prstGeom>
        </p:spPr>
        <p:txBody>
          <a:bodyPr wrap="square">
            <a:spAutoFit/>
          </a:bodyPr>
          <a:lstStyle/>
          <a:p>
            <a:r>
              <a:rPr lang="en-US" b="1" dirty="0" smtClean="0"/>
              <a:t>Compare </a:t>
            </a:r>
            <a:r>
              <a:rPr lang="en-US" b="1" dirty="0"/>
              <a:t>Tag: </a:t>
            </a:r>
            <a:r>
              <a:rPr lang="en-US" dirty="0" smtClean="0"/>
              <a:t>Check if the </a:t>
            </a:r>
            <a:r>
              <a:rPr lang="en-US" dirty="0"/>
              <a:t>requested read or write is a hit or a miss. </a:t>
            </a:r>
            <a:r>
              <a:rPr lang="en-US" dirty="0" smtClean="0"/>
              <a:t>The </a:t>
            </a:r>
            <a:r>
              <a:rPr lang="en-US" dirty="0"/>
              <a:t>index portion of the address selects the tag to be compared. </a:t>
            </a:r>
            <a:endParaRPr lang="en-US" dirty="0" smtClean="0"/>
          </a:p>
          <a:p>
            <a:r>
              <a:rPr lang="en-US" dirty="0"/>
              <a:t>	</a:t>
            </a:r>
            <a:r>
              <a:rPr lang="en-US" dirty="0" smtClean="0">
                <a:solidFill>
                  <a:srgbClr val="7030A0"/>
                </a:solidFill>
              </a:rPr>
              <a:t>If </a:t>
            </a:r>
            <a:r>
              <a:rPr lang="en-US" dirty="0">
                <a:solidFill>
                  <a:srgbClr val="7030A0"/>
                </a:solidFill>
              </a:rPr>
              <a:t>the data in the cache block referred to by </a:t>
            </a:r>
            <a:r>
              <a:rPr lang="en-US" dirty="0" smtClean="0">
                <a:solidFill>
                  <a:srgbClr val="7030A0"/>
                </a:solidFill>
              </a:rPr>
              <a:t>	the </a:t>
            </a:r>
            <a:r>
              <a:rPr lang="en-US" dirty="0">
                <a:solidFill>
                  <a:srgbClr val="7030A0"/>
                </a:solidFill>
              </a:rPr>
              <a:t>index portion of the address is valid, and </a:t>
            </a:r>
            <a:r>
              <a:rPr lang="en-US" dirty="0" smtClean="0">
                <a:solidFill>
                  <a:srgbClr val="7030A0"/>
                </a:solidFill>
              </a:rPr>
              <a:t>	the </a:t>
            </a:r>
            <a:r>
              <a:rPr lang="en-US" dirty="0">
                <a:solidFill>
                  <a:srgbClr val="7030A0"/>
                </a:solidFill>
              </a:rPr>
              <a:t>tag portion of the address matches the </a:t>
            </a:r>
            <a:r>
              <a:rPr lang="en-US" dirty="0" smtClean="0">
                <a:solidFill>
                  <a:srgbClr val="7030A0"/>
                </a:solidFill>
              </a:rPr>
              <a:t>	tag</a:t>
            </a:r>
            <a:r>
              <a:rPr lang="en-US" dirty="0">
                <a:solidFill>
                  <a:srgbClr val="7030A0"/>
                </a:solidFill>
              </a:rPr>
              <a:t>, then it is a hit. </a:t>
            </a:r>
            <a:endParaRPr lang="en-US" dirty="0" smtClean="0">
              <a:solidFill>
                <a:srgbClr val="7030A0"/>
              </a:solidFill>
            </a:endParaRPr>
          </a:p>
          <a:p>
            <a:r>
              <a:rPr lang="en-US" dirty="0" smtClean="0"/>
              <a:t>Either </a:t>
            </a:r>
            <a:r>
              <a:rPr lang="en-US" dirty="0"/>
              <a:t>the data is read from the selected word if it is a load or written to the selected word if it is a store. </a:t>
            </a:r>
            <a:r>
              <a:rPr lang="en-US" dirty="0" smtClean="0"/>
              <a:t>The </a:t>
            </a:r>
            <a:r>
              <a:rPr lang="en-US" dirty="0"/>
              <a:t>Cache Ready signal is then set. </a:t>
            </a:r>
            <a:r>
              <a:rPr lang="en-US" b="1" dirty="0"/>
              <a:t>If it is a write, the dirty bit is set to 1</a:t>
            </a:r>
            <a:r>
              <a:rPr lang="en-US" dirty="0"/>
              <a:t>. Note that a write hit also sets the valid bit and the tag </a:t>
            </a:r>
            <a:r>
              <a:rPr lang="en-US" dirty="0" smtClean="0"/>
              <a:t>field</a:t>
            </a:r>
            <a:r>
              <a:rPr lang="en-US" dirty="0"/>
              <a:t>; while it seems unnecessary, it is included because the tag is a single memory, so to change the dirty bit we also need to change the valid and tag </a:t>
            </a:r>
            <a:r>
              <a:rPr lang="en-US" dirty="0" smtClean="0"/>
              <a:t>fields</a:t>
            </a:r>
            <a:r>
              <a:rPr lang="en-US" dirty="0"/>
              <a:t>. </a:t>
            </a:r>
            <a:endParaRPr lang="en-US" dirty="0" smtClean="0"/>
          </a:p>
          <a:p>
            <a:r>
              <a:rPr lang="en-US" dirty="0" smtClean="0"/>
              <a:t>If </a:t>
            </a:r>
            <a:r>
              <a:rPr lang="en-US" dirty="0"/>
              <a:t>it is a hit and the block is valid, the FSM returns to the idle state. </a:t>
            </a:r>
            <a:endParaRPr lang="en-US" dirty="0" smtClean="0"/>
          </a:p>
          <a:p>
            <a:r>
              <a:rPr lang="en-US" dirty="0" smtClean="0"/>
              <a:t>A </a:t>
            </a:r>
            <a:r>
              <a:rPr lang="en-US" dirty="0"/>
              <a:t>miss </a:t>
            </a:r>
            <a:r>
              <a:rPr lang="en-US" dirty="0" smtClean="0"/>
              <a:t>first </a:t>
            </a:r>
            <a:r>
              <a:rPr lang="en-US" dirty="0"/>
              <a:t>updates the cache tag and then goes either to the Write-Back state, if the block at this location has dirty bit value of 1, or to the Allocate state if it is </a:t>
            </a:r>
            <a:r>
              <a:rPr lang="en-US" dirty="0" smtClean="0"/>
              <a:t>0.</a:t>
            </a:r>
            <a:endParaRPr lang="en-US" dirty="0"/>
          </a:p>
        </p:txBody>
      </p:sp>
      <p:sp>
        <p:nvSpPr>
          <p:cNvPr id="6" name="Rounded Rectangle 5"/>
          <p:cNvSpPr/>
          <p:nvPr/>
        </p:nvSpPr>
        <p:spPr>
          <a:xfrm>
            <a:off x="9601200" y="138545"/>
            <a:ext cx="1801091" cy="1898073"/>
          </a:xfrm>
          <a:prstGeom prst="roundRect">
            <a:avLst/>
          </a:prstGeom>
          <a:solidFill>
            <a:schemeClr val="bg1">
              <a:alpha val="0"/>
            </a:schemeClr>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32351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891" y="138547"/>
            <a:ext cx="3830782" cy="969818"/>
          </a:xfrm>
        </p:spPr>
        <p:txBody>
          <a:bodyPr>
            <a:normAutofit fontScale="90000"/>
          </a:bodyPr>
          <a:lstStyle/>
          <a:p>
            <a:r>
              <a:rPr lang="en-US" dirty="0"/>
              <a:t>FSM for a Simple Cache Controller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34283" y="138545"/>
            <a:ext cx="6346772" cy="5555673"/>
          </a:xfrm>
        </p:spPr>
      </p:pic>
      <p:sp>
        <p:nvSpPr>
          <p:cNvPr id="5" name="Rectangle 4"/>
          <p:cNvSpPr/>
          <p:nvPr/>
        </p:nvSpPr>
        <p:spPr>
          <a:xfrm>
            <a:off x="200891" y="1108365"/>
            <a:ext cx="5433392" cy="1477328"/>
          </a:xfrm>
          <a:prstGeom prst="rect">
            <a:avLst/>
          </a:prstGeom>
        </p:spPr>
        <p:txBody>
          <a:bodyPr wrap="square">
            <a:spAutoFit/>
          </a:bodyPr>
          <a:lstStyle/>
          <a:p>
            <a:r>
              <a:rPr lang="en-US" b="1" dirty="0"/>
              <a:t>Write-Back:</a:t>
            </a:r>
            <a:r>
              <a:rPr lang="en-US" dirty="0"/>
              <a:t> </a:t>
            </a:r>
            <a:r>
              <a:rPr lang="en-US" dirty="0" smtClean="0"/>
              <a:t>This </a:t>
            </a:r>
            <a:r>
              <a:rPr lang="en-US" dirty="0"/>
              <a:t>state writes the 128-bit block to memory using the address composed from the tag and cache index. We remain in this state waiting for the Ready signal from memory. When the memory write is complete, the FSM goes to the Allocate state</a:t>
            </a:r>
            <a:r>
              <a:rPr lang="en-US" dirty="0" smtClean="0"/>
              <a:t>.</a:t>
            </a:r>
          </a:p>
        </p:txBody>
      </p:sp>
      <p:sp>
        <p:nvSpPr>
          <p:cNvPr id="6" name="Rounded Rectangle 5"/>
          <p:cNvSpPr/>
          <p:nvPr/>
        </p:nvSpPr>
        <p:spPr>
          <a:xfrm>
            <a:off x="9531928" y="3394364"/>
            <a:ext cx="1801091" cy="1898073"/>
          </a:xfrm>
          <a:prstGeom prst="roundRect">
            <a:avLst/>
          </a:prstGeom>
          <a:solidFill>
            <a:schemeClr val="bg1">
              <a:alpha val="0"/>
            </a:schemeClr>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26250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891" y="138547"/>
            <a:ext cx="3830782" cy="969818"/>
          </a:xfrm>
        </p:spPr>
        <p:txBody>
          <a:bodyPr>
            <a:normAutofit fontScale="90000"/>
          </a:bodyPr>
          <a:lstStyle/>
          <a:p>
            <a:r>
              <a:rPr lang="en-US" dirty="0"/>
              <a:t>FSM for a Simple Cache Controller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34283" y="138545"/>
            <a:ext cx="6346772" cy="5555673"/>
          </a:xfrm>
        </p:spPr>
      </p:pic>
      <p:sp>
        <p:nvSpPr>
          <p:cNvPr id="5" name="Rectangle 4"/>
          <p:cNvSpPr/>
          <p:nvPr/>
        </p:nvSpPr>
        <p:spPr>
          <a:xfrm>
            <a:off x="200891" y="1108365"/>
            <a:ext cx="5433392" cy="2862322"/>
          </a:xfrm>
          <a:prstGeom prst="rect">
            <a:avLst/>
          </a:prstGeom>
        </p:spPr>
        <p:txBody>
          <a:bodyPr wrap="square">
            <a:spAutoFit/>
          </a:bodyPr>
          <a:lstStyle/>
          <a:p>
            <a:r>
              <a:rPr lang="en-US" b="1" dirty="0" smtClean="0"/>
              <a:t>Allocate</a:t>
            </a:r>
            <a:r>
              <a:rPr lang="en-US" b="1" dirty="0"/>
              <a:t>: </a:t>
            </a:r>
            <a:r>
              <a:rPr lang="en-US" dirty="0" smtClean="0"/>
              <a:t>The </a:t>
            </a:r>
            <a:r>
              <a:rPr lang="en-US" dirty="0"/>
              <a:t>new block is fetched from memory. We remain in this state waiting for the Ready signal from memory. </a:t>
            </a:r>
            <a:endParaRPr lang="en-US" dirty="0" smtClean="0"/>
          </a:p>
          <a:p>
            <a:r>
              <a:rPr lang="en-US" dirty="0" smtClean="0"/>
              <a:t>When </a:t>
            </a:r>
            <a:r>
              <a:rPr lang="en-US" dirty="0"/>
              <a:t>the memory read is complete, the FSM goes to the Compare Tag state. </a:t>
            </a:r>
            <a:endParaRPr lang="en-US" dirty="0" smtClean="0"/>
          </a:p>
          <a:p>
            <a:r>
              <a:rPr lang="en-US" dirty="0" smtClean="0"/>
              <a:t>Although </a:t>
            </a:r>
            <a:r>
              <a:rPr lang="en-US" dirty="0"/>
              <a:t>we could have gone to a new state to complete the operation instead of reusing the Compare Tag state, there is a good deal of overlap, including the update of the appropriate word in the block if the access was a write.</a:t>
            </a:r>
          </a:p>
        </p:txBody>
      </p:sp>
      <p:sp>
        <p:nvSpPr>
          <p:cNvPr id="6" name="Rounded Rectangle 5"/>
          <p:cNvSpPr/>
          <p:nvPr/>
        </p:nvSpPr>
        <p:spPr>
          <a:xfrm>
            <a:off x="6106032" y="3416689"/>
            <a:ext cx="1801091" cy="1898073"/>
          </a:xfrm>
          <a:prstGeom prst="roundRect">
            <a:avLst/>
          </a:prstGeom>
          <a:solidFill>
            <a:schemeClr val="bg1">
              <a:alpha val="0"/>
            </a:schemeClr>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32600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7582" y="2928215"/>
            <a:ext cx="10515600" cy="1325563"/>
          </a:xfrm>
        </p:spPr>
        <p:txBody>
          <a:bodyPr/>
          <a:lstStyle/>
          <a:p>
            <a:pPr algn="ctr"/>
            <a:r>
              <a:rPr lang="en-US" dirty="0"/>
              <a:t>Cache coherence</a:t>
            </a:r>
          </a:p>
        </p:txBody>
      </p:sp>
    </p:spTree>
    <p:extLst>
      <p:ext uri="{BB962C8B-B14F-4D97-AF65-F5344CB8AC3E}">
        <p14:creationId xmlns:p14="http://schemas.microsoft.com/office/powerpoint/2010/main" val="28782015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1057"/>
          </a:xfrm>
        </p:spPr>
        <p:txBody>
          <a:bodyPr/>
          <a:lstStyle/>
          <a:p>
            <a:r>
              <a:rPr lang="en-US" dirty="0"/>
              <a:t>Cache coherence</a:t>
            </a:r>
          </a:p>
        </p:txBody>
      </p:sp>
      <p:sp>
        <p:nvSpPr>
          <p:cNvPr id="3" name="Content Placeholder 2"/>
          <p:cNvSpPr>
            <a:spLocks noGrp="1"/>
          </p:cNvSpPr>
          <p:nvPr>
            <p:ph idx="1"/>
          </p:nvPr>
        </p:nvSpPr>
        <p:spPr/>
        <p:txBody>
          <a:bodyPr>
            <a:normAutofit/>
          </a:bodyPr>
          <a:lstStyle/>
          <a:p>
            <a:r>
              <a:rPr lang="en-US" dirty="0"/>
              <a:t>Given that a multicore multiprocessor </a:t>
            </a:r>
            <a:endParaRPr lang="en-US" dirty="0" smtClean="0"/>
          </a:p>
          <a:p>
            <a:pPr lvl="1"/>
            <a:r>
              <a:rPr lang="en-US" dirty="0" smtClean="0"/>
              <a:t>i.e., a single chip contains multiple processors </a:t>
            </a:r>
            <a:endParaRPr lang="en-US" dirty="0"/>
          </a:p>
          <a:p>
            <a:pPr lvl="1"/>
            <a:r>
              <a:rPr lang="en-US" dirty="0" smtClean="0"/>
              <a:t>the </a:t>
            </a:r>
            <a:r>
              <a:rPr lang="en-US" dirty="0"/>
              <a:t>processors very likely share a common physical address </a:t>
            </a:r>
            <a:r>
              <a:rPr lang="en-US" dirty="0" smtClean="0"/>
              <a:t>space</a:t>
            </a:r>
          </a:p>
          <a:p>
            <a:r>
              <a:rPr lang="en-US" dirty="0" smtClean="0"/>
              <a:t>Caching </a:t>
            </a:r>
            <a:r>
              <a:rPr lang="en-US" dirty="0"/>
              <a:t>shared </a:t>
            </a:r>
            <a:r>
              <a:rPr lang="en-US" dirty="0" smtClean="0"/>
              <a:t>data </a:t>
            </a:r>
            <a:r>
              <a:rPr lang="en-US" dirty="0"/>
              <a:t>introduces a new problem, </a:t>
            </a:r>
            <a:endParaRPr lang="en-US" dirty="0" smtClean="0"/>
          </a:p>
          <a:p>
            <a:pPr lvl="1"/>
            <a:r>
              <a:rPr lang="en-US" dirty="0" smtClean="0"/>
              <a:t>because </a:t>
            </a:r>
            <a:r>
              <a:rPr lang="en-US" dirty="0"/>
              <a:t>the view of memory held by two </a:t>
            </a:r>
            <a:r>
              <a:rPr lang="en-US" dirty="0" smtClean="0"/>
              <a:t>different processors </a:t>
            </a:r>
            <a:r>
              <a:rPr lang="en-US" dirty="0"/>
              <a:t>is through their individual caches, which, without any additional </a:t>
            </a:r>
            <a:r>
              <a:rPr lang="en-US" dirty="0" smtClean="0"/>
              <a:t>precautions</a:t>
            </a:r>
            <a:r>
              <a:rPr lang="en-US" dirty="0"/>
              <a:t>, could end up seeing two </a:t>
            </a:r>
            <a:r>
              <a:rPr lang="en-US" dirty="0" smtClean="0"/>
              <a:t>different values</a:t>
            </a:r>
          </a:p>
          <a:p>
            <a:r>
              <a:rPr lang="en-US" dirty="0" smtClean="0"/>
              <a:t>This difficulty </a:t>
            </a:r>
            <a:r>
              <a:rPr lang="en-US" dirty="0"/>
              <a:t>is generally referred to as </a:t>
            </a:r>
            <a:endParaRPr lang="en-US" dirty="0" smtClean="0"/>
          </a:p>
          <a:p>
            <a:pPr lvl="1"/>
            <a:r>
              <a:rPr lang="en-US" b="1" dirty="0" smtClean="0"/>
              <a:t>the </a:t>
            </a:r>
            <a:r>
              <a:rPr lang="en-US" b="1" dirty="0"/>
              <a:t>cache coherence </a:t>
            </a:r>
            <a:r>
              <a:rPr lang="en-US" b="1" dirty="0" smtClean="0"/>
              <a:t>problem</a:t>
            </a:r>
            <a:endParaRPr lang="en-US" b="1" dirty="0"/>
          </a:p>
        </p:txBody>
      </p:sp>
    </p:spTree>
    <p:extLst>
      <p:ext uri="{BB962C8B-B14F-4D97-AF65-F5344CB8AC3E}">
        <p14:creationId xmlns:p14="http://schemas.microsoft.com/office/powerpoint/2010/main" val="22832020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Coherent </a:t>
            </a:r>
            <a:r>
              <a:rPr lang="en-US" dirty="0"/>
              <a:t>memory</a:t>
            </a:r>
          </a:p>
        </p:txBody>
      </p:sp>
      <p:sp>
        <p:nvSpPr>
          <p:cNvPr id="3" name="Content Placeholder 2"/>
          <p:cNvSpPr>
            <a:spLocks noGrp="1"/>
          </p:cNvSpPr>
          <p:nvPr>
            <p:ph idx="1"/>
          </p:nvPr>
        </p:nvSpPr>
        <p:spPr>
          <a:xfrm>
            <a:off x="443345" y="1825625"/>
            <a:ext cx="11360728" cy="4866120"/>
          </a:xfrm>
        </p:spPr>
        <p:txBody>
          <a:bodyPr>
            <a:normAutofit lnSpcReduction="10000"/>
          </a:bodyPr>
          <a:lstStyle/>
          <a:p>
            <a:r>
              <a:rPr lang="en-US" dirty="0"/>
              <a:t>A memory system is coherent </a:t>
            </a:r>
            <a:r>
              <a:rPr lang="en-US" dirty="0" smtClean="0"/>
              <a:t>if</a:t>
            </a:r>
          </a:p>
          <a:p>
            <a:pPr lvl="1"/>
            <a:r>
              <a:rPr lang="en-US" dirty="0"/>
              <a:t>A read by a processor P to a location X that follows a write by P to X, with no </a:t>
            </a:r>
            <a:r>
              <a:rPr lang="en-US" dirty="0" smtClean="0"/>
              <a:t>writes </a:t>
            </a:r>
            <a:r>
              <a:rPr lang="en-US" dirty="0"/>
              <a:t>of X by another processor occurring between the write and the </a:t>
            </a:r>
            <a:r>
              <a:rPr lang="en-US" dirty="0" smtClean="0"/>
              <a:t>read by </a:t>
            </a:r>
            <a:r>
              <a:rPr lang="en-US" dirty="0"/>
              <a:t>P, always returns the value written by P. </a:t>
            </a:r>
            <a:r>
              <a:rPr lang="en-US" dirty="0" smtClean="0"/>
              <a:t>Thus</a:t>
            </a:r>
            <a:r>
              <a:rPr lang="en-US" dirty="0"/>
              <a:t>, </a:t>
            </a:r>
            <a:r>
              <a:rPr lang="en-US" dirty="0" smtClean="0"/>
              <a:t>if </a:t>
            </a:r>
            <a:r>
              <a:rPr lang="en-US" dirty="0"/>
              <a:t>CPU A </a:t>
            </a:r>
            <a:r>
              <a:rPr lang="en-US" dirty="0" smtClean="0"/>
              <a:t>were </a:t>
            </a:r>
            <a:r>
              <a:rPr lang="en-US" dirty="0"/>
              <a:t>to read X </a:t>
            </a:r>
            <a:r>
              <a:rPr lang="en-US" dirty="0" smtClean="0"/>
              <a:t>after </a:t>
            </a:r>
            <a:r>
              <a:rPr lang="en-US" dirty="0"/>
              <a:t>time step 3, it should see the value 1.</a:t>
            </a:r>
          </a:p>
          <a:p>
            <a:pPr lvl="1"/>
            <a:r>
              <a:rPr lang="en-US" dirty="0" smtClean="0"/>
              <a:t>A </a:t>
            </a:r>
            <a:r>
              <a:rPr lang="en-US" dirty="0"/>
              <a:t>read by a processor to location X that follows a write by another processor </a:t>
            </a:r>
            <a:r>
              <a:rPr lang="en-US" dirty="0" smtClean="0"/>
              <a:t>to </a:t>
            </a:r>
            <a:r>
              <a:rPr lang="en-US" dirty="0"/>
              <a:t>X returns the written value if the read and write are </a:t>
            </a:r>
            <a:r>
              <a:rPr lang="en-US" dirty="0" smtClean="0"/>
              <a:t>sufficiently </a:t>
            </a:r>
            <a:r>
              <a:rPr lang="en-US" dirty="0"/>
              <a:t>separated </a:t>
            </a:r>
            <a:r>
              <a:rPr lang="en-US" dirty="0" smtClean="0"/>
              <a:t>in </a:t>
            </a:r>
            <a:r>
              <a:rPr lang="en-US" dirty="0"/>
              <a:t>time and no other writes to X occur between the two accesses. </a:t>
            </a:r>
            <a:r>
              <a:rPr lang="en-US" dirty="0" smtClean="0"/>
              <a:t>Thus</a:t>
            </a:r>
            <a:r>
              <a:rPr lang="en-US" dirty="0"/>
              <a:t>, </a:t>
            </a:r>
            <a:r>
              <a:rPr lang="en-US" dirty="0" smtClean="0"/>
              <a:t>we </a:t>
            </a:r>
            <a:r>
              <a:rPr lang="en-US" dirty="0"/>
              <a:t>need a mechanism so that the value 0 in the cache of CPU B </a:t>
            </a:r>
            <a:r>
              <a:rPr lang="en-US" dirty="0" smtClean="0"/>
              <a:t>is </a:t>
            </a:r>
            <a:r>
              <a:rPr lang="en-US" dirty="0"/>
              <a:t>replaced by the value 1 </a:t>
            </a:r>
            <a:r>
              <a:rPr lang="en-US" dirty="0" smtClean="0"/>
              <a:t>after </a:t>
            </a:r>
            <a:r>
              <a:rPr lang="en-US" dirty="0"/>
              <a:t>CPU A stores 1 into memory at address X in </a:t>
            </a:r>
            <a:r>
              <a:rPr lang="en-US" dirty="0" smtClean="0"/>
              <a:t>time </a:t>
            </a:r>
            <a:r>
              <a:rPr lang="en-US" dirty="0"/>
              <a:t>step </a:t>
            </a:r>
            <a:r>
              <a:rPr lang="en-US" dirty="0" smtClean="0"/>
              <a:t>3</a:t>
            </a:r>
          </a:p>
          <a:p>
            <a:pPr lvl="1"/>
            <a:r>
              <a:rPr lang="en-US" dirty="0"/>
              <a:t>Writes to the same location are serialized; that is, two writes to the same location by any two processors are seen in the same order by all processors. For example, if CPU B stores 2 into memory at address X </a:t>
            </a:r>
            <a:r>
              <a:rPr lang="en-US" dirty="0" smtClean="0"/>
              <a:t>after </a:t>
            </a:r>
            <a:r>
              <a:rPr lang="en-US" dirty="0"/>
              <a:t>time step 3, processors can never read the value at location X as 2 and then later read it as 1</a:t>
            </a:r>
          </a:p>
        </p:txBody>
      </p:sp>
    </p:spTree>
    <p:extLst>
      <p:ext uri="{BB962C8B-B14F-4D97-AF65-F5344CB8AC3E}">
        <p14:creationId xmlns:p14="http://schemas.microsoft.com/office/powerpoint/2010/main" val="28353789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Coherence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0603" y="1870797"/>
            <a:ext cx="10517796" cy="2881312"/>
          </a:xfrm>
        </p:spPr>
      </p:pic>
      <p:sp>
        <p:nvSpPr>
          <p:cNvPr id="5" name="Rectangle 4"/>
          <p:cNvSpPr/>
          <p:nvPr/>
        </p:nvSpPr>
        <p:spPr>
          <a:xfrm>
            <a:off x="838200" y="5264727"/>
            <a:ext cx="10820199" cy="1200329"/>
          </a:xfrm>
          <a:prstGeom prst="rect">
            <a:avLst/>
          </a:prstGeom>
        </p:spPr>
        <p:txBody>
          <a:bodyPr wrap="square">
            <a:spAutoFit/>
          </a:bodyPr>
          <a:lstStyle/>
          <a:p>
            <a:r>
              <a:rPr lang="en-US" dirty="0"/>
              <a:t>We initially assume that neither cache contains the variable </a:t>
            </a:r>
            <a:r>
              <a:rPr lang="en-US" dirty="0" smtClean="0"/>
              <a:t>and that </a:t>
            </a:r>
            <a:r>
              <a:rPr lang="en-US" dirty="0"/>
              <a:t>X has the value 0. </a:t>
            </a:r>
            <a:endParaRPr lang="en-US" dirty="0" smtClean="0"/>
          </a:p>
          <a:p>
            <a:r>
              <a:rPr lang="en-US" dirty="0" smtClean="0"/>
              <a:t>We </a:t>
            </a:r>
            <a:r>
              <a:rPr lang="en-US" dirty="0"/>
              <a:t>also assume a write-through cache; a write-back cache adds some additional but </a:t>
            </a:r>
            <a:r>
              <a:rPr lang="en-US" dirty="0" smtClean="0"/>
              <a:t>similar </a:t>
            </a:r>
            <a:r>
              <a:rPr lang="en-US" dirty="0"/>
              <a:t>complications. </a:t>
            </a:r>
            <a:endParaRPr lang="en-US" dirty="0" smtClean="0"/>
          </a:p>
          <a:p>
            <a:r>
              <a:rPr lang="en-US" dirty="0" smtClean="0"/>
              <a:t>After </a:t>
            </a:r>
            <a:r>
              <a:rPr lang="en-US" dirty="0"/>
              <a:t>the value of X has been written by A, A’s cache and the memory both contain the </a:t>
            </a:r>
            <a:r>
              <a:rPr lang="en-US" dirty="0" smtClean="0"/>
              <a:t>new </a:t>
            </a:r>
            <a:r>
              <a:rPr lang="en-US" dirty="0"/>
              <a:t>value, but B’s cache does not, and if B reads the value of X, it will receive 0!</a:t>
            </a:r>
          </a:p>
        </p:txBody>
      </p:sp>
    </p:spTree>
    <p:extLst>
      <p:ext uri="{BB962C8B-B14F-4D97-AF65-F5344CB8AC3E}">
        <p14:creationId xmlns:p14="http://schemas.microsoft.com/office/powerpoint/2010/main" val="376279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Schemes for Enforcing Coherence</a:t>
            </a:r>
          </a:p>
        </p:txBody>
      </p:sp>
      <p:sp>
        <p:nvSpPr>
          <p:cNvPr id="3" name="Content Placeholder 2"/>
          <p:cNvSpPr>
            <a:spLocks noGrp="1"/>
          </p:cNvSpPr>
          <p:nvPr>
            <p:ph idx="1"/>
          </p:nvPr>
        </p:nvSpPr>
        <p:spPr/>
        <p:txBody>
          <a:bodyPr>
            <a:normAutofit lnSpcReduction="10000"/>
          </a:bodyPr>
          <a:lstStyle/>
          <a:p>
            <a:r>
              <a:rPr lang="en-US" dirty="0" smtClean="0"/>
              <a:t>Two schemes</a:t>
            </a:r>
          </a:p>
          <a:p>
            <a:pPr lvl="1"/>
            <a:r>
              <a:rPr lang="en-US" dirty="0" smtClean="0"/>
              <a:t>migration </a:t>
            </a:r>
            <a:r>
              <a:rPr lang="en-US" dirty="0"/>
              <a:t>and replication of shared data </a:t>
            </a:r>
            <a:r>
              <a:rPr lang="en-US" dirty="0" smtClean="0"/>
              <a:t>items</a:t>
            </a:r>
          </a:p>
          <a:p>
            <a:r>
              <a:rPr lang="en-US" dirty="0"/>
              <a:t>Migration: </a:t>
            </a:r>
            <a:endParaRPr lang="en-US" dirty="0" smtClean="0"/>
          </a:p>
          <a:p>
            <a:pPr lvl="1"/>
            <a:r>
              <a:rPr lang="en-US" dirty="0" smtClean="0"/>
              <a:t>A </a:t>
            </a:r>
            <a:r>
              <a:rPr lang="en-US" dirty="0"/>
              <a:t>data item can be moved to a local cache and used there in a transparent </a:t>
            </a:r>
            <a:r>
              <a:rPr lang="en-US" dirty="0" smtClean="0"/>
              <a:t>fashion </a:t>
            </a:r>
          </a:p>
          <a:p>
            <a:pPr lvl="1"/>
            <a:r>
              <a:rPr lang="en-US" dirty="0" smtClean="0"/>
              <a:t>Migration </a:t>
            </a:r>
            <a:r>
              <a:rPr lang="en-US" dirty="0"/>
              <a:t>reduces both the latency to access a shared data item that is allocated remotely and the bandwidth demand on the shared </a:t>
            </a:r>
            <a:r>
              <a:rPr lang="en-US" dirty="0" smtClean="0"/>
              <a:t>memory</a:t>
            </a:r>
          </a:p>
          <a:p>
            <a:r>
              <a:rPr lang="en-US" dirty="0"/>
              <a:t>Replication: </a:t>
            </a:r>
            <a:endParaRPr lang="en-US" dirty="0" smtClean="0"/>
          </a:p>
          <a:p>
            <a:pPr lvl="1"/>
            <a:r>
              <a:rPr lang="en-US" dirty="0" smtClean="0"/>
              <a:t>When </a:t>
            </a:r>
            <a:r>
              <a:rPr lang="en-US" dirty="0"/>
              <a:t>shared data are being simultaneously read, the caches make a copy of the data item in the local </a:t>
            </a:r>
            <a:r>
              <a:rPr lang="en-US" dirty="0" smtClean="0"/>
              <a:t>cache</a:t>
            </a:r>
          </a:p>
          <a:p>
            <a:pPr lvl="1"/>
            <a:r>
              <a:rPr lang="en-US" dirty="0" smtClean="0"/>
              <a:t>Replication </a:t>
            </a:r>
            <a:r>
              <a:rPr lang="en-US" dirty="0"/>
              <a:t>reduces both latency of access and contention for a read shared data </a:t>
            </a:r>
            <a:r>
              <a:rPr lang="en-US" dirty="0" smtClean="0"/>
              <a:t>item</a:t>
            </a:r>
            <a:endParaRPr lang="en-US" dirty="0"/>
          </a:p>
        </p:txBody>
      </p:sp>
    </p:spTree>
    <p:extLst>
      <p:ext uri="{BB962C8B-B14F-4D97-AF65-F5344CB8AC3E}">
        <p14:creationId xmlns:p14="http://schemas.microsoft.com/office/powerpoint/2010/main" val="38439654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coherence protocols</a:t>
            </a:r>
          </a:p>
        </p:txBody>
      </p:sp>
      <p:sp>
        <p:nvSpPr>
          <p:cNvPr id="3" name="Content Placeholder 2"/>
          <p:cNvSpPr>
            <a:spLocks noGrp="1"/>
          </p:cNvSpPr>
          <p:nvPr>
            <p:ph idx="1"/>
          </p:nvPr>
        </p:nvSpPr>
        <p:spPr/>
        <p:txBody>
          <a:bodyPr/>
          <a:lstStyle/>
          <a:p>
            <a:r>
              <a:rPr lang="en-US" dirty="0" smtClean="0"/>
              <a:t>The </a:t>
            </a:r>
            <a:r>
              <a:rPr lang="en-US" dirty="0"/>
              <a:t>protocols to maintain coherence for multiple processors are called cache coherence </a:t>
            </a:r>
            <a:r>
              <a:rPr lang="en-US" dirty="0" smtClean="0"/>
              <a:t>protocols</a:t>
            </a:r>
          </a:p>
          <a:p>
            <a:pPr lvl="1"/>
            <a:r>
              <a:rPr lang="en-US" dirty="0" smtClean="0"/>
              <a:t>The </a:t>
            </a:r>
            <a:r>
              <a:rPr lang="en-US" dirty="0"/>
              <a:t>most popular cache coherence protocol is </a:t>
            </a:r>
            <a:r>
              <a:rPr lang="en-US" b="1" dirty="0" smtClean="0"/>
              <a:t>snooping</a:t>
            </a:r>
          </a:p>
          <a:p>
            <a:r>
              <a:rPr lang="en-US" dirty="0"/>
              <a:t>Every cache that has a copy of the data from a block of physical memory also has a copy of the sharing status of the block, but no centralized state is kept. </a:t>
            </a:r>
            <a:endParaRPr lang="en-US" dirty="0" smtClean="0"/>
          </a:p>
          <a:p>
            <a:r>
              <a:rPr lang="en-US" dirty="0" smtClean="0"/>
              <a:t>The </a:t>
            </a:r>
            <a:r>
              <a:rPr lang="en-US" dirty="0"/>
              <a:t>caches are all accessible via some broadcast medium (a bus or network), and all cache controllers monitor or snoop on the medium to determine whether or not they have a copy of a block that is requested on a bus or switch access</a:t>
            </a:r>
            <a:endParaRPr lang="en-US" b="1" dirty="0"/>
          </a:p>
        </p:txBody>
      </p:sp>
    </p:spTree>
    <p:extLst>
      <p:ext uri="{BB962C8B-B14F-4D97-AF65-F5344CB8AC3E}">
        <p14:creationId xmlns:p14="http://schemas.microsoft.com/office/powerpoint/2010/main" val="3524854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0435"/>
            <a:ext cx="9912926" cy="770948"/>
          </a:xfrm>
        </p:spPr>
        <p:txBody>
          <a:bodyPr>
            <a:normAutofit/>
          </a:bodyPr>
          <a:lstStyle/>
          <a:p>
            <a:r>
              <a:rPr lang="en-US" dirty="0"/>
              <a:t>Misses and Associativity in Caches</a:t>
            </a:r>
          </a:p>
        </p:txBody>
      </p:sp>
      <p:sp>
        <p:nvSpPr>
          <p:cNvPr id="3" name="Content Placeholder 2"/>
          <p:cNvSpPr>
            <a:spLocks noGrp="1"/>
          </p:cNvSpPr>
          <p:nvPr>
            <p:ph idx="1"/>
          </p:nvPr>
        </p:nvSpPr>
        <p:spPr>
          <a:xfrm>
            <a:off x="401781" y="2814207"/>
            <a:ext cx="11568545" cy="1787233"/>
          </a:xfrm>
        </p:spPr>
        <p:txBody>
          <a:bodyPr>
            <a:normAutofit fontScale="70000" lnSpcReduction="20000"/>
          </a:bodyPr>
          <a:lstStyle/>
          <a:p>
            <a:r>
              <a:rPr lang="en-US" dirty="0" smtClean="0">
                <a:solidFill>
                  <a:srgbClr val="00B050"/>
                </a:solidFill>
              </a:rPr>
              <a:t>Ans. </a:t>
            </a:r>
          </a:p>
          <a:p>
            <a:r>
              <a:rPr lang="en-US" dirty="0" smtClean="0">
                <a:solidFill>
                  <a:srgbClr val="00B050"/>
                </a:solidFill>
              </a:rPr>
              <a:t>Direct Mapped Cache</a:t>
            </a:r>
          </a:p>
          <a:p>
            <a:pPr lvl="1"/>
            <a:r>
              <a:rPr lang="en-US" dirty="0" smtClean="0">
                <a:solidFill>
                  <a:srgbClr val="00B050"/>
                </a:solidFill>
              </a:rPr>
              <a:t>First</a:t>
            </a:r>
            <a:r>
              <a:rPr lang="en-US" dirty="0">
                <a:solidFill>
                  <a:srgbClr val="00B050"/>
                </a:solidFill>
              </a:rPr>
              <a:t>, let’s determine to which cache block each block address maps</a:t>
            </a:r>
            <a:r>
              <a:rPr lang="en-US" dirty="0" smtClean="0">
                <a:solidFill>
                  <a:srgbClr val="00B050"/>
                </a:solidFill>
              </a:rPr>
              <a:t>:</a:t>
            </a:r>
          </a:p>
          <a:p>
            <a:pPr lvl="2"/>
            <a:r>
              <a:rPr lang="en-US" dirty="0">
                <a:solidFill>
                  <a:srgbClr val="00B050"/>
                </a:solidFill>
              </a:rPr>
              <a:t>Block address </a:t>
            </a:r>
            <a:r>
              <a:rPr lang="en-US" dirty="0" smtClean="0">
                <a:solidFill>
                  <a:srgbClr val="00B050"/>
                </a:solidFill>
              </a:rPr>
              <a:t>	Cache </a:t>
            </a:r>
            <a:r>
              <a:rPr lang="en-US" dirty="0">
                <a:solidFill>
                  <a:srgbClr val="00B050"/>
                </a:solidFill>
              </a:rPr>
              <a:t>block </a:t>
            </a:r>
            <a:endParaRPr lang="en-US" dirty="0" smtClean="0">
              <a:solidFill>
                <a:srgbClr val="00B050"/>
              </a:solidFill>
            </a:endParaRPr>
          </a:p>
          <a:p>
            <a:pPr lvl="2"/>
            <a:r>
              <a:rPr lang="en-US" dirty="0" smtClean="0">
                <a:solidFill>
                  <a:srgbClr val="00B050"/>
                </a:solidFill>
              </a:rPr>
              <a:t>0 		(</a:t>
            </a:r>
            <a:r>
              <a:rPr lang="en-US" dirty="0">
                <a:solidFill>
                  <a:srgbClr val="00B050"/>
                </a:solidFill>
              </a:rPr>
              <a:t>0 modulo 4</a:t>
            </a:r>
            <a:r>
              <a:rPr lang="en-US" dirty="0" smtClean="0">
                <a:solidFill>
                  <a:srgbClr val="00B050"/>
                </a:solidFill>
              </a:rPr>
              <a:t>) = 0</a:t>
            </a:r>
          </a:p>
          <a:p>
            <a:pPr lvl="2"/>
            <a:r>
              <a:rPr lang="en-US" dirty="0" smtClean="0">
                <a:solidFill>
                  <a:srgbClr val="00B050"/>
                </a:solidFill>
              </a:rPr>
              <a:t>6 		(</a:t>
            </a:r>
            <a:r>
              <a:rPr lang="en-US" dirty="0">
                <a:solidFill>
                  <a:srgbClr val="00B050"/>
                </a:solidFill>
              </a:rPr>
              <a:t>6 modulo 4) </a:t>
            </a:r>
            <a:r>
              <a:rPr lang="en-US" dirty="0" smtClean="0">
                <a:solidFill>
                  <a:srgbClr val="00B050"/>
                </a:solidFill>
              </a:rPr>
              <a:t>= </a:t>
            </a:r>
            <a:r>
              <a:rPr lang="en-US" dirty="0">
                <a:solidFill>
                  <a:srgbClr val="00B050"/>
                </a:solidFill>
              </a:rPr>
              <a:t>2 </a:t>
            </a:r>
            <a:endParaRPr lang="en-US" dirty="0" smtClean="0">
              <a:solidFill>
                <a:srgbClr val="00B050"/>
              </a:solidFill>
            </a:endParaRPr>
          </a:p>
          <a:p>
            <a:pPr lvl="2"/>
            <a:r>
              <a:rPr lang="en-US" dirty="0" smtClean="0">
                <a:solidFill>
                  <a:srgbClr val="00B050"/>
                </a:solidFill>
              </a:rPr>
              <a:t>8 		(</a:t>
            </a:r>
            <a:r>
              <a:rPr lang="en-US" dirty="0">
                <a:solidFill>
                  <a:srgbClr val="00B050"/>
                </a:solidFill>
              </a:rPr>
              <a:t>8 modulo 4) </a:t>
            </a:r>
            <a:r>
              <a:rPr lang="en-US" dirty="0" smtClean="0">
                <a:solidFill>
                  <a:srgbClr val="00B050"/>
                </a:solidFill>
              </a:rPr>
              <a:t>= 0</a:t>
            </a:r>
          </a:p>
        </p:txBody>
      </p:sp>
      <p:sp>
        <p:nvSpPr>
          <p:cNvPr id="7" name="Content Placeholder 2"/>
          <p:cNvSpPr txBox="1">
            <a:spLocks/>
          </p:cNvSpPr>
          <p:nvPr/>
        </p:nvSpPr>
        <p:spPr>
          <a:xfrm>
            <a:off x="401781" y="1011382"/>
            <a:ext cx="11568545" cy="178723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Assume that </a:t>
            </a:r>
          </a:p>
          <a:p>
            <a:pPr lvl="1"/>
            <a:r>
              <a:rPr lang="en-US" dirty="0" smtClean="0"/>
              <a:t>there are three small caches, each consisting of four one-word blocks, </a:t>
            </a:r>
          </a:p>
          <a:p>
            <a:pPr lvl="2"/>
            <a:r>
              <a:rPr lang="en-US" dirty="0" smtClean="0"/>
              <a:t>Cache-1 : fully associative </a:t>
            </a:r>
          </a:p>
          <a:p>
            <a:pPr lvl="2"/>
            <a:r>
              <a:rPr lang="en-US" dirty="0" smtClean="0"/>
              <a:t>Cache-2 : two-way set-associative</a:t>
            </a:r>
          </a:p>
          <a:p>
            <a:pPr lvl="2"/>
            <a:r>
              <a:rPr lang="en-US" dirty="0" smtClean="0"/>
              <a:t>Cache-3 : direct-mapped</a:t>
            </a:r>
          </a:p>
          <a:p>
            <a:r>
              <a:rPr lang="en-US" dirty="0" smtClean="0"/>
              <a:t>Find the number of misses for each cache organization for following sequence of block addresses: </a:t>
            </a:r>
          </a:p>
          <a:p>
            <a:pPr lvl="1"/>
            <a:r>
              <a:rPr lang="en-US" dirty="0" smtClean="0"/>
              <a:t>0, 8, 0, 6, and 8</a:t>
            </a:r>
          </a:p>
        </p:txBody>
      </p:sp>
    </p:spTree>
    <p:extLst>
      <p:ext uri="{BB962C8B-B14F-4D97-AF65-F5344CB8AC3E}">
        <p14:creationId xmlns:p14="http://schemas.microsoft.com/office/powerpoint/2010/main" val="22204328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8" y="116609"/>
            <a:ext cx="2410691" cy="978766"/>
          </a:xfrm>
        </p:spPr>
        <p:txBody>
          <a:bodyPr>
            <a:normAutofit fontScale="90000"/>
          </a:bodyPr>
          <a:lstStyle/>
          <a:p>
            <a:r>
              <a:rPr lang="en-US" dirty="0"/>
              <a:t>Snooping Protocols</a:t>
            </a:r>
          </a:p>
        </p:txBody>
      </p:sp>
      <p:sp>
        <p:nvSpPr>
          <p:cNvPr id="3" name="Content Placeholder 2"/>
          <p:cNvSpPr>
            <a:spLocks noGrp="1"/>
          </p:cNvSpPr>
          <p:nvPr>
            <p:ph idx="1"/>
          </p:nvPr>
        </p:nvSpPr>
        <p:spPr>
          <a:xfrm>
            <a:off x="124691" y="1095374"/>
            <a:ext cx="2561360" cy="5665643"/>
          </a:xfrm>
        </p:spPr>
        <p:txBody>
          <a:bodyPr>
            <a:normAutofit fontScale="77500" lnSpcReduction="20000"/>
          </a:bodyPr>
          <a:lstStyle/>
          <a:p>
            <a:r>
              <a:rPr lang="en-US" dirty="0"/>
              <a:t>a processor has exclusive access to a data item before it writes that </a:t>
            </a:r>
            <a:r>
              <a:rPr lang="en-US" dirty="0" smtClean="0"/>
              <a:t>item </a:t>
            </a:r>
          </a:p>
          <a:p>
            <a:pPr lvl="1"/>
            <a:r>
              <a:rPr lang="en-US" dirty="0" smtClean="0"/>
              <a:t>This </a:t>
            </a:r>
            <a:r>
              <a:rPr lang="en-US" dirty="0"/>
              <a:t>style of protocol is called a write invalidate protocol because it invalidates copies in other caches on a </a:t>
            </a:r>
            <a:r>
              <a:rPr lang="en-US" dirty="0" smtClean="0"/>
              <a:t>write </a:t>
            </a:r>
          </a:p>
          <a:p>
            <a:r>
              <a:rPr lang="en-US" dirty="0" smtClean="0"/>
              <a:t>Exclusive </a:t>
            </a:r>
            <a:r>
              <a:rPr lang="en-US" dirty="0"/>
              <a:t>access ensures that no other readable or writable copies of an item exist when the write occurs: </a:t>
            </a:r>
            <a:endParaRPr lang="en-US" dirty="0" smtClean="0"/>
          </a:p>
          <a:p>
            <a:pPr lvl="1"/>
            <a:r>
              <a:rPr lang="en-US" dirty="0" smtClean="0"/>
              <a:t>all </a:t>
            </a:r>
            <a:r>
              <a:rPr lang="en-US" dirty="0"/>
              <a:t>other cached copies of the item are </a:t>
            </a:r>
            <a:r>
              <a:rPr lang="en-US" dirty="0" smtClean="0"/>
              <a:t>invalidated</a:t>
            </a:r>
          </a:p>
          <a:p>
            <a:endParaRPr lang="en-US" dirty="0"/>
          </a:p>
        </p:txBody>
      </p:sp>
      <p:pic>
        <p:nvPicPr>
          <p:cNvPr id="4" name="Picture 3"/>
          <p:cNvPicPr>
            <a:picLocks noChangeAspect="1"/>
          </p:cNvPicPr>
          <p:nvPr/>
        </p:nvPicPr>
        <p:blipFill>
          <a:blip r:embed="rId2"/>
          <a:stretch>
            <a:fillRect/>
          </a:stretch>
        </p:blipFill>
        <p:spPr>
          <a:xfrm>
            <a:off x="2686050" y="406689"/>
            <a:ext cx="9505950" cy="5962650"/>
          </a:xfrm>
          <a:prstGeom prst="rect">
            <a:avLst/>
          </a:prstGeom>
        </p:spPr>
      </p:pic>
    </p:spTree>
    <p:extLst>
      <p:ext uri="{BB962C8B-B14F-4D97-AF65-F5344CB8AC3E}">
        <p14:creationId xmlns:p14="http://schemas.microsoft.com/office/powerpoint/2010/main" val="25365721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p:cNvPicPr>
            <a:picLocks noGrp="1" noChangeAspect="1"/>
          </p:cNvPicPr>
          <p:nvPr>
            <p:ph idx="1"/>
          </p:nvPr>
        </p:nvPicPr>
        <p:blipFill>
          <a:blip r:embed="rId2"/>
          <a:stretch>
            <a:fillRect/>
          </a:stretch>
        </p:blipFill>
        <p:spPr>
          <a:xfrm>
            <a:off x="2656114" y="2485520"/>
            <a:ext cx="6110516" cy="210099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995232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0435"/>
            <a:ext cx="9912926" cy="770948"/>
          </a:xfrm>
        </p:spPr>
        <p:txBody>
          <a:bodyPr>
            <a:normAutofit/>
          </a:bodyPr>
          <a:lstStyle/>
          <a:p>
            <a:r>
              <a:rPr lang="en-US" dirty="0"/>
              <a:t>Misses and Associativity in Caches</a:t>
            </a:r>
          </a:p>
        </p:txBody>
      </p:sp>
      <p:sp>
        <p:nvSpPr>
          <p:cNvPr id="3" name="Content Placeholder 2"/>
          <p:cNvSpPr>
            <a:spLocks noGrp="1"/>
          </p:cNvSpPr>
          <p:nvPr>
            <p:ph idx="1"/>
          </p:nvPr>
        </p:nvSpPr>
        <p:spPr>
          <a:xfrm>
            <a:off x="401781" y="2814207"/>
            <a:ext cx="11568545" cy="1787233"/>
          </a:xfrm>
        </p:spPr>
        <p:txBody>
          <a:bodyPr>
            <a:normAutofit fontScale="70000" lnSpcReduction="20000"/>
          </a:bodyPr>
          <a:lstStyle/>
          <a:p>
            <a:r>
              <a:rPr lang="en-US" dirty="0" smtClean="0">
                <a:solidFill>
                  <a:srgbClr val="00B050"/>
                </a:solidFill>
              </a:rPr>
              <a:t>Ans. </a:t>
            </a:r>
          </a:p>
          <a:p>
            <a:r>
              <a:rPr lang="en-US" b="1" dirty="0" smtClean="0">
                <a:solidFill>
                  <a:srgbClr val="C00000"/>
                </a:solidFill>
              </a:rPr>
              <a:t>Direct Mapped Cache</a:t>
            </a:r>
          </a:p>
          <a:p>
            <a:pPr lvl="1"/>
            <a:r>
              <a:rPr lang="en-US" dirty="0" smtClean="0">
                <a:solidFill>
                  <a:srgbClr val="00B050"/>
                </a:solidFill>
              </a:rPr>
              <a:t>First</a:t>
            </a:r>
            <a:r>
              <a:rPr lang="en-US" dirty="0">
                <a:solidFill>
                  <a:srgbClr val="00B050"/>
                </a:solidFill>
              </a:rPr>
              <a:t>, let’s determine to which cache block each block address maps</a:t>
            </a:r>
            <a:r>
              <a:rPr lang="en-US" dirty="0" smtClean="0">
                <a:solidFill>
                  <a:srgbClr val="00B050"/>
                </a:solidFill>
              </a:rPr>
              <a:t>:</a:t>
            </a:r>
          </a:p>
          <a:p>
            <a:pPr lvl="2"/>
            <a:r>
              <a:rPr lang="en-US" dirty="0">
                <a:solidFill>
                  <a:srgbClr val="00B050"/>
                </a:solidFill>
              </a:rPr>
              <a:t>Block address </a:t>
            </a:r>
            <a:r>
              <a:rPr lang="en-US" dirty="0" smtClean="0">
                <a:solidFill>
                  <a:srgbClr val="00B050"/>
                </a:solidFill>
              </a:rPr>
              <a:t>	Cache </a:t>
            </a:r>
            <a:r>
              <a:rPr lang="en-US" dirty="0">
                <a:solidFill>
                  <a:srgbClr val="00B050"/>
                </a:solidFill>
              </a:rPr>
              <a:t>block </a:t>
            </a:r>
            <a:endParaRPr lang="en-US" dirty="0" smtClean="0">
              <a:solidFill>
                <a:srgbClr val="00B050"/>
              </a:solidFill>
            </a:endParaRPr>
          </a:p>
          <a:p>
            <a:pPr lvl="2"/>
            <a:r>
              <a:rPr lang="en-US" dirty="0" smtClean="0">
                <a:solidFill>
                  <a:srgbClr val="00B050"/>
                </a:solidFill>
              </a:rPr>
              <a:t>0 		(</a:t>
            </a:r>
            <a:r>
              <a:rPr lang="en-US" dirty="0">
                <a:solidFill>
                  <a:srgbClr val="00B050"/>
                </a:solidFill>
              </a:rPr>
              <a:t>0 modulo 4</a:t>
            </a:r>
            <a:r>
              <a:rPr lang="en-US" dirty="0" smtClean="0">
                <a:solidFill>
                  <a:srgbClr val="00B050"/>
                </a:solidFill>
              </a:rPr>
              <a:t>) = 0</a:t>
            </a:r>
          </a:p>
          <a:p>
            <a:pPr lvl="2"/>
            <a:r>
              <a:rPr lang="en-US" dirty="0" smtClean="0">
                <a:solidFill>
                  <a:srgbClr val="00B050"/>
                </a:solidFill>
              </a:rPr>
              <a:t>6 		(</a:t>
            </a:r>
            <a:r>
              <a:rPr lang="en-US" dirty="0">
                <a:solidFill>
                  <a:srgbClr val="00B050"/>
                </a:solidFill>
              </a:rPr>
              <a:t>6 modulo 4) </a:t>
            </a:r>
            <a:r>
              <a:rPr lang="en-US" dirty="0" smtClean="0">
                <a:solidFill>
                  <a:srgbClr val="00B050"/>
                </a:solidFill>
              </a:rPr>
              <a:t>= </a:t>
            </a:r>
            <a:r>
              <a:rPr lang="en-US" dirty="0">
                <a:solidFill>
                  <a:srgbClr val="00B050"/>
                </a:solidFill>
              </a:rPr>
              <a:t>2 </a:t>
            </a:r>
            <a:endParaRPr lang="en-US" dirty="0" smtClean="0">
              <a:solidFill>
                <a:srgbClr val="00B050"/>
              </a:solidFill>
            </a:endParaRPr>
          </a:p>
          <a:p>
            <a:pPr lvl="2"/>
            <a:r>
              <a:rPr lang="en-US" dirty="0" smtClean="0">
                <a:solidFill>
                  <a:srgbClr val="00B050"/>
                </a:solidFill>
              </a:rPr>
              <a:t>8 		(</a:t>
            </a:r>
            <a:r>
              <a:rPr lang="en-US" dirty="0">
                <a:solidFill>
                  <a:srgbClr val="00B050"/>
                </a:solidFill>
              </a:rPr>
              <a:t>8 modulo 4) </a:t>
            </a:r>
            <a:r>
              <a:rPr lang="en-US" dirty="0" smtClean="0">
                <a:solidFill>
                  <a:srgbClr val="00B050"/>
                </a:solidFill>
              </a:rPr>
              <a:t>= 0</a:t>
            </a:r>
          </a:p>
        </p:txBody>
      </p:sp>
      <p:pic>
        <p:nvPicPr>
          <p:cNvPr id="4" name="Picture 3"/>
          <p:cNvPicPr>
            <a:picLocks noChangeAspect="1"/>
          </p:cNvPicPr>
          <p:nvPr/>
        </p:nvPicPr>
        <p:blipFill>
          <a:blip r:embed="rId2"/>
          <a:stretch>
            <a:fillRect/>
          </a:stretch>
        </p:blipFill>
        <p:spPr>
          <a:xfrm>
            <a:off x="675620" y="4601441"/>
            <a:ext cx="6675515" cy="1924050"/>
          </a:xfrm>
          <a:prstGeom prst="rect">
            <a:avLst/>
          </a:prstGeom>
        </p:spPr>
      </p:pic>
      <p:sp>
        <p:nvSpPr>
          <p:cNvPr id="5" name="Rectangle 4"/>
          <p:cNvSpPr/>
          <p:nvPr/>
        </p:nvSpPr>
        <p:spPr>
          <a:xfrm>
            <a:off x="8723668" y="5378800"/>
            <a:ext cx="3246658" cy="369332"/>
          </a:xfrm>
          <a:prstGeom prst="rect">
            <a:avLst/>
          </a:prstGeom>
          <a:solidFill>
            <a:schemeClr val="accent2">
              <a:lumMod val="20000"/>
              <a:lumOff val="80000"/>
            </a:schemeClr>
          </a:solidFill>
          <a:ln>
            <a:solidFill>
              <a:schemeClr val="accent1"/>
            </a:solidFill>
          </a:ln>
        </p:spPr>
        <p:txBody>
          <a:bodyPr wrap="none">
            <a:spAutoFit/>
          </a:bodyPr>
          <a:lstStyle/>
          <a:p>
            <a:r>
              <a:rPr lang="en-US" dirty="0" smtClean="0"/>
              <a:t>five </a:t>
            </a:r>
            <a:r>
              <a:rPr lang="en-US" dirty="0"/>
              <a:t>misses for the </a:t>
            </a:r>
            <a:r>
              <a:rPr lang="en-US" dirty="0" smtClean="0"/>
              <a:t>five </a:t>
            </a:r>
            <a:r>
              <a:rPr lang="en-US" dirty="0"/>
              <a:t>accesses</a:t>
            </a:r>
          </a:p>
        </p:txBody>
      </p:sp>
      <p:sp>
        <p:nvSpPr>
          <p:cNvPr id="6" name="Right Arrow 5"/>
          <p:cNvSpPr/>
          <p:nvPr/>
        </p:nvSpPr>
        <p:spPr>
          <a:xfrm>
            <a:off x="7633855" y="5417127"/>
            <a:ext cx="568036" cy="2909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401781" y="1011382"/>
            <a:ext cx="11568545" cy="178723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Assume that </a:t>
            </a:r>
          </a:p>
          <a:p>
            <a:pPr lvl="1"/>
            <a:r>
              <a:rPr lang="en-US" dirty="0" smtClean="0"/>
              <a:t>there are three small caches, each consisting of four one-word blocks, </a:t>
            </a:r>
          </a:p>
          <a:p>
            <a:pPr lvl="2"/>
            <a:r>
              <a:rPr lang="en-US" dirty="0" smtClean="0"/>
              <a:t>Cache-1 : fully associative </a:t>
            </a:r>
          </a:p>
          <a:p>
            <a:pPr lvl="2"/>
            <a:r>
              <a:rPr lang="en-US" dirty="0" smtClean="0"/>
              <a:t>Cache-2 : two-way set-associative</a:t>
            </a:r>
          </a:p>
          <a:p>
            <a:pPr lvl="2"/>
            <a:r>
              <a:rPr lang="en-US" dirty="0" smtClean="0"/>
              <a:t>Cache-3 : direct-mapped</a:t>
            </a:r>
          </a:p>
          <a:p>
            <a:r>
              <a:rPr lang="en-US" dirty="0" smtClean="0"/>
              <a:t>Find the number of misses for each cache organization for following sequence of block addresses: </a:t>
            </a:r>
          </a:p>
          <a:p>
            <a:pPr lvl="1"/>
            <a:r>
              <a:rPr lang="en-US" dirty="0" smtClean="0"/>
              <a:t>0, 8, 0, 6, and 8</a:t>
            </a:r>
          </a:p>
        </p:txBody>
      </p:sp>
      <p:sp>
        <p:nvSpPr>
          <p:cNvPr id="8" name="Rectangle 7"/>
          <p:cNvSpPr/>
          <p:nvPr/>
        </p:nvSpPr>
        <p:spPr>
          <a:xfrm>
            <a:off x="8842036" y="5009468"/>
            <a:ext cx="2211055" cy="369332"/>
          </a:xfrm>
          <a:prstGeom prst="rect">
            <a:avLst/>
          </a:prstGeom>
        </p:spPr>
        <p:txBody>
          <a:bodyPr wrap="none">
            <a:spAutoFit/>
          </a:bodyPr>
          <a:lstStyle/>
          <a:p>
            <a:r>
              <a:rPr lang="en-US" dirty="0">
                <a:solidFill>
                  <a:srgbClr val="00B050"/>
                </a:solidFill>
              </a:rPr>
              <a:t>Direct Mapped Cache</a:t>
            </a:r>
          </a:p>
        </p:txBody>
      </p:sp>
    </p:spTree>
    <p:extLst>
      <p:ext uri="{BB962C8B-B14F-4D97-AF65-F5344CB8AC3E}">
        <p14:creationId xmlns:p14="http://schemas.microsoft.com/office/powerpoint/2010/main" val="1508564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764" y="2734252"/>
            <a:ext cx="10515600" cy="1325563"/>
          </a:xfrm>
        </p:spPr>
        <p:txBody>
          <a:bodyPr/>
          <a:lstStyle/>
          <a:p>
            <a:pPr algn="ctr"/>
            <a:r>
              <a:rPr lang="en-US" dirty="0"/>
              <a:t>Locating a Block in the Cache</a:t>
            </a:r>
          </a:p>
        </p:txBody>
      </p:sp>
    </p:spTree>
    <p:extLst>
      <p:ext uri="{BB962C8B-B14F-4D97-AF65-F5344CB8AC3E}">
        <p14:creationId xmlns:p14="http://schemas.microsoft.com/office/powerpoint/2010/main" val="1141892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9384"/>
          </a:xfrm>
        </p:spPr>
        <p:txBody>
          <a:bodyPr/>
          <a:lstStyle/>
          <a:p>
            <a:r>
              <a:rPr lang="en-US" dirty="0"/>
              <a:t>Locating a Block in the Cache</a:t>
            </a:r>
          </a:p>
        </p:txBody>
      </p:sp>
      <p:sp>
        <p:nvSpPr>
          <p:cNvPr id="3" name="Content Placeholder 2"/>
          <p:cNvSpPr>
            <a:spLocks noGrp="1"/>
          </p:cNvSpPr>
          <p:nvPr>
            <p:ph idx="1"/>
          </p:nvPr>
        </p:nvSpPr>
        <p:spPr>
          <a:xfrm>
            <a:off x="838200" y="1094510"/>
            <a:ext cx="10515600" cy="5082453"/>
          </a:xfrm>
        </p:spPr>
        <p:txBody>
          <a:bodyPr>
            <a:normAutofit/>
          </a:bodyPr>
          <a:lstStyle/>
          <a:p>
            <a:r>
              <a:rPr lang="en-US" b="1" dirty="0"/>
              <a:t>each block </a:t>
            </a:r>
            <a:r>
              <a:rPr lang="en-US" dirty="0"/>
              <a:t>in a set-associative cache includes </a:t>
            </a:r>
            <a:r>
              <a:rPr lang="en-US" b="1" dirty="0"/>
              <a:t>an address tag </a:t>
            </a:r>
            <a:r>
              <a:rPr lang="en-US" dirty="0"/>
              <a:t>that gives the block </a:t>
            </a:r>
            <a:r>
              <a:rPr lang="en-US" dirty="0" smtClean="0"/>
              <a:t>address</a:t>
            </a:r>
          </a:p>
          <a:p>
            <a:pPr lvl="1"/>
            <a:r>
              <a:rPr lang="en-US" b="1" dirty="0" smtClean="0"/>
              <a:t>Tags </a:t>
            </a:r>
            <a:r>
              <a:rPr lang="en-US" b="1" dirty="0"/>
              <a:t>of </a:t>
            </a:r>
            <a:r>
              <a:rPr lang="en-US" b="1" dirty="0" smtClean="0"/>
              <a:t>all the cache</a:t>
            </a:r>
            <a:r>
              <a:rPr lang="en-US" dirty="0" smtClean="0"/>
              <a:t> blocks </a:t>
            </a:r>
            <a:r>
              <a:rPr lang="en-US" dirty="0"/>
              <a:t>within </a:t>
            </a:r>
            <a:r>
              <a:rPr lang="en-US" b="1" dirty="0" smtClean="0"/>
              <a:t>an appropriate </a:t>
            </a:r>
            <a:r>
              <a:rPr lang="en-US" b="1" dirty="0"/>
              <a:t>set</a:t>
            </a:r>
            <a:r>
              <a:rPr lang="en-US" dirty="0"/>
              <a:t> is </a:t>
            </a:r>
            <a:r>
              <a:rPr lang="en-US" dirty="0" smtClean="0"/>
              <a:t>checked</a:t>
            </a:r>
          </a:p>
          <a:p>
            <a:r>
              <a:rPr lang="en-US" dirty="0" smtClean="0"/>
              <a:t>The </a:t>
            </a:r>
            <a:r>
              <a:rPr lang="en-US" dirty="0"/>
              <a:t>index value is used to select the </a:t>
            </a:r>
            <a:r>
              <a:rPr lang="en-US" dirty="0" smtClean="0"/>
              <a:t>set </a:t>
            </a:r>
          </a:p>
          <a:p>
            <a:pPr lvl="1"/>
            <a:r>
              <a:rPr lang="en-US" dirty="0" smtClean="0"/>
              <a:t>the </a:t>
            </a:r>
            <a:r>
              <a:rPr lang="en-US" b="1" dirty="0"/>
              <a:t>tags</a:t>
            </a:r>
            <a:r>
              <a:rPr lang="en-US" dirty="0"/>
              <a:t> of all the blocks in </a:t>
            </a:r>
            <a:r>
              <a:rPr lang="en-US" dirty="0" smtClean="0"/>
              <a:t>that </a:t>
            </a:r>
            <a:r>
              <a:rPr lang="en-US" dirty="0"/>
              <a:t>set must be </a:t>
            </a:r>
            <a:r>
              <a:rPr lang="en-US" b="1" dirty="0" smtClean="0"/>
              <a:t>searched and in parallel</a:t>
            </a:r>
          </a:p>
          <a:p>
            <a:r>
              <a:rPr lang="en-US" dirty="0" smtClean="0"/>
              <a:t>If </a:t>
            </a:r>
            <a:r>
              <a:rPr lang="en-US" dirty="0"/>
              <a:t>the total cache size is kept the same, </a:t>
            </a:r>
            <a:endParaRPr lang="en-US" dirty="0" smtClean="0"/>
          </a:p>
          <a:p>
            <a:pPr lvl="1"/>
            <a:r>
              <a:rPr lang="en-US" dirty="0" smtClean="0"/>
              <a:t>increasing </a:t>
            </a:r>
            <a:r>
              <a:rPr lang="en-US" dirty="0"/>
              <a:t>the associativity increases the number of blocks per set, </a:t>
            </a:r>
            <a:endParaRPr lang="en-US" dirty="0" smtClean="0"/>
          </a:p>
          <a:p>
            <a:pPr lvl="1"/>
            <a:r>
              <a:rPr lang="en-US" dirty="0" smtClean="0"/>
              <a:t>This means the </a:t>
            </a:r>
            <a:r>
              <a:rPr lang="en-US" dirty="0"/>
              <a:t>number of simultaneous compares </a:t>
            </a:r>
            <a:r>
              <a:rPr lang="en-US" dirty="0" smtClean="0"/>
              <a:t>is also increased</a:t>
            </a:r>
          </a:p>
        </p:txBody>
      </p:sp>
    </p:spTree>
    <p:extLst>
      <p:ext uri="{BB962C8B-B14F-4D97-AF65-F5344CB8AC3E}">
        <p14:creationId xmlns:p14="http://schemas.microsoft.com/office/powerpoint/2010/main" val="3492577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10056</TotalTime>
  <Words>4791</Words>
  <Application>Microsoft Office PowerPoint</Application>
  <PresentationFormat>Widescreen</PresentationFormat>
  <Paragraphs>456</Paragraphs>
  <Slides>61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Calibri</vt:lpstr>
      <vt:lpstr>Calibri Light</vt:lpstr>
      <vt:lpstr>Wingdings</vt:lpstr>
      <vt:lpstr>Office Theme</vt:lpstr>
      <vt:lpstr>Large and Fast: Exploiting Memory Hierarchy</vt:lpstr>
      <vt:lpstr>Reducing Cache Misses by More Flexible Placement of Blocks</vt:lpstr>
      <vt:lpstr>Cache Organization</vt:lpstr>
      <vt:lpstr>Set Associative Cache Organization</vt:lpstr>
      <vt:lpstr>Misses and Associativity in Caches</vt:lpstr>
      <vt:lpstr>Misses and Associativity in Caches</vt:lpstr>
      <vt:lpstr>Misses and Associativity in Caches</vt:lpstr>
      <vt:lpstr>Locating a Block in the Cache</vt:lpstr>
      <vt:lpstr>Locating a Block in the Cache</vt:lpstr>
      <vt:lpstr>Four-way set associative cache</vt:lpstr>
      <vt:lpstr>Choosing Which Block to Replace</vt:lpstr>
      <vt:lpstr>Block to Replace</vt:lpstr>
      <vt:lpstr>Size of Tags versus Set Associativity</vt:lpstr>
      <vt:lpstr>Size of Tags versus Set Associativity</vt:lpstr>
      <vt:lpstr>Check point</vt:lpstr>
      <vt:lpstr>Check point</vt:lpstr>
      <vt:lpstr>Check point</vt:lpstr>
      <vt:lpstr>Check point</vt:lpstr>
      <vt:lpstr>Check point</vt:lpstr>
      <vt:lpstr>Reducing the Miss Penalty Using Multilevel Caches</vt:lpstr>
      <vt:lpstr>Check Point</vt:lpstr>
      <vt:lpstr>Virtual Machines</vt:lpstr>
      <vt:lpstr>Virtual Machines</vt:lpstr>
      <vt:lpstr>VM</vt:lpstr>
      <vt:lpstr>VMs for improving protection</vt:lpstr>
      <vt:lpstr>Requirements of a Virtual Machine Monitor (VMM)</vt:lpstr>
      <vt:lpstr>VMM must be at a higher privilege</vt:lpstr>
      <vt:lpstr>(Lack of) Instruction Set Architecture Support for Virtual Machines</vt:lpstr>
      <vt:lpstr>Protection and Instruction Set Architecture</vt:lpstr>
      <vt:lpstr>Protection and Instruction Set Architecture</vt:lpstr>
      <vt:lpstr>Virtual Memory</vt:lpstr>
      <vt:lpstr>Virtual memory</vt:lpstr>
      <vt:lpstr>Terms</vt:lpstr>
      <vt:lpstr>Virtual to Physical address</vt:lpstr>
      <vt:lpstr>Address bits</vt:lpstr>
      <vt:lpstr>key decisions in designing virtual memory</vt:lpstr>
      <vt:lpstr>Page Table</vt:lpstr>
      <vt:lpstr>Page Faults</vt:lpstr>
      <vt:lpstr>Page Faults</vt:lpstr>
      <vt:lpstr>least recently used (LRU)</vt:lpstr>
      <vt:lpstr>What about Writes?</vt:lpstr>
      <vt:lpstr>Making Address Translation Fast: the TLB</vt:lpstr>
      <vt:lpstr>TLB miss</vt:lpstr>
      <vt:lpstr>Integrating Virtual Memory, TLBs, and Caches</vt:lpstr>
      <vt:lpstr>Integrating Virtual Memory, TLBs, and Caches</vt:lpstr>
      <vt:lpstr>Finite-State Machine to Control a Simple Cache</vt:lpstr>
      <vt:lpstr>A Simple Cache</vt:lpstr>
      <vt:lpstr>A Simple Cache</vt:lpstr>
      <vt:lpstr>FSM Arrangement</vt:lpstr>
      <vt:lpstr>FSM for a Simple Cache Controller</vt:lpstr>
      <vt:lpstr>FSM for a Simple Cache Controller</vt:lpstr>
      <vt:lpstr>FSM for a Simple Cache Controller</vt:lpstr>
      <vt:lpstr>FSM for a Simple Cache Controller</vt:lpstr>
      <vt:lpstr>Cache coherence</vt:lpstr>
      <vt:lpstr>Cache coherence</vt:lpstr>
      <vt:lpstr>Coherent memory</vt:lpstr>
      <vt:lpstr>Cache Coherence</vt:lpstr>
      <vt:lpstr>Basic Schemes for Enforcing Coherence</vt:lpstr>
      <vt:lpstr>cache coherence protocols</vt:lpstr>
      <vt:lpstr>Snooping Protocols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Large and Fast: Exploiting Memory Hierarchy</dc:title>
  <dc:creator>Windows User</dc:creator>
  <cp:lastModifiedBy>Windows User</cp:lastModifiedBy>
  <cp:revision>442</cp:revision>
  <dcterms:created xsi:type="dcterms:W3CDTF">2023-07-11T05:03:17Z</dcterms:created>
  <dcterms:modified xsi:type="dcterms:W3CDTF">2023-11-29T11:48:07Z</dcterms:modified>
</cp:coreProperties>
</file>