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7" r:id="rId3"/>
    <p:sldId id="358" r:id="rId4"/>
    <p:sldId id="359" r:id="rId5"/>
    <p:sldId id="383" r:id="rId6"/>
    <p:sldId id="360" r:id="rId7"/>
    <p:sldId id="361" r:id="rId8"/>
    <p:sldId id="362" r:id="rId9"/>
    <p:sldId id="363" r:id="rId10"/>
    <p:sldId id="384" r:id="rId11"/>
    <p:sldId id="364" r:id="rId12"/>
    <p:sldId id="365" r:id="rId13"/>
    <p:sldId id="385" r:id="rId14"/>
    <p:sldId id="367" r:id="rId15"/>
    <p:sldId id="368" r:id="rId16"/>
    <p:sldId id="369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81" r:id="rId25"/>
    <p:sldId id="379" r:id="rId26"/>
    <p:sldId id="380" r:id="rId27"/>
    <p:sldId id="3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DEFE-F33D-4EF2-8C6F-F201214FBE5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D2399-1BD8-4A92-B1FF-61942741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655" y="1870364"/>
            <a:ext cx="11388436" cy="1639599"/>
          </a:xfrm>
        </p:spPr>
        <p:txBody>
          <a:bodyPr>
            <a:noAutofit/>
          </a:bodyPr>
          <a:lstStyle/>
          <a:p>
            <a:pPr fontAlgn="t"/>
            <a:r>
              <a:rPr lang="en-US" sz="3600" dirty="0" smtClean="0"/>
              <a:t>Dependability</a:t>
            </a:r>
            <a:r>
              <a:rPr lang="en-US" sz="3600" dirty="0"/>
              <a:t>, reliability, availability</a:t>
            </a:r>
            <a:br>
              <a:rPr lang="en-US" sz="3600" dirty="0"/>
            </a:br>
            <a:r>
              <a:rPr lang="en-US" sz="3600" dirty="0"/>
              <a:t>I/O performance </a:t>
            </a:r>
            <a:r>
              <a:rPr lang="en-US" sz="3600" dirty="0" smtClean="0"/>
              <a:t>measures </a:t>
            </a:r>
            <a:br>
              <a:rPr lang="en-US" sz="3600" dirty="0" smtClean="0"/>
            </a:br>
            <a:r>
              <a:rPr lang="en-US" sz="3600" dirty="0" smtClean="0"/>
              <a:t>Redundant </a:t>
            </a:r>
            <a:r>
              <a:rPr lang="en-US" sz="3600" dirty="0"/>
              <a:t>Array of Independent </a:t>
            </a:r>
            <a:r>
              <a:rPr lang="en-US" sz="3600" dirty="0" smtClean="0"/>
              <a:t>Disks (RAID)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R. </a:t>
            </a:r>
            <a:r>
              <a:rPr lang="en-US" dirty="0" err="1" smtClean="0"/>
              <a:t>R</a:t>
            </a:r>
            <a:r>
              <a:rPr lang="en-US" dirty="0" smtClean="0"/>
              <a:t>. </a:t>
            </a:r>
            <a:r>
              <a:rPr lang="en-US" dirty="0" err="1" smtClean="0"/>
              <a:t>Maiti</a:t>
            </a:r>
            <a:endParaRPr lang="en-US" dirty="0" smtClean="0"/>
          </a:p>
          <a:p>
            <a:r>
              <a:rPr lang="en-US" dirty="0" smtClean="0"/>
              <a:t>CSIS, BITS-</a:t>
            </a:r>
            <a:r>
              <a:rPr lang="en-US" dirty="0" err="1" smtClean="0"/>
              <a:t>Pilani</a:t>
            </a:r>
            <a:r>
              <a:rPr lang="en-US" dirty="0" smtClean="0"/>
              <a:t>, Hyderabad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1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5102"/>
          </a:xfrm>
        </p:spPr>
        <p:txBody>
          <a:bodyPr>
            <a:normAutofit fontScale="92500"/>
          </a:bodyPr>
          <a:lstStyle/>
          <a:p>
            <a:r>
              <a:rPr lang="en-US" dirty="0"/>
              <a:t>Calculate the parity of a byte with the value 31ten and show the pattern stored to memory. 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the parity bit is on the right. </a:t>
            </a:r>
            <a:endParaRPr lang="en-US" dirty="0" smtClean="0"/>
          </a:p>
          <a:p>
            <a:pPr lvl="1"/>
            <a:r>
              <a:rPr lang="en-US" dirty="0" smtClean="0"/>
              <a:t>Suppose </a:t>
            </a:r>
            <a:r>
              <a:rPr lang="en-US" dirty="0"/>
              <a:t>the most </a:t>
            </a:r>
            <a:r>
              <a:rPr lang="en-US" dirty="0" smtClean="0"/>
              <a:t>significant </a:t>
            </a:r>
            <a:r>
              <a:rPr lang="en-US" dirty="0"/>
              <a:t>bit was inverted in memory, and then you read it back. </a:t>
            </a:r>
            <a:endParaRPr lang="en-US" dirty="0" smtClean="0"/>
          </a:p>
          <a:p>
            <a:pPr lvl="1"/>
            <a:r>
              <a:rPr lang="en-US" dirty="0" smtClean="0"/>
              <a:t>Did </a:t>
            </a:r>
            <a:r>
              <a:rPr lang="en-US" dirty="0"/>
              <a:t>you detect the error? What happens if the two most </a:t>
            </a:r>
            <a:r>
              <a:rPr lang="en-US" dirty="0" smtClean="0"/>
              <a:t>significant </a:t>
            </a:r>
            <a:r>
              <a:rPr lang="en-US" dirty="0"/>
              <a:t>bits are inverted?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599" y="4408575"/>
            <a:ext cx="1173480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31ten </a:t>
            </a:r>
            <a:r>
              <a:rPr lang="en-US" dirty="0" smtClean="0"/>
              <a:t>= (0001 1111)two</a:t>
            </a:r>
            <a:r>
              <a:rPr lang="en-US" dirty="0"/>
              <a:t>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five </a:t>
            </a:r>
            <a:r>
              <a:rPr lang="en-US" dirty="0"/>
              <a:t>1s.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make parity even, we need to write a </a:t>
            </a:r>
            <a:r>
              <a:rPr lang="en-US" dirty="0" smtClean="0"/>
              <a:t>1 in </a:t>
            </a:r>
            <a:r>
              <a:rPr lang="en-US" dirty="0"/>
              <a:t>the parity bit, </a:t>
            </a:r>
            <a:r>
              <a:rPr lang="en-US" dirty="0" smtClean="0"/>
              <a:t>i.e., (0001 1111 1)two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most </a:t>
            </a:r>
            <a:r>
              <a:rPr lang="en-US" dirty="0" smtClean="0"/>
              <a:t>significant </a:t>
            </a:r>
            <a:r>
              <a:rPr lang="en-US" dirty="0"/>
              <a:t>bit is inverted when </a:t>
            </a:r>
            <a:r>
              <a:rPr lang="en-US" dirty="0" smtClean="0"/>
              <a:t>we read </a:t>
            </a:r>
            <a:r>
              <a:rPr lang="en-US" dirty="0"/>
              <a:t>it back,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100111111two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seven </a:t>
            </a:r>
            <a:r>
              <a:rPr lang="en-US" dirty="0"/>
              <a:t>1s.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we </a:t>
            </a:r>
            <a:r>
              <a:rPr lang="en-US" dirty="0" smtClean="0"/>
              <a:t>expect even </a:t>
            </a:r>
            <a:r>
              <a:rPr lang="en-US" dirty="0"/>
              <a:t>parity and calculated odd parity, we would signal an error.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two most </a:t>
            </a:r>
            <a:r>
              <a:rPr lang="en-US" dirty="0" smtClean="0"/>
              <a:t>significant </a:t>
            </a:r>
            <a:r>
              <a:rPr lang="en-US" dirty="0"/>
              <a:t>bits are inverted, </a:t>
            </a:r>
            <a:r>
              <a:rPr lang="en-US" dirty="0" smtClean="0"/>
              <a:t>i.e., (1101 1111 1)two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eight </a:t>
            </a:r>
            <a:r>
              <a:rPr lang="en-US" dirty="0"/>
              <a:t>1s </a:t>
            </a:r>
            <a:r>
              <a:rPr lang="en-US" dirty="0" smtClean="0"/>
              <a:t>or even </a:t>
            </a:r>
            <a:r>
              <a:rPr lang="en-US" dirty="0"/>
              <a:t>parity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we </a:t>
            </a:r>
            <a:r>
              <a:rPr lang="en-US" dirty="0"/>
              <a:t>would not signal an error</a:t>
            </a:r>
          </a:p>
        </p:txBody>
      </p:sp>
    </p:spTree>
    <p:extLst>
      <p:ext uri="{BB962C8B-B14F-4D97-AF65-F5344CB8AC3E}">
        <p14:creationId xmlns:p14="http://schemas.microsoft.com/office/powerpoint/2010/main" val="12406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1825625"/>
            <a:ext cx="11457709" cy="3924011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parity code cannot correct </a:t>
            </a:r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Hamming </a:t>
            </a:r>
            <a:r>
              <a:rPr lang="en-US" dirty="0"/>
              <a:t>wanted to do as well as detect </a:t>
            </a:r>
            <a:r>
              <a:rPr lang="en-US" dirty="0" smtClean="0"/>
              <a:t>them </a:t>
            </a:r>
          </a:p>
          <a:p>
            <a:r>
              <a:rPr lang="en-US" dirty="0" smtClean="0"/>
              <a:t>If </a:t>
            </a:r>
            <a:r>
              <a:rPr lang="en-US" dirty="0"/>
              <a:t>we used a code that had a minimum distance of 3,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any single bit error would be closer to the correct pattern than to any other valid pattern.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came up with an easy to understand mapping of data into a distance 3 code </a:t>
            </a:r>
            <a:endParaRPr lang="en-US" dirty="0" smtClean="0"/>
          </a:p>
          <a:p>
            <a:pPr lvl="1"/>
            <a:r>
              <a:rPr lang="en-US" dirty="0" smtClean="0"/>
              <a:t>Hamming </a:t>
            </a:r>
            <a:r>
              <a:rPr lang="en-US" dirty="0"/>
              <a:t>Error Correction Code (ECC</a:t>
            </a:r>
            <a:r>
              <a:rPr lang="en-US" dirty="0" smtClean="0"/>
              <a:t>) </a:t>
            </a:r>
          </a:p>
          <a:p>
            <a:r>
              <a:rPr lang="en-US" dirty="0" smtClean="0"/>
              <a:t>We </a:t>
            </a:r>
            <a:r>
              <a:rPr lang="en-US" dirty="0"/>
              <a:t>use extra parity bits to allow the position </a:t>
            </a:r>
            <a:r>
              <a:rPr lang="en-US" dirty="0" smtClean="0"/>
              <a:t>identification </a:t>
            </a:r>
            <a:r>
              <a:rPr lang="en-US" dirty="0"/>
              <a:t>of a single </a:t>
            </a:r>
            <a:r>
              <a:rPr lang="en-US" dirty="0" smtClean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71949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198870"/>
            <a:ext cx="4329545" cy="909493"/>
          </a:xfrm>
        </p:spPr>
        <p:txBody>
          <a:bodyPr/>
          <a:lstStyle/>
          <a:p>
            <a:r>
              <a:rPr lang="en-US" dirty="0"/>
              <a:t>Hamming ECC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8362"/>
            <a:ext cx="11831782" cy="56249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Start numbering bits from 1 on the left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Mark all bit positions that are powers of 2 as parity bits </a:t>
            </a:r>
            <a:endParaRPr lang="en-US" dirty="0" smtClean="0"/>
          </a:p>
          <a:p>
            <a:pPr lvl="1"/>
            <a:r>
              <a:rPr lang="en-US" dirty="0" smtClean="0"/>
              <a:t>i.e.,  positions </a:t>
            </a:r>
            <a:r>
              <a:rPr lang="en-US" dirty="0"/>
              <a:t>1, 2, 4, 8, </a:t>
            </a:r>
            <a:r>
              <a:rPr lang="en-US" dirty="0" smtClean="0"/>
              <a:t>16</a:t>
            </a:r>
            <a:r>
              <a:rPr lang="en-US" dirty="0"/>
              <a:t>, </a:t>
            </a:r>
            <a:r>
              <a:rPr lang="en-US" dirty="0" smtClean="0"/>
              <a:t>… </a:t>
            </a:r>
            <a:endParaRPr lang="en-US" dirty="0"/>
          </a:p>
          <a:p>
            <a:r>
              <a:rPr lang="en-US" dirty="0"/>
              <a:t>3. All other bit positions are used for data bits </a:t>
            </a:r>
            <a:endParaRPr lang="en-US" dirty="0" smtClean="0"/>
          </a:p>
          <a:p>
            <a:pPr lvl="1"/>
            <a:r>
              <a:rPr lang="en-US" dirty="0" smtClean="0"/>
              <a:t>i.e.,  positions </a:t>
            </a:r>
            <a:r>
              <a:rPr lang="en-US" dirty="0"/>
              <a:t>3, 5, 6, 7, 9, 10, 11, 12, </a:t>
            </a:r>
            <a:r>
              <a:rPr lang="en-US" dirty="0" smtClean="0"/>
              <a:t>13</a:t>
            </a:r>
            <a:r>
              <a:rPr lang="en-US" dirty="0"/>
              <a:t>, 14, 15,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smtClean="0"/>
              <a:t>The </a:t>
            </a:r>
            <a:r>
              <a:rPr lang="en-US" dirty="0"/>
              <a:t>position of parity bit determines sequence of data bits that it checks </a:t>
            </a:r>
            <a:r>
              <a:rPr lang="en-US" dirty="0" smtClean="0"/>
              <a:t>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■ Bit 1 (0001two) checks bits (1,3,5,7,9,11,...), </a:t>
            </a:r>
            <a:endParaRPr lang="en-US" dirty="0" smtClean="0"/>
          </a:p>
          <a:p>
            <a:pPr lvl="2"/>
            <a:r>
              <a:rPr lang="en-US" dirty="0" smtClean="0"/>
              <a:t>which </a:t>
            </a:r>
            <a:r>
              <a:rPr lang="en-US" dirty="0"/>
              <a:t>are bits where rightmost </a:t>
            </a:r>
            <a:r>
              <a:rPr lang="en-US" dirty="0" smtClean="0"/>
              <a:t>bit </a:t>
            </a:r>
            <a:r>
              <a:rPr lang="en-US" dirty="0"/>
              <a:t>of address is 1 (0001two, 0011two, 0101two, 0111two, 1001two, 1011two</a:t>
            </a:r>
            <a:r>
              <a:rPr lang="en-US" dirty="0" smtClean="0"/>
              <a:t>,…)</a:t>
            </a:r>
            <a:endParaRPr lang="en-US" dirty="0"/>
          </a:p>
          <a:p>
            <a:pPr lvl="1"/>
            <a:r>
              <a:rPr lang="en-US" dirty="0"/>
              <a:t>■ Bit 2 (0010two) checks bits (2,3,6,7,10,11,14,15,…), </a:t>
            </a:r>
            <a:endParaRPr lang="en-US" dirty="0" smtClean="0"/>
          </a:p>
          <a:p>
            <a:pPr lvl="2"/>
            <a:r>
              <a:rPr lang="en-US" dirty="0" smtClean="0"/>
              <a:t>which </a:t>
            </a:r>
            <a:r>
              <a:rPr lang="en-US" dirty="0"/>
              <a:t>are the bits </a:t>
            </a:r>
            <a:r>
              <a:rPr lang="en-US" dirty="0" smtClean="0"/>
              <a:t>where </a:t>
            </a:r>
            <a:r>
              <a:rPr lang="en-US" dirty="0"/>
              <a:t>the second bit to the right in the address is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■ Bit 4 (0100two) checks bits (4–7, 12–15, 20–23</a:t>
            </a:r>
            <a:r>
              <a:rPr lang="en-US" dirty="0" smtClean="0"/>
              <a:t>,...), </a:t>
            </a:r>
          </a:p>
          <a:p>
            <a:pPr lvl="2"/>
            <a:r>
              <a:rPr lang="en-US" dirty="0" smtClean="0"/>
              <a:t>which </a:t>
            </a:r>
            <a:r>
              <a:rPr lang="en-US" dirty="0"/>
              <a:t>are the bits where </a:t>
            </a:r>
            <a:r>
              <a:rPr lang="en-US" dirty="0" smtClean="0"/>
              <a:t>the </a:t>
            </a:r>
            <a:r>
              <a:rPr lang="en-US" dirty="0"/>
              <a:t>third bit to the right in the address is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/>
              <a:t>■ Bit 8 (1000two) checks bits (8–15, 24–31, 40–47,...), </a:t>
            </a:r>
            <a:endParaRPr lang="en-US" dirty="0" smtClean="0"/>
          </a:p>
          <a:p>
            <a:pPr lvl="2"/>
            <a:r>
              <a:rPr lang="en-US" dirty="0" smtClean="0"/>
              <a:t>which </a:t>
            </a:r>
            <a:r>
              <a:rPr lang="en-US" dirty="0"/>
              <a:t>are the bits </a:t>
            </a:r>
            <a:r>
              <a:rPr lang="en-US" dirty="0" smtClean="0"/>
              <a:t>where </a:t>
            </a:r>
            <a:r>
              <a:rPr lang="en-US" dirty="0"/>
              <a:t>the fourth bit to the right in the address is </a:t>
            </a:r>
            <a:r>
              <a:rPr lang="en-US" dirty="0" smtClean="0"/>
              <a:t>1</a:t>
            </a:r>
            <a:endParaRPr lang="en-US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each data bit is covered by two or more parity </a:t>
            </a:r>
            <a:r>
              <a:rPr lang="en-US" dirty="0" smtClean="0"/>
              <a:t>bits </a:t>
            </a:r>
            <a:endParaRPr lang="en-US" dirty="0"/>
          </a:p>
          <a:p>
            <a:r>
              <a:rPr lang="en-US" dirty="0"/>
              <a:t>5. Set parity bits to create even parity for each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9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198870"/>
            <a:ext cx="4329545" cy="909493"/>
          </a:xfrm>
        </p:spPr>
        <p:txBody>
          <a:bodyPr/>
          <a:lstStyle/>
          <a:p>
            <a:r>
              <a:rPr lang="en-US" dirty="0"/>
              <a:t>Hamming ECC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9" y="1218334"/>
            <a:ext cx="11068284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Hamming ECC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1219201"/>
            <a:ext cx="11582400" cy="95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one byte data value is </a:t>
            </a:r>
            <a:r>
              <a:rPr lang="en-US" dirty="0" smtClean="0"/>
              <a:t>(1001 1010)two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First </a:t>
            </a:r>
            <a:r>
              <a:rPr lang="en-US" dirty="0"/>
              <a:t>show the Hamming ECC code for that byte, and then invert bit 10 and show that the ECC code </a:t>
            </a:r>
            <a:r>
              <a:rPr lang="en-US" dirty="0" smtClean="0"/>
              <a:t>finds </a:t>
            </a:r>
            <a:r>
              <a:rPr lang="en-US" dirty="0"/>
              <a:t>and corrects the single bit error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5" y="2175164"/>
            <a:ext cx="11582400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Leaving spaces for the parity bits, the 12 bit pattern is _ _ 1 _ 0 0 1 _ 1 0 1 0. </a:t>
            </a:r>
          </a:p>
          <a:p>
            <a:r>
              <a:rPr lang="en-US" dirty="0"/>
              <a:t>Position 1 checks bits 1,3,5,7,9, and11, which we highlight: </a:t>
            </a:r>
            <a:r>
              <a:rPr lang="en-US" b="1" dirty="0">
                <a:solidFill>
                  <a:srgbClr val="00B0F0"/>
                </a:solidFill>
              </a:rPr>
              <a:t>_</a:t>
            </a:r>
            <a:r>
              <a:rPr lang="en-US" dirty="0"/>
              <a:t>_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_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dirty="0"/>
              <a:t> 0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_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0 </a:t>
            </a:r>
            <a:r>
              <a:rPr lang="en-US" b="1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 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make the group even parity, we should set bit 1 to 0.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Position </a:t>
            </a:r>
            <a:r>
              <a:rPr lang="en-US" dirty="0"/>
              <a:t>2 checks bits 2,3,6,7,10,11, which is 0 </a:t>
            </a:r>
            <a:r>
              <a:rPr lang="en-US" b="1" dirty="0">
                <a:solidFill>
                  <a:srgbClr val="00B0F0"/>
                </a:solidFill>
              </a:rPr>
              <a:t>_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_ 0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_ 1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0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odd parity, </a:t>
            </a:r>
            <a:r>
              <a:rPr lang="en-US" dirty="0" smtClean="0"/>
              <a:t>so </a:t>
            </a:r>
            <a:r>
              <a:rPr lang="en-US" dirty="0"/>
              <a:t>we set position 2 to a 1.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Position </a:t>
            </a:r>
            <a:r>
              <a:rPr lang="en-US" dirty="0"/>
              <a:t>4 checks bits 4,5,6,7,12, which is 0 1 1 </a:t>
            </a:r>
            <a:r>
              <a:rPr lang="en-US" b="1" dirty="0">
                <a:solidFill>
                  <a:srgbClr val="00B0F0"/>
                </a:solidFill>
              </a:rPr>
              <a:t>_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_ 1 0 </a:t>
            </a:r>
            <a:r>
              <a:rPr lang="en-US" dirty="0" smtClean="0"/>
              <a:t>1 </a:t>
            </a:r>
            <a:r>
              <a:rPr lang="en-US" b="1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we </a:t>
            </a:r>
            <a:r>
              <a:rPr lang="en-US" dirty="0"/>
              <a:t>set </a:t>
            </a:r>
            <a:r>
              <a:rPr lang="en-US" dirty="0" smtClean="0"/>
              <a:t>fourth position to </a:t>
            </a:r>
            <a:r>
              <a:rPr lang="en-US" dirty="0"/>
              <a:t>a 1.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Position </a:t>
            </a:r>
            <a:r>
              <a:rPr lang="en-US" dirty="0"/>
              <a:t>8 checks bits 8,9,10,11,12, which is 0 1 1 1 0 0 1 </a:t>
            </a:r>
            <a:r>
              <a:rPr lang="en-US" b="1" dirty="0">
                <a:solidFill>
                  <a:srgbClr val="00B0F0"/>
                </a:solidFill>
              </a:rPr>
              <a:t>_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dirty="0"/>
              <a:t>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we </a:t>
            </a:r>
            <a:r>
              <a:rPr lang="en-US" dirty="0"/>
              <a:t>set </a:t>
            </a:r>
            <a:r>
              <a:rPr lang="en-US" dirty="0" smtClean="0"/>
              <a:t>eighth position to </a:t>
            </a:r>
            <a:r>
              <a:rPr lang="en-US" dirty="0"/>
              <a:t>a 0.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final </a:t>
            </a:r>
            <a:r>
              <a:rPr lang="en-US" dirty="0"/>
              <a:t>code word is </a:t>
            </a:r>
            <a:r>
              <a:rPr lang="en-US" dirty="0" smtClean="0"/>
              <a:t>0111 0010 1010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Inverting </a:t>
            </a:r>
            <a:r>
              <a:rPr lang="en-US" dirty="0"/>
              <a:t>bit 10 changes it </a:t>
            </a:r>
            <a:r>
              <a:rPr lang="en-US" dirty="0" smtClean="0"/>
              <a:t>to 0111 0010 1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10. </a:t>
            </a:r>
          </a:p>
          <a:p>
            <a:r>
              <a:rPr lang="en-US" dirty="0" smtClean="0"/>
              <a:t>Parity </a:t>
            </a:r>
            <a:r>
              <a:rPr lang="en-US" dirty="0"/>
              <a:t>bit 1 is 0 (011100101110 is four 1s, so even parity; this group is OK).</a:t>
            </a:r>
          </a:p>
          <a:p>
            <a:r>
              <a:rPr lang="en-US" dirty="0"/>
              <a:t>Parity bit 2 is 1 (011100101110 is </a:t>
            </a:r>
            <a:r>
              <a:rPr lang="en-US" dirty="0" smtClean="0"/>
              <a:t>five </a:t>
            </a:r>
            <a:r>
              <a:rPr lang="en-US" dirty="0"/>
              <a:t>1s, so odd parity; there is an error </a:t>
            </a:r>
            <a:r>
              <a:rPr lang="en-US" dirty="0" smtClean="0"/>
              <a:t>somewhere</a:t>
            </a:r>
            <a:r>
              <a:rPr lang="en-US" dirty="0"/>
              <a:t>).</a:t>
            </a:r>
          </a:p>
          <a:p>
            <a:r>
              <a:rPr lang="en-US" dirty="0"/>
              <a:t>Parity bit 4 is 1 (011100101110 is two 1s, so even parity; this group is OK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Parity </a:t>
            </a:r>
            <a:r>
              <a:rPr lang="en-US" dirty="0"/>
              <a:t>bit 8 is 1 (011100101110 is three 1s, so odd parity; there is an error </a:t>
            </a:r>
            <a:r>
              <a:rPr lang="en-US" dirty="0" smtClean="0"/>
              <a:t> somewhere). </a:t>
            </a:r>
          </a:p>
          <a:p>
            <a:endParaRPr lang="en-US" dirty="0"/>
          </a:p>
          <a:p>
            <a:r>
              <a:rPr lang="en-US" dirty="0" smtClean="0"/>
              <a:t>Parity </a:t>
            </a:r>
            <a:r>
              <a:rPr lang="en-US" dirty="0"/>
              <a:t>bits 2 and 10 are incorrect. As 2 + 8 = 10, bit 10 must be wrong.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can correct the error by inverting bit 10: 011100101010. Voila!</a:t>
            </a:r>
          </a:p>
        </p:txBody>
      </p:sp>
    </p:spTree>
    <p:extLst>
      <p:ext uri="{BB962C8B-B14F-4D97-AF65-F5344CB8AC3E}">
        <p14:creationId xmlns:p14="http://schemas.microsoft.com/office/powerpoint/2010/main" val="309239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dirty="0"/>
              <a:t>correct single bit </a:t>
            </a:r>
            <a:r>
              <a:rPr lang="en-US" dirty="0" smtClean="0"/>
              <a:t>and </a:t>
            </a:r>
            <a:r>
              <a:rPr lang="en-US" dirty="0"/>
              <a:t>detect double </a:t>
            </a:r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Hamming did not stop at single bit error correction code.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cost of one more bit, </a:t>
            </a:r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can make the minimum Hamming distance in a code be 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we can correct single bit errors and detect double bit errors.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is to add a parity bit that is calculated over the whole word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</a:t>
            </a:r>
            <a:r>
              <a:rPr lang="en-US" dirty="0"/>
              <a:t>use a four-bit data word as an example, </a:t>
            </a:r>
            <a:endParaRPr lang="en-US" dirty="0" smtClean="0"/>
          </a:p>
          <a:p>
            <a:pPr lvl="1"/>
            <a:r>
              <a:rPr lang="en-US" dirty="0" smtClean="0"/>
              <a:t>which </a:t>
            </a:r>
            <a:r>
              <a:rPr lang="en-US" dirty="0"/>
              <a:t>would only need 7 bits for single bit error detection. </a:t>
            </a:r>
            <a:endParaRPr lang="en-US" dirty="0" smtClean="0"/>
          </a:p>
          <a:p>
            <a:r>
              <a:rPr lang="en-US" dirty="0" smtClean="0"/>
              <a:t>Hamming </a:t>
            </a:r>
            <a:r>
              <a:rPr lang="en-US" dirty="0"/>
              <a:t>parity bits H (p1 p2 p3) are computed (even parity as usual) plus the even parity over the entire word, </a:t>
            </a:r>
            <a:r>
              <a:rPr lang="en-US" dirty="0" smtClean="0"/>
              <a:t>p4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1    2    3    4    5   6   7   8 </a:t>
            </a:r>
          </a:p>
          <a:p>
            <a:pPr lvl="1"/>
            <a:r>
              <a:rPr lang="en-US" dirty="0" smtClean="0"/>
              <a:t>p1  p2  d1 </a:t>
            </a:r>
            <a:r>
              <a:rPr lang="en-US" dirty="0"/>
              <a:t>p3 d2 d3 d4 p4</a:t>
            </a:r>
          </a:p>
        </p:txBody>
      </p:sp>
    </p:spTree>
    <p:extLst>
      <p:ext uri="{BB962C8B-B14F-4D97-AF65-F5344CB8AC3E}">
        <p14:creationId xmlns:p14="http://schemas.microsoft.com/office/powerpoint/2010/main" val="375307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/>
              <a:t>correct one </a:t>
            </a:r>
            <a:r>
              <a:rPr lang="en-US" dirty="0" smtClean="0"/>
              <a:t>and </a:t>
            </a:r>
            <a:r>
              <a:rPr lang="en-US" dirty="0"/>
              <a:t>detect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108363"/>
            <a:ext cx="11416145" cy="53201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calculate </a:t>
            </a:r>
            <a:r>
              <a:rPr lang="en-US" dirty="0"/>
              <a:t>parity over the ECC groups (H) as before plus one more over the whole group (p4 ).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four cases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1. H is even and p4 is even, so no error occurred.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H is odd and p4 is odd, so a correctable single error occurred.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p4 should calculate odd parity if one error occurred.)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 H is even and p4 is odd, a single error occurred in p4 bit, not in the rest of the word, so correct the p4 bit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4. H is odd and p4 is even, a double error occurred.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p4 should calculate even parity if two errors occurred.) </a:t>
            </a:r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/>
              <a:t>Error Correcting / Double Error Detecting (SEC/DED) </a:t>
            </a:r>
            <a:endParaRPr lang="en-US" dirty="0" smtClean="0"/>
          </a:p>
          <a:p>
            <a:pPr lvl="1"/>
            <a:r>
              <a:rPr lang="en-US" dirty="0" smtClean="0"/>
              <a:t>common </a:t>
            </a:r>
            <a:r>
              <a:rPr lang="en-US" dirty="0"/>
              <a:t>in memory for servers </a:t>
            </a:r>
            <a:r>
              <a:rPr lang="en-US" dirty="0" smtClean="0"/>
              <a:t>today</a:t>
            </a:r>
          </a:p>
          <a:p>
            <a:r>
              <a:rPr lang="en-US" dirty="0" smtClean="0"/>
              <a:t>Conveniently</a:t>
            </a:r>
            <a:r>
              <a:rPr lang="en-US" dirty="0"/>
              <a:t>, eight byte data blocks can </a:t>
            </a:r>
            <a:r>
              <a:rPr lang="en-US" dirty="0" smtClean="0"/>
              <a:t>get </a:t>
            </a:r>
            <a:r>
              <a:rPr lang="en-US" dirty="0"/>
              <a:t>SEC/DED with just one more byte, which is why many DIMMs are 72 bits wide.</a:t>
            </a:r>
          </a:p>
        </p:txBody>
      </p:sp>
    </p:spTree>
    <p:extLst>
      <p:ext uri="{BB962C8B-B14F-4D97-AF65-F5344CB8AC3E}">
        <p14:creationId xmlns:p14="http://schemas.microsoft.com/office/powerpoint/2010/main" val="231936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5" y="272039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RAID (6e)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8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 in capacity is customarily expressed as </a:t>
            </a:r>
            <a:endParaRPr lang="en-US" dirty="0" smtClean="0"/>
          </a:p>
          <a:p>
            <a:pPr lvl="1"/>
            <a:r>
              <a:rPr lang="en-US" dirty="0" smtClean="0"/>
              <a:t>improvement </a:t>
            </a:r>
            <a:r>
              <a:rPr lang="en-US" dirty="0"/>
              <a:t>in </a:t>
            </a:r>
            <a:r>
              <a:rPr lang="en-US" b="1" dirty="0"/>
              <a:t>areal density</a:t>
            </a:r>
            <a:r>
              <a:rPr lang="en-US" dirty="0"/>
              <a:t>, measured in bits per square inch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Areal density = (Tracks/ Inch) </a:t>
            </a:r>
            <a:r>
              <a:rPr lang="en-US" dirty="0"/>
              <a:t>on a disk </a:t>
            </a:r>
            <a:r>
              <a:rPr lang="en-US" dirty="0" smtClean="0"/>
              <a:t>surface x (Bits / Inch) on </a:t>
            </a:r>
            <a:r>
              <a:rPr lang="en-US" dirty="0"/>
              <a:t>a track</a:t>
            </a:r>
          </a:p>
        </p:txBody>
      </p:sp>
    </p:spTree>
    <p:extLst>
      <p:ext uri="{BB962C8B-B14F-4D97-AF65-F5344CB8AC3E}">
        <p14:creationId xmlns:p14="http://schemas.microsoft.com/office/powerpoint/2010/main" val="104239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 is an increasing concern for disks as well as for processors.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typical ATA disk in 2011 might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9 </a:t>
            </a:r>
            <a:r>
              <a:rPr lang="en-US" dirty="0"/>
              <a:t>watts when idle, </a:t>
            </a:r>
            <a:endParaRPr lang="en-US" dirty="0" smtClean="0"/>
          </a:p>
          <a:p>
            <a:pPr lvl="1"/>
            <a:r>
              <a:rPr lang="en-US" dirty="0" smtClean="0"/>
              <a:t>11 </a:t>
            </a:r>
            <a:r>
              <a:rPr lang="en-US" dirty="0"/>
              <a:t>watts when reading or writing, and </a:t>
            </a:r>
            <a:endParaRPr lang="en-US" dirty="0" smtClean="0"/>
          </a:p>
          <a:p>
            <a:pPr lvl="1"/>
            <a:r>
              <a:rPr lang="en-US" dirty="0" smtClean="0"/>
              <a:t>13 </a:t>
            </a:r>
            <a:r>
              <a:rPr lang="en-US" dirty="0"/>
              <a:t>watts when </a:t>
            </a:r>
            <a:r>
              <a:rPr lang="en-US" dirty="0" smtClean="0"/>
              <a:t>seeking</a:t>
            </a:r>
          </a:p>
          <a:p>
            <a:r>
              <a:rPr lang="en-US" dirty="0" smtClean="0"/>
              <a:t>Because </a:t>
            </a:r>
            <a:r>
              <a:rPr lang="en-US" dirty="0"/>
              <a:t>it is more efficient to spin smaller mass, </a:t>
            </a:r>
            <a:endParaRPr lang="en-US" dirty="0" smtClean="0"/>
          </a:p>
          <a:p>
            <a:pPr lvl="1"/>
            <a:r>
              <a:rPr lang="en-US" dirty="0" smtClean="0"/>
              <a:t>smaller diameter </a:t>
            </a:r>
            <a:r>
              <a:rPr lang="en-US" dirty="0"/>
              <a:t>disks can save power.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formula that indicates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importance of rotation speed and the size of the platters for the power consumed by the disk motor is the following [</a:t>
            </a:r>
            <a:r>
              <a:rPr lang="en-US" dirty="0" err="1"/>
              <a:t>Gurumurthi</a:t>
            </a:r>
            <a:r>
              <a:rPr lang="en-US" dirty="0"/>
              <a:t> et al. 2005]: </a:t>
            </a:r>
            <a:endParaRPr lang="en-US" dirty="0" smtClean="0"/>
          </a:p>
          <a:p>
            <a:pPr lvl="1"/>
            <a:r>
              <a:rPr lang="en-US" dirty="0" smtClean="0"/>
              <a:t>Power =  Diameter^4.6 x RPM^2.8 x Number </a:t>
            </a:r>
            <a:r>
              <a:rPr lang="en-US" dirty="0"/>
              <a:t>of platters</a:t>
            </a:r>
          </a:p>
        </p:txBody>
      </p:sp>
    </p:spTree>
    <p:extLst>
      <p:ext uri="{BB962C8B-B14F-4D97-AF65-F5344CB8AC3E}">
        <p14:creationId xmlns:p14="http://schemas.microsoft.com/office/powerpoint/2010/main" val="244649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start with an assumption that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have a </a:t>
            </a:r>
            <a:r>
              <a:rPr lang="en-US" dirty="0" smtClean="0"/>
              <a:t>specification </a:t>
            </a:r>
            <a:r>
              <a:rPr lang="en-US" dirty="0"/>
              <a:t>of proper </a:t>
            </a:r>
            <a:r>
              <a:rPr lang="en-US" dirty="0" smtClean="0"/>
              <a:t>service </a:t>
            </a:r>
          </a:p>
          <a:p>
            <a:r>
              <a:rPr lang="en-US" dirty="0" smtClean="0"/>
              <a:t>Users </a:t>
            </a:r>
            <a:r>
              <a:rPr lang="en-US" dirty="0"/>
              <a:t>can then see a system alternating between two states of delivered service with respect to the service </a:t>
            </a:r>
            <a:r>
              <a:rPr lang="en-US" dirty="0" smtClean="0"/>
              <a:t>specification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Service accomplishment, where the service is delivered as </a:t>
            </a:r>
            <a:r>
              <a:rPr lang="en-US" dirty="0" smtClean="0"/>
              <a:t>specified 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Service interruption, where the delivered service is </a:t>
            </a:r>
            <a:r>
              <a:rPr lang="en-US" dirty="0" smtClean="0"/>
              <a:t>different </a:t>
            </a:r>
            <a:r>
              <a:rPr lang="en-US" dirty="0"/>
              <a:t>from the </a:t>
            </a:r>
            <a:r>
              <a:rPr lang="en-US" dirty="0" smtClean="0"/>
              <a:t>specified </a:t>
            </a:r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6317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365125"/>
            <a:ext cx="11651672" cy="1325563"/>
          </a:xfrm>
        </p:spPr>
        <p:txBody>
          <a:bodyPr/>
          <a:lstStyle/>
          <a:p>
            <a:r>
              <a:rPr lang="en-US" dirty="0" smtClean="0"/>
              <a:t>Redundant Array </a:t>
            </a:r>
            <a:r>
              <a:rPr lang="en-US" dirty="0"/>
              <a:t>of Inexpensive (or </a:t>
            </a:r>
            <a:r>
              <a:rPr lang="en-US" dirty="0" smtClean="0"/>
              <a:t>Independent</a:t>
            </a:r>
            <a:r>
              <a:rPr lang="en-US" dirty="0"/>
              <a:t>) Disks </a:t>
            </a:r>
            <a:r>
              <a:rPr lang="en-US" dirty="0" smtClean="0"/>
              <a:t>(RAID)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825624"/>
            <a:ext cx="11651672" cy="49215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standard RAID levels are well documented, so we will just do a quick review here and discuss advanced levels in more depth</a:t>
            </a:r>
            <a:r>
              <a:rPr lang="en-US" dirty="0" smtClean="0"/>
              <a:t>.</a:t>
            </a:r>
          </a:p>
          <a:p>
            <a:r>
              <a:rPr lang="en-US" dirty="0"/>
              <a:t>RAID 0</a:t>
            </a:r>
            <a:r>
              <a:rPr lang="en-US" dirty="0" smtClean="0"/>
              <a:t>—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has no redundancy and is sometimes nicknamed </a:t>
            </a:r>
            <a:r>
              <a:rPr lang="en-US" b="1" dirty="0"/>
              <a:t>JBOD</a:t>
            </a:r>
            <a:r>
              <a:rPr lang="en-US" dirty="0"/>
              <a:t>, for </a:t>
            </a:r>
            <a:r>
              <a:rPr lang="en-US" b="1" dirty="0"/>
              <a:t>just a bunch of disks</a:t>
            </a:r>
            <a:r>
              <a:rPr lang="en-US" dirty="0"/>
              <a:t>, although the data may be striped across the disks in the array.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level is generally included to act as a measuring stick for the other RAID levels in terms of cost, performance, and </a:t>
            </a:r>
            <a:r>
              <a:rPr lang="en-US" dirty="0" smtClean="0"/>
              <a:t>dependability</a:t>
            </a:r>
          </a:p>
          <a:p>
            <a:r>
              <a:rPr lang="en-US" dirty="0"/>
              <a:t>RAID 1</a:t>
            </a:r>
            <a:r>
              <a:rPr lang="en-US" dirty="0" smtClean="0"/>
              <a:t>—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called mirroring or shadowing, there are two copies of every piece of data.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simplest and oldest disk redundancy scheme, but it also has the highest cost.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array controllers will optimize read performance by allowing the mirrored disks to act independently for reads, but this optimization means it may take longer for the mirrored writes to </a:t>
            </a:r>
            <a:r>
              <a:rPr lang="en-US" dirty="0" smtClean="0"/>
              <a:t>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1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1161"/>
            <a:ext cx="11887200" cy="1325563"/>
          </a:xfrm>
        </p:spPr>
        <p:txBody>
          <a:bodyPr/>
          <a:lstStyle/>
          <a:p>
            <a:r>
              <a:rPr lang="en-US" dirty="0"/>
              <a:t>Redundant Array of Inexpensive (or Independent) Disks (RAID)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496724"/>
            <a:ext cx="11402291" cy="51534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RAID 2</a:t>
            </a:r>
            <a:r>
              <a:rPr lang="en-US" dirty="0" smtClean="0"/>
              <a:t>—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organization was inspired by applying memory-style </a:t>
            </a:r>
            <a:r>
              <a:rPr lang="en-US" dirty="0" smtClean="0"/>
              <a:t>error correcting </a:t>
            </a:r>
            <a:r>
              <a:rPr lang="en-US" dirty="0"/>
              <a:t>codes (ECCs) to disks.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was included because there was such a disk array product at the time of the original RAID paper, but none since then as other RAID organizations are more attractive</a:t>
            </a:r>
            <a:r>
              <a:rPr lang="en-US" dirty="0" smtClean="0"/>
              <a:t>.</a:t>
            </a:r>
          </a:p>
          <a:p>
            <a:r>
              <a:rPr lang="en-US" dirty="0"/>
              <a:t>RAID 3</a:t>
            </a:r>
            <a:r>
              <a:rPr lang="en-US" dirty="0" smtClean="0"/>
              <a:t>—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higher-level disk interfaces understand the health of a disk, it’s easy to figure out which disk failed. </a:t>
            </a:r>
            <a:endParaRPr lang="en-US" dirty="0" smtClean="0"/>
          </a:p>
          <a:p>
            <a:pPr lvl="1"/>
            <a:r>
              <a:rPr lang="en-US" dirty="0" smtClean="0"/>
              <a:t>Designers </a:t>
            </a:r>
            <a:r>
              <a:rPr lang="en-US" dirty="0"/>
              <a:t>realized that if one extra disk contains the parity of the information in the data disks, a single disk allows recovery from a disk failure.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are organized in stripes, with N data blocks and one parity block.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failure occurs, we just “subtract” the good data from the good blocks, and what remains is the missing data. </a:t>
            </a:r>
            <a:endParaRPr lang="en-US" dirty="0" smtClean="0"/>
          </a:p>
          <a:p>
            <a:pPr lvl="1"/>
            <a:r>
              <a:rPr lang="en-US" dirty="0" smtClean="0"/>
              <a:t>RAID </a:t>
            </a:r>
            <a:r>
              <a:rPr lang="en-US" dirty="0"/>
              <a:t>3 assumes that the data are spread across all disks on reads and writes, which is attractive when reading or writing large amounts of data.</a:t>
            </a:r>
          </a:p>
        </p:txBody>
      </p:sp>
    </p:spTree>
    <p:extLst>
      <p:ext uri="{BB962C8B-B14F-4D97-AF65-F5344CB8AC3E}">
        <p14:creationId xmlns:p14="http://schemas.microsoft.com/office/powerpoint/2010/main" val="3797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212726"/>
            <a:ext cx="11720946" cy="1186584"/>
          </a:xfrm>
        </p:spPr>
        <p:txBody>
          <a:bodyPr>
            <a:normAutofit fontScale="90000"/>
          </a:bodyPr>
          <a:lstStyle/>
          <a:p>
            <a:r>
              <a:rPr lang="en-US" dirty="0"/>
              <a:t>Redundant Array of Inexpensive (or Independent) Disks (RAID)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7" y="1399310"/>
            <a:ext cx="11720945" cy="5347854"/>
          </a:xfrm>
        </p:spPr>
        <p:txBody>
          <a:bodyPr>
            <a:normAutofit fontScale="92500"/>
          </a:bodyPr>
          <a:lstStyle/>
          <a:p>
            <a:r>
              <a:rPr lang="en-US" dirty="0"/>
              <a:t>RAID 4</a:t>
            </a:r>
            <a:r>
              <a:rPr lang="en-US" dirty="0" smtClean="0"/>
              <a:t>—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applications are dominated by small accesses. </a:t>
            </a:r>
            <a:endParaRPr lang="en-US" dirty="0" smtClean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sectors have their own error checking, you can safely increase the number of reads per second by allowing each disk to perform independent reads.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 seem that writes would still be slow, if you have to read every disk to calculate parity.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increase the number of writes per second, an alternative approach involves only two disks.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the array reads the old data that are about to be overwritten, and then calculates what bits would change before it writes the new data.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then reads the old value of the parity on the check disks, updates parity according to the list of changes, and then writes the new value of parity to the </a:t>
            </a:r>
            <a:r>
              <a:rPr lang="en-US" dirty="0" smtClean="0"/>
              <a:t>check </a:t>
            </a:r>
            <a:r>
              <a:rPr lang="en-US" dirty="0"/>
              <a:t>disk. </a:t>
            </a:r>
            <a:endParaRPr lang="en-US" dirty="0" smtClean="0"/>
          </a:p>
          <a:p>
            <a:pPr lvl="1"/>
            <a:r>
              <a:rPr lang="en-US" dirty="0" smtClean="0"/>
              <a:t>Hence</a:t>
            </a:r>
            <a:r>
              <a:rPr lang="en-US" dirty="0"/>
              <a:t>, these so-called “small writes” are still slower than small reads— they involve four disks accesses—but they are faster </a:t>
            </a:r>
            <a:r>
              <a:rPr lang="en-US" dirty="0" smtClean="0"/>
              <a:t>if </a:t>
            </a:r>
            <a:r>
              <a:rPr lang="en-US" dirty="0"/>
              <a:t>you had to read all disks on every write. </a:t>
            </a:r>
            <a:endParaRPr lang="en-US" dirty="0" smtClean="0"/>
          </a:p>
          <a:p>
            <a:pPr lvl="1"/>
            <a:r>
              <a:rPr lang="en-US" dirty="0" smtClean="0"/>
              <a:t>RAID </a:t>
            </a:r>
            <a:r>
              <a:rPr lang="en-US" dirty="0"/>
              <a:t>4 has the same low check disk overhead as RAID 3, and it can still do large reads and writes as fast as RAID 3 in addition to small reads and writes, but control is more complex.</a:t>
            </a:r>
          </a:p>
        </p:txBody>
      </p:sp>
    </p:spTree>
    <p:extLst>
      <p:ext uri="{BB962C8B-B14F-4D97-AF65-F5344CB8AC3E}">
        <p14:creationId xmlns:p14="http://schemas.microsoft.com/office/powerpoint/2010/main" val="323467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212726"/>
            <a:ext cx="11928764" cy="1075748"/>
          </a:xfrm>
        </p:spPr>
        <p:txBody>
          <a:bodyPr>
            <a:normAutofit fontScale="90000"/>
          </a:bodyPr>
          <a:lstStyle/>
          <a:p>
            <a:r>
              <a:rPr lang="en-US" dirty="0"/>
              <a:t>Redundant Array of Inexpensive (or Independent) Disks (RAID)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8" y="1288473"/>
            <a:ext cx="11928764" cy="5430981"/>
          </a:xfrm>
        </p:spPr>
        <p:txBody>
          <a:bodyPr>
            <a:normAutofit/>
          </a:bodyPr>
          <a:lstStyle/>
          <a:p>
            <a:r>
              <a:rPr lang="en-US" dirty="0"/>
              <a:t>RAID 5</a:t>
            </a:r>
            <a:r>
              <a:rPr lang="en-US" dirty="0" smtClean="0"/>
              <a:t>—</a:t>
            </a:r>
          </a:p>
          <a:p>
            <a:pPr lvl="1"/>
            <a:r>
              <a:rPr lang="en-US" dirty="0" smtClean="0"/>
              <a:t>Note </a:t>
            </a:r>
            <a:r>
              <a:rPr lang="en-US" dirty="0"/>
              <a:t>that a performance flaw for small writes in RAID 4 is that they all must read and write the same check disk, so it is a performance bottleneck. </a:t>
            </a:r>
            <a:endParaRPr lang="en-US" dirty="0" smtClean="0"/>
          </a:p>
          <a:p>
            <a:pPr lvl="1"/>
            <a:r>
              <a:rPr lang="en-US" dirty="0" smtClean="0"/>
              <a:t>RAID </a:t>
            </a:r>
            <a:r>
              <a:rPr lang="en-US" dirty="0"/>
              <a:t>5 simply distributes the parity information across all disks in the array, thereby removing the bottleneck.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parity block in each stripe is rotated so that parity is spread evenly across all disks.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disk array controller must now calculate which disk has the parity for when it wants to write a given block, but that can be a simple calculation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RAID </a:t>
            </a:r>
            <a:r>
              <a:rPr lang="en-US" dirty="0"/>
              <a:t>5 has the same low check disk overhead as RAID 3 and 4, and it can do the large reads and writes of RAID 3 and the small reads of RAID 4, but it has higher small write bandwidth than RAID 4. </a:t>
            </a:r>
            <a:endParaRPr lang="en-US" dirty="0" smtClean="0"/>
          </a:p>
          <a:p>
            <a:pPr lvl="1"/>
            <a:r>
              <a:rPr lang="en-US" dirty="0" smtClean="0"/>
              <a:t>Nevertheless</a:t>
            </a:r>
            <a:r>
              <a:rPr lang="en-US" dirty="0"/>
              <a:t>, RAID 5 requires the most sophisticated controller of the classic RAID levels.</a:t>
            </a:r>
          </a:p>
        </p:txBody>
      </p:sp>
    </p:spTree>
    <p:extLst>
      <p:ext uri="{BB962C8B-B14F-4D97-AF65-F5344CB8AC3E}">
        <p14:creationId xmlns:p14="http://schemas.microsoft.com/office/powerpoint/2010/main" val="271989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6" y="5688449"/>
            <a:ext cx="116378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RAID levels, their fault tolerance, and their overhead in redundant disks. The paper that introduced </a:t>
            </a:r>
            <a:r>
              <a:rPr lang="en-US" sz="1400" dirty="0" smtClean="0"/>
              <a:t>the term </a:t>
            </a:r>
            <a:r>
              <a:rPr lang="en-US" sz="1400" dirty="0"/>
              <a:t>RAID [Patterson, Gibson, and Katz 1987] used a numerical classification that has become popular. In fact, the </a:t>
            </a:r>
            <a:r>
              <a:rPr lang="en-US" sz="1400" dirty="0" err="1"/>
              <a:t>nonredundant</a:t>
            </a:r>
            <a:r>
              <a:rPr lang="en-US" sz="1400" dirty="0"/>
              <a:t> disk array is often called RAID 0, indicating that the data are striped across several disks but without </a:t>
            </a:r>
            <a:r>
              <a:rPr lang="en-US" sz="1400" dirty="0" err="1"/>
              <a:t>redundancy</a:t>
            </a:r>
            <a:r>
              <a:rPr lang="en-US" sz="1400" dirty="0"/>
              <a:t>. Note that mirroring (RAID 1) in this instance can survive up to eight disk failures provided only one disk of </a:t>
            </a:r>
            <a:r>
              <a:rPr lang="en-US" sz="1400" dirty="0" smtClean="0"/>
              <a:t>each mirrored </a:t>
            </a:r>
            <a:r>
              <a:rPr lang="en-US" sz="1400" dirty="0"/>
              <a:t>pair </a:t>
            </a:r>
            <a:r>
              <a:rPr lang="en-US" sz="1400" dirty="0" smtClean="0"/>
              <a:t>fails</a:t>
            </a:r>
            <a:r>
              <a:rPr lang="en-US" sz="1400" dirty="0"/>
              <a:t>; worst case is both disks in a mirrored pair fail. In 2011, there may be no commercial </a:t>
            </a:r>
            <a:r>
              <a:rPr lang="en-US" sz="1400" dirty="0" smtClean="0"/>
              <a:t>implementations of </a:t>
            </a:r>
            <a:r>
              <a:rPr lang="en-US" sz="1400" dirty="0"/>
              <a:t>RAID 2; the rest are found in a wide range of products. RAID 0+ 1, 1 + 0, 01, 10, and 6 are discussed in the text.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02998"/>
              </p:ext>
            </p:extLst>
          </p:nvPr>
        </p:nvGraphicFramePr>
        <p:xfrm>
          <a:off x="138546" y="137775"/>
          <a:ext cx="1192876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821">
                  <a:extLst>
                    <a:ext uri="{9D8B030D-6E8A-4147-A177-3AD203B41FA5}">
                      <a16:colId xmlns:a16="http://schemas.microsoft.com/office/drawing/2014/main" val="3290726167"/>
                    </a:ext>
                  </a:extLst>
                </a:gridCol>
                <a:gridCol w="3287228">
                  <a:extLst>
                    <a:ext uri="{9D8B030D-6E8A-4147-A177-3AD203B41FA5}">
                      <a16:colId xmlns:a16="http://schemas.microsoft.com/office/drawing/2014/main" val="2539843764"/>
                    </a:ext>
                  </a:extLst>
                </a:gridCol>
                <a:gridCol w="2612558">
                  <a:extLst>
                    <a:ext uri="{9D8B030D-6E8A-4147-A177-3AD203B41FA5}">
                      <a16:colId xmlns:a16="http://schemas.microsoft.com/office/drawing/2014/main" val="909055763"/>
                    </a:ext>
                  </a:extLst>
                </a:gridCol>
                <a:gridCol w="1748403">
                  <a:extLst>
                    <a:ext uri="{9D8B030D-6E8A-4147-A177-3AD203B41FA5}">
                      <a16:colId xmlns:a16="http://schemas.microsoft.com/office/drawing/2014/main" val="126985644"/>
                    </a:ext>
                  </a:extLst>
                </a:gridCol>
                <a:gridCol w="2385753">
                  <a:extLst>
                    <a:ext uri="{9D8B030D-6E8A-4147-A177-3AD203B41FA5}">
                      <a16:colId xmlns:a16="http://schemas.microsoft.com/office/drawing/2014/main" val="2313828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RAID level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Disk failures tolerated, check space overhead for 8 data disks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Company 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34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  </a:t>
                      </a:r>
                      <a:r>
                        <a:rPr lang="en-US" sz="1400" dirty="0" err="1" smtClean="0"/>
                        <a:t>Nonredundant</a:t>
                      </a:r>
                      <a:r>
                        <a:rPr lang="en-US" sz="1400" dirty="0" smtClean="0"/>
                        <a:t> striped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 failures, 0 check disks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space overhead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protection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Widely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4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Mirrored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failure, 8 check disks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parity calculation; fast recovery; small writes faster than higher RAIDs; fast reads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Highest check storage overhead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EMC, HP (Tandem), IBM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04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Memory-style ECC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failure, 4 check disks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Doesn’t rely on failed disk to self-diagnose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~Log 2 check storage overhead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0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Bit-interleaved parity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failure, 1 check disk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Low check overhead; high bandwidth for large reads or writes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support for small, random reads or writes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Storage Concepts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01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 </a:t>
                      </a:r>
                      <a:r>
                        <a:rPr lang="en-US" sz="1400" dirty="0" err="1" smtClean="0"/>
                        <a:t>Blockinterleaved</a:t>
                      </a:r>
                      <a:r>
                        <a:rPr lang="en-US" sz="1400" dirty="0" smtClean="0"/>
                        <a:t> parity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failure, 1 check disk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Low check overhead; more bandwidth for small reads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Parity disk is small write bottleneck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Network Appliance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40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 </a:t>
                      </a:r>
                      <a:r>
                        <a:rPr lang="en-US" sz="1400" dirty="0" err="1" smtClean="0"/>
                        <a:t>Blockinterleaved</a:t>
                      </a:r>
                      <a:r>
                        <a:rPr lang="en-US" sz="1400" dirty="0" smtClean="0"/>
                        <a:t> distributed parity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 failure, 1 check disk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Low check overhead; more bandwidth for small reads and writes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Small writes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/>
                        <a:t>4 disk accesses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Widely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99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 Row-diagonal parity, EVENODD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 failures, 2 check disks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Protects against 2 disk failures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Small writes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/>
                        <a:t>6 disk accesses; 2 check overhead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Network Appliance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69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74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295852"/>
            <a:ext cx="11159836" cy="798657"/>
          </a:xfrm>
        </p:spPr>
        <p:txBody>
          <a:bodyPr/>
          <a:lstStyle/>
          <a:p>
            <a:r>
              <a:rPr lang="en-US" dirty="0"/>
              <a:t>two levels that have become </a:t>
            </a:r>
            <a:r>
              <a:rPr lang="en-US" dirty="0" smtClean="0"/>
              <a:t>popular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094509"/>
            <a:ext cx="11540836" cy="4710546"/>
          </a:xfrm>
        </p:spPr>
        <p:txBody>
          <a:bodyPr/>
          <a:lstStyle/>
          <a:p>
            <a:r>
              <a:rPr lang="en-US" dirty="0"/>
              <a:t>RAID 10 versus 01 (or 1 +0 versus RAID 0+1)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topic not always described in the RAID literature involves how mirroring in RAID 1 interacts with striping. </a:t>
            </a:r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dirty="0"/>
              <a:t>you had, say, four disks’ worth of data to store and eight physical disks to use. </a:t>
            </a:r>
            <a:endParaRPr lang="en-US" dirty="0" smtClean="0"/>
          </a:p>
          <a:p>
            <a:pPr lvl="1"/>
            <a:r>
              <a:rPr lang="en-US" dirty="0" smtClean="0"/>
              <a:t>Would </a:t>
            </a:r>
            <a:r>
              <a:rPr lang="en-US" dirty="0"/>
              <a:t>you create four pairs of disks—each organized as RAID 1—and then stripe data across the four RAID 1 pairs? </a:t>
            </a:r>
            <a:endParaRPr lang="en-US" dirty="0" smtClean="0"/>
          </a:p>
          <a:p>
            <a:pPr lvl="1"/>
            <a:r>
              <a:rPr lang="en-US" dirty="0" smtClean="0"/>
              <a:t>Alternatively</a:t>
            </a:r>
            <a:r>
              <a:rPr lang="en-US" dirty="0"/>
              <a:t>, would you create two sets of four disks—each organized as RAID 0—and then mirror writes to both RAID 0 sets?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RAID terminology has evolved to call the former RAID 1 + 0 or RAID 10 (“striped mirrors”) and the latter RAID 0 + 1 or RAID 01 (“mirrored stripes”).</a:t>
            </a:r>
          </a:p>
        </p:txBody>
      </p:sp>
    </p:spTree>
    <p:extLst>
      <p:ext uri="{BB962C8B-B14F-4D97-AF65-F5344CB8AC3E}">
        <p14:creationId xmlns:p14="http://schemas.microsoft.com/office/powerpoint/2010/main" val="254021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8"/>
            <a:ext cx="10515600" cy="729384"/>
          </a:xfrm>
        </p:spPr>
        <p:txBody>
          <a:bodyPr/>
          <a:lstStyle/>
          <a:p>
            <a:r>
              <a:rPr lang="en-US" dirty="0"/>
              <a:t>two levels that have become </a:t>
            </a:r>
            <a:r>
              <a:rPr lang="en-US" dirty="0" smtClean="0"/>
              <a:t>popular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886692"/>
            <a:ext cx="11679382" cy="57357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RAID 6: </a:t>
            </a:r>
            <a:endParaRPr lang="en-US" dirty="0" smtClean="0"/>
          </a:p>
          <a:p>
            <a:pPr lvl="1"/>
            <a:r>
              <a:rPr lang="en-US" dirty="0" smtClean="0"/>
              <a:t>Beyond </a:t>
            </a:r>
            <a:r>
              <a:rPr lang="en-US" dirty="0"/>
              <a:t>a Single Disk Failure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parity-based schemes of the RAID 1 to 5 protect against a single </a:t>
            </a:r>
            <a:r>
              <a:rPr lang="en-US" dirty="0" smtClean="0"/>
              <a:t>self identifying </a:t>
            </a:r>
            <a:r>
              <a:rPr lang="en-US" dirty="0"/>
              <a:t>failure; however, if an operator accidentally replaces the wrong disk during a failure, then the disk array will experience two failures, and data will be lost. </a:t>
            </a:r>
            <a:endParaRPr lang="en-US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concern is that since disk bandwidth is growing more slowly than disk capacity, the MTTR of a disk in a RAID system is increasing, which in turn increases the chances of a second failure.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500 GB SATA disk could take about 3 hours to read sequentially assuming no interference. </a:t>
            </a:r>
            <a:endParaRPr lang="en-US" dirty="0" smtClean="0"/>
          </a:p>
          <a:p>
            <a:pPr lvl="1"/>
            <a:r>
              <a:rPr lang="en-US" dirty="0" smtClean="0"/>
              <a:t>Given </a:t>
            </a:r>
            <a:r>
              <a:rPr lang="en-US" dirty="0"/>
              <a:t>that the damaged RAID is likely to continue to serve data, reconstruction could be stretched considerably, thereby increasing MTTR. </a:t>
            </a:r>
            <a:endParaRPr lang="en-US" dirty="0" smtClean="0"/>
          </a:p>
          <a:p>
            <a:r>
              <a:rPr lang="en-US" dirty="0" smtClean="0"/>
              <a:t>Besides </a:t>
            </a:r>
            <a:r>
              <a:rPr lang="en-US" dirty="0"/>
              <a:t>increasing reconstruction time, </a:t>
            </a:r>
            <a:endParaRPr lang="en-US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concern is that reading much more data during reconstruction means increasing the chance of an uncorrectable media failure, which would result in data loss.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arguments for concern about simultaneous multiple failures are the increasing number of disks in arrays and the use of ATA disks, which are slower and larger than SCSI disks</a:t>
            </a:r>
          </a:p>
        </p:txBody>
      </p:sp>
    </p:spTree>
    <p:extLst>
      <p:ext uri="{BB962C8B-B14F-4D97-AF65-F5344CB8AC3E}">
        <p14:creationId xmlns:p14="http://schemas.microsoft.com/office/powerpoint/2010/main" val="403444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114" y="2485520"/>
            <a:ext cx="6110516" cy="21009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9523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825625"/>
            <a:ext cx="11513128" cy="4351338"/>
          </a:xfrm>
        </p:spPr>
        <p:txBody>
          <a:bodyPr/>
          <a:lstStyle/>
          <a:p>
            <a:r>
              <a:rPr lang="en-US" dirty="0"/>
              <a:t>Reliability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measure of the continuous service accomplishment—or, equivalently, of the time to failure—from a reference point.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mean time to failure (MTTF) is a reliability </a:t>
            </a:r>
            <a:r>
              <a:rPr lang="en-US" dirty="0" smtClean="0"/>
              <a:t>measure </a:t>
            </a:r>
          </a:p>
          <a:p>
            <a:r>
              <a:rPr lang="en-US" dirty="0" smtClean="0"/>
              <a:t>A </a:t>
            </a:r>
            <a:r>
              <a:rPr lang="en-US" dirty="0"/>
              <a:t>related term is annual failure rate (</a:t>
            </a:r>
            <a:r>
              <a:rPr lang="en-US" dirty="0" smtClean="0"/>
              <a:t>AFR)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percentage of devices that would be expected to fail in a year for a given </a:t>
            </a:r>
            <a:r>
              <a:rPr lang="en-US" dirty="0" smtClean="0"/>
              <a:t>MTTF</a:t>
            </a:r>
          </a:p>
          <a:p>
            <a:r>
              <a:rPr lang="en-US" dirty="0" smtClean="0"/>
              <a:t>When </a:t>
            </a:r>
            <a:r>
              <a:rPr lang="en-US" dirty="0"/>
              <a:t>MTTF gets large it can be misleading,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AFR leads to better </a:t>
            </a:r>
            <a:r>
              <a:rPr lang="en-US" dirty="0" smtClean="0"/>
              <a:t>intuition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MTTF vs. AFR of Disks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7"/>
            <a:ext cx="10515600" cy="22998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disks today are quoted to have a 1,000,000-hour MTTF.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1,000,000 hours is 1,000,000/(365 </a:t>
            </a:r>
            <a:r>
              <a:rPr lang="en-US" dirty="0" smtClean="0"/>
              <a:t>x </a:t>
            </a:r>
            <a:r>
              <a:rPr lang="en-US" dirty="0"/>
              <a:t>24) </a:t>
            </a:r>
            <a:r>
              <a:rPr lang="en-US" dirty="0" smtClean="0"/>
              <a:t>= </a:t>
            </a:r>
            <a:r>
              <a:rPr lang="en-US" dirty="0"/>
              <a:t>114 years,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would seem like they practically never </a:t>
            </a:r>
            <a:r>
              <a:rPr lang="en-US" dirty="0" smtClean="0"/>
              <a:t>fail </a:t>
            </a:r>
          </a:p>
          <a:p>
            <a:pPr lvl="1"/>
            <a:r>
              <a:rPr lang="en-US" dirty="0" smtClean="0"/>
              <a:t>Warehouse </a:t>
            </a:r>
            <a:r>
              <a:rPr lang="en-US" dirty="0"/>
              <a:t>scale computers that run Internet services such as Search might have 50,000 servers. 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each server has 2 disks.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AFR to calculate how many disks we would expect to fail per year</a:t>
            </a:r>
          </a:p>
        </p:txBody>
      </p:sp>
    </p:spTree>
    <p:extLst>
      <p:ext uri="{BB962C8B-B14F-4D97-AF65-F5344CB8AC3E}">
        <p14:creationId xmlns:p14="http://schemas.microsoft.com/office/powerpoint/2010/main" val="123447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MTTF vs. AFR of Disks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199" y="4405745"/>
            <a:ext cx="10910455" cy="12607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One year is 365 x 24 = 8760 hours. </a:t>
            </a:r>
          </a:p>
          <a:p>
            <a:r>
              <a:rPr lang="en-US" dirty="0" smtClean="0"/>
              <a:t>A 1,000,000-hour MTTF means an AFR of 8760/1,000,000 = </a:t>
            </a:r>
            <a:r>
              <a:rPr lang="en-US" dirty="0"/>
              <a:t>0.00876 </a:t>
            </a:r>
            <a:r>
              <a:rPr lang="en-US" dirty="0" smtClean="0"/>
              <a:t>= 0.876%. </a:t>
            </a:r>
          </a:p>
          <a:p>
            <a:r>
              <a:rPr lang="en-US" dirty="0" smtClean="0"/>
              <a:t>With 100,000 disks, we would expect 876 disks to fail per year, or on average more than 2 disk failures per day!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025237"/>
            <a:ext cx="10515600" cy="22998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disks today are quoted to have a 1,000,000-hour MTTF. 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/>
              <a:t>1,000,000 hours is 1,000,000/(365 </a:t>
            </a:r>
            <a:r>
              <a:rPr lang="en-US" dirty="0" smtClean="0"/>
              <a:t>x </a:t>
            </a:r>
            <a:r>
              <a:rPr lang="en-US" dirty="0"/>
              <a:t>24) </a:t>
            </a:r>
            <a:r>
              <a:rPr lang="en-US" dirty="0" smtClean="0"/>
              <a:t>= </a:t>
            </a:r>
            <a:r>
              <a:rPr lang="en-US" dirty="0"/>
              <a:t>114 years,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would seem like they practically never </a:t>
            </a:r>
            <a:r>
              <a:rPr lang="en-US" dirty="0" smtClean="0"/>
              <a:t>fail </a:t>
            </a:r>
          </a:p>
          <a:p>
            <a:pPr lvl="1"/>
            <a:r>
              <a:rPr lang="en-US" dirty="0" smtClean="0"/>
              <a:t>Warehouse </a:t>
            </a:r>
            <a:r>
              <a:rPr lang="en-US" dirty="0"/>
              <a:t>scale computers that run Internet services such as Search might have 50,000 servers. 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each server has 2 disks.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AFR to calculate how many disks we would expect to fail per year</a:t>
            </a:r>
          </a:p>
        </p:txBody>
      </p:sp>
    </p:spTree>
    <p:extLst>
      <p:ext uri="{BB962C8B-B14F-4D97-AF65-F5344CB8AC3E}">
        <p14:creationId xmlns:p14="http://schemas.microsoft.com/office/powerpoint/2010/main" val="248713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19"/>
          </a:xfrm>
        </p:spPr>
        <p:txBody>
          <a:bodyPr/>
          <a:lstStyle/>
          <a:p>
            <a:r>
              <a:rPr lang="en-US" dirty="0"/>
              <a:t>Service interruption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343892"/>
            <a:ext cx="11402291" cy="44750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Service interruption </a:t>
            </a:r>
            <a:r>
              <a:rPr lang="en-US" dirty="0"/>
              <a:t>is measured as </a:t>
            </a:r>
            <a:endParaRPr lang="en-US" dirty="0" smtClean="0"/>
          </a:p>
          <a:p>
            <a:pPr lvl="1"/>
            <a:r>
              <a:rPr lang="en-US" dirty="0" smtClean="0"/>
              <a:t>mean </a:t>
            </a:r>
            <a:r>
              <a:rPr lang="en-US" dirty="0"/>
              <a:t>time to repair (MTTR</a:t>
            </a:r>
            <a:r>
              <a:rPr lang="en-US" dirty="0" smtClean="0"/>
              <a:t>) </a:t>
            </a:r>
          </a:p>
          <a:p>
            <a:r>
              <a:rPr lang="en-US" dirty="0" smtClean="0"/>
              <a:t>Mean </a:t>
            </a:r>
            <a:r>
              <a:rPr lang="en-US" dirty="0"/>
              <a:t>time between failures (MTBF) </a:t>
            </a:r>
            <a:endParaRPr lang="en-US" dirty="0" smtClean="0"/>
          </a:p>
          <a:p>
            <a:pPr lvl="1"/>
            <a:r>
              <a:rPr lang="en-US" dirty="0" smtClean="0"/>
              <a:t>MTBF = MTTF </a:t>
            </a:r>
            <a:r>
              <a:rPr lang="en-US" dirty="0"/>
              <a:t>+ </a:t>
            </a:r>
            <a:r>
              <a:rPr lang="en-US" dirty="0" smtClean="0"/>
              <a:t>MTTR </a:t>
            </a:r>
          </a:p>
          <a:p>
            <a:r>
              <a:rPr lang="en-US" dirty="0" smtClean="0"/>
              <a:t>Although </a:t>
            </a:r>
            <a:r>
              <a:rPr lang="en-US" dirty="0"/>
              <a:t>MTBF is widely used, </a:t>
            </a:r>
            <a:endParaRPr lang="en-US" dirty="0" smtClean="0"/>
          </a:p>
          <a:p>
            <a:pPr lvl="1"/>
            <a:r>
              <a:rPr lang="en-US" dirty="0" smtClean="0"/>
              <a:t>MTTF </a:t>
            </a:r>
            <a:r>
              <a:rPr lang="en-US" dirty="0"/>
              <a:t>is </a:t>
            </a:r>
            <a:r>
              <a:rPr lang="en-US" dirty="0" smtClean="0"/>
              <a:t>often </a:t>
            </a:r>
            <a:r>
              <a:rPr lang="en-US" dirty="0"/>
              <a:t>the more appropriate </a:t>
            </a:r>
            <a:r>
              <a:rPr lang="en-US" dirty="0" smtClean="0"/>
              <a:t>term </a:t>
            </a:r>
          </a:p>
          <a:p>
            <a:r>
              <a:rPr lang="en-US" dirty="0" smtClean="0"/>
              <a:t>Availability </a:t>
            </a:r>
            <a:r>
              <a:rPr lang="en-US" dirty="0"/>
              <a:t>is then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measure of service accomplishment with respect to the alternation between the two states of accomplishment and </a:t>
            </a:r>
            <a:r>
              <a:rPr lang="en-US" dirty="0" smtClean="0"/>
              <a:t>interruption </a:t>
            </a:r>
          </a:p>
          <a:p>
            <a:r>
              <a:rPr lang="en-US" dirty="0" smtClean="0"/>
              <a:t>Availability </a:t>
            </a:r>
            <a:r>
              <a:rPr lang="en-US" dirty="0"/>
              <a:t>is statistically </a:t>
            </a:r>
            <a:r>
              <a:rPr lang="en-US" dirty="0" smtClean="0"/>
              <a:t>quantified </a:t>
            </a:r>
            <a:r>
              <a:rPr lang="en-US" dirty="0"/>
              <a:t>as </a:t>
            </a:r>
            <a:endParaRPr lang="en-US" dirty="0" smtClean="0"/>
          </a:p>
          <a:p>
            <a:pPr lvl="1"/>
            <a:r>
              <a:rPr lang="en-US" dirty="0" smtClean="0"/>
              <a:t>Availability = MTTF/ </a:t>
            </a:r>
            <a:r>
              <a:rPr lang="en-US" dirty="0"/>
              <a:t>(MTTF </a:t>
            </a:r>
            <a:r>
              <a:rPr lang="en-US" dirty="0" smtClean="0"/>
              <a:t>+ MTTR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1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en-US" dirty="0" smtClean="0"/>
              <a:t>Quality </a:t>
            </a:r>
            <a:r>
              <a:rPr lang="en-US" dirty="0"/>
              <a:t>of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3056"/>
            <a:ext cx="10515600" cy="49439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increase MTTF,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improve the quality of the components or design systems to continue operation in the presence of components that have </a:t>
            </a:r>
            <a:r>
              <a:rPr lang="en-US" dirty="0" smtClean="0"/>
              <a:t>failed </a:t>
            </a:r>
          </a:p>
          <a:p>
            <a:r>
              <a:rPr lang="en-US" dirty="0" smtClean="0"/>
              <a:t>Hence</a:t>
            </a:r>
            <a:r>
              <a:rPr lang="en-US" dirty="0"/>
              <a:t>, failure needs to be </a:t>
            </a:r>
            <a:r>
              <a:rPr lang="en-US" dirty="0" smtClean="0"/>
              <a:t>defined </a:t>
            </a:r>
            <a:r>
              <a:rPr lang="en-US" dirty="0"/>
              <a:t>with respect to a </a:t>
            </a:r>
            <a:r>
              <a:rPr lang="en-US" dirty="0" smtClean="0"/>
              <a:t>context 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of a component may not lead to a failure of the </a:t>
            </a:r>
            <a:r>
              <a:rPr lang="en-US" dirty="0" smtClean="0"/>
              <a:t>system </a:t>
            </a:r>
          </a:p>
          <a:p>
            <a:r>
              <a:rPr lang="en-US" dirty="0" smtClean="0"/>
              <a:t>To </a:t>
            </a:r>
            <a:r>
              <a:rPr lang="en-US" dirty="0"/>
              <a:t>make this distinction clear,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term fault is used to mean failure of a </a:t>
            </a:r>
            <a:r>
              <a:rPr lang="en-US" dirty="0" smtClean="0"/>
              <a:t>component </a:t>
            </a:r>
          </a:p>
          <a:p>
            <a:r>
              <a:rPr lang="en-US" dirty="0" smtClean="0"/>
              <a:t>Here </a:t>
            </a:r>
            <a:r>
              <a:rPr lang="en-US" dirty="0"/>
              <a:t>are three ways to improve MTTF: </a:t>
            </a:r>
            <a:endParaRPr lang="en-US" dirty="0" smtClean="0"/>
          </a:p>
          <a:p>
            <a:pPr lvl="1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Fault avoidance: </a:t>
            </a:r>
            <a:r>
              <a:rPr lang="en-US" dirty="0"/>
              <a:t>Preventing fault occurrence by construction. 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dirty="0"/>
              <a:t>Fault tolerance:</a:t>
            </a:r>
            <a:r>
              <a:rPr lang="en-US" dirty="0"/>
              <a:t> Using redundancy to allow the service to comply with the service </a:t>
            </a:r>
            <a:r>
              <a:rPr lang="en-US" dirty="0" smtClean="0"/>
              <a:t>specification </a:t>
            </a:r>
            <a:r>
              <a:rPr lang="en-US" dirty="0"/>
              <a:t>despite faults occurring. </a:t>
            </a:r>
            <a:endParaRPr lang="en-US" dirty="0" smtClean="0"/>
          </a:p>
          <a:p>
            <a:pPr lvl="1"/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/>
              <a:t>Fault forecasting: </a:t>
            </a:r>
            <a:r>
              <a:rPr lang="en-US" dirty="0"/>
              <a:t>Predicting the presence and creation of faults, allowing the component to be replaced before it fails</a:t>
            </a:r>
          </a:p>
        </p:txBody>
      </p:sp>
    </p:spTree>
    <p:extLst>
      <p:ext uri="{BB962C8B-B14F-4D97-AF65-F5344CB8AC3E}">
        <p14:creationId xmlns:p14="http://schemas.microsoft.com/office/powerpoint/2010/main" val="187975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365125"/>
            <a:ext cx="11762509" cy="1325563"/>
          </a:xfrm>
        </p:spPr>
        <p:txBody>
          <a:bodyPr/>
          <a:lstStyle/>
          <a:p>
            <a:r>
              <a:rPr lang="en-US" dirty="0"/>
              <a:t>The Hamming Single Error Correcting, Double Error Detecting Code (SEC/DED)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825624"/>
            <a:ext cx="11887200" cy="48799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Richard Hamming invented a popular redundancy scheme for memory,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which he received the Turing Award in 1968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Hamming </a:t>
            </a:r>
            <a:r>
              <a:rPr lang="en-US" dirty="0"/>
              <a:t>distance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minimum number of bits that are </a:t>
            </a:r>
            <a:r>
              <a:rPr lang="en-US" dirty="0" smtClean="0"/>
              <a:t>different </a:t>
            </a:r>
            <a:r>
              <a:rPr lang="en-US" dirty="0"/>
              <a:t>between any two correct bit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distance between 011011 and 001111 is two.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happens if the minimum distance between members of a codes is two, and we get a one-bit error?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will turn a valid pattern in a code to an invalid one. </a:t>
            </a:r>
            <a:endParaRPr lang="en-US" dirty="0" smtClean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if we can detect whether members of a code are valid or not, we can detect single bit errors, and can say we have a single bit error detection code. </a:t>
            </a:r>
            <a:endParaRPr lang="en-US" dirty="0" smtClean="0"/>
          </a:p>
          <a:p>
            <a:pPr lvl="1"/>
            <a:r>
              <a:rPr lang="en-US" dirty="0" smtClean="0"/>
              <a:t>Hamming </a:t>
            </a:r>
            <a:r>
              <a:rPr lang="en-US" dirty="0"/>
              <a:t>used a parity code for error detection.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a parity code, the number of 1s in a word is counted; the word has odd parity if the number of 1s is odd and even otherwise.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a word is written into memory, the parity bit is also written (1 for odd, 0 for even).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is, the parity of the N+1 bit word should always be even. </a:t>
            </a:r>
            <a:endParaRPr lang="en-US" dirty="0" smtClean="0"/>
          </a:p>
          <a:p>
            <a:pPr lvl="1"/>
            <a:r>
              <a:rPr lang="en-US" dirty="0" smtClean="0"/>
              <a:t>Then</a:t>
            </a:r>
            <a:r>
              <a:rPr lang="en-US" dirty="0"/>
              <a:t>, when the word is read out, the parity bit is read and checked.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parity of the memory word and the stored parity bit do not match, an error has occurred</a:t>
            </a:r>
          </a:p>
        </p:txBody>
      </p:sp>
    </p:spTree>
    <p:extLst>
      <p:ext uri="{BB962C8B-B14F-4D97-AF65-F5344CB8AC3E}">
        <p14:creationId xmlns:p14="http://schemas.microsoft.com/office/powerpoint/2010/main" val="18372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5102"/>
          </a:xfrm>
        </p:spPr>
        <p:txBody>
          <a:bodyPr>
            <a:normAutofit fontScale="92500"/>
          </a:bodyPr>
          <a:lstStyle/>
          <a:p>
            <a:r>
              <a:rPr lang="en-US" dirty="0"/>
              <a:t>Calculate the parity of a byte with the value 31ten and show the pattern stored to memory. </a:t>
            </a:r>
            <a:endParaRPr lang="en-US" dirty="0" smtClean="0"/>
          </a:p>
          <a:p>
            <a:pPr lvl="1"/>
            <a:r>
              <a:rPr lang="en-US" dirty="0" smtClean="0"/>
              <a:t>Assume </a:t>
            </a:r>
            <a:r>
              <a:rPr lang="en-US" dirty="0"/>
              <a:t>the parity bit is on the right. </a:t>
            </a:r>
            <a:endParaRPr lang="en-US" dirty="0" smtClean="0"/>
          </a:p>
          <a:p>
            <a:pPr lvl="1"/>
            <a:r>
              <a:rPr lang="en-US" dirty="0" smtClean="0"/>
              <a:t>Suppose </a:t>
            </a:r>
            <a:r>
              <a:rPr lang="en-US" dirty="0"/>
              <a:t>the most </a:t>
            </a:r>
            <a:r>
              <a:rPr lang="en-US" dirty="0" smtClean="0"/>
              <a:t>significant </a:t>
            </a:r>
            <a:r>
              <a:rPr lang="en-US" dirty="0"/>
              <a:t>bit was inverted in memory, and then you read it back. </a:t>
            </a:r>
            <a:endParaRPr lang="en-US" dirty="0" smtClean="0"/>
          </a:p>
          <a:p>
            <a:pPr lvl="1"/>
            <a:r>
              <a:rPr lang="en-US" dirty="0" smtClean="0"/>
              <a:t>Did </a:t>
            </a:r>
            <a:r>
              <a:rPr lang="en-US" dirty="0"/>
              <a:t>you detect the error? What happens if the two most </a:t>
            </a:r>
            <a:r>
              <a:rPr lang="en-US" dirty="0" smtClean="0"/>
              <a:t>significant </a:t>
            </a:r>
            <a:r>
              <a:rPr lang="en-US" dirty="0"/>
              <a:t>bits are inverted?</a:t>
            </a:r>
          </a:p>
        </p:txBody>
      </p:sp>
    </p:spTree>
    <p:extLst>
      <p:ext uri="{BB962C8B-B14F-4D97-AF65-F5344CB8AC3E}">
        <p14:creationId xmlns:p14="http://schemas.microsoft.com/office/powerpoint/2010/main" val="266525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12050</TotalTime>
  <Words>3599</Words>
  <Application>Microsoft Office PowerPoint</Application>
  <PresentationFormat>Widescreen</PresentationFormat>
  <Paragraphs>266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Dependability, reliability, availability I/O performance measures  Redundant Array of Independent Disks (RAID)</vt:lpstr>
      <vt:lpstr>Defining Failure</vt:lpstr>
      <vt:lpstr>Defining Reliability</vt:lpstr>
      <vt:lpstr>Example: MTTF vs. AFR of Disks </vt:lpstr>
      <vt:lpstr>Example: MTTF vs. AFR of Disks </vt:lpstr>
      <vt:lpstr>Service interruption</vt:lpstr>
      <vt:lpstr>Quality of the components</vt:lpstr>
      <vt:lpstr>The Hamming Single Error Correcting, Double Error Detecting Code (SEC/DED) </vt:lpstr>
      <vt:lpstr>Example:</vt:lpstr>
      <vt:lpstr>Example:</vt:lpstr>
      <vt:lpstr>parity code</vt:lpstr>
      <vt:lpstr>Hamming ECC</vt:lpstr>
      <vt:lpstr>Hamming ECC</vt:lpstr>
      <vt:lpstr>Hamming ECC code</vt:lpstr>
      <vt:lpstr>correct single bit and detect double bit</vt:lpstr>
      <vt:lpstr>correct one and detect two</vt:lpstr>
      <vt:lpstr>RAID (6e)</vt:lpstr>
      <vt:lpstr>Capacity</vt:lpstr>
      <vt:lpstr>Disk Power</vt:lpstr>
      <vt:lpstr>Redundant Array of Inexpensive (or Independent) Disks (RAID)</vt:lpstr>
      <vt:lpstr>Redundant Array of Inexpensive (or Independent) Disks (RAID)</vt:lpstr>
      <vt:lpstr>Redundant Array of Inexpensive (or Independent) Disks (RAID)</vt:lpstr>
      <vt:lpstr>Redundant Array of Inexpensive (or Independent) Disks (RAID)</vt:lpstr>
      <vt:lpstr>PowerPoint Presentation</vt:lpstr>
      <vt:lpstr>two levels that have become popular</vt:lpstr>
      <vt:lpstr>two levels that have become popular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and Fast: Exploiting Memory Hierarchy</dc:title>
  <dc:creator>Windows User</dc:creator>
  <cp:lastModifiedBy>Windows User</cp:lastModifiedBy>
  <cp:revision>474</cp:revision>
  <dcterms:created xsi:type="dcterms:W3CDTF">2023-07-11T05:03:17Z</dcterms:created>
  <dcterms:modified xsi:type="dcterms:W3CDTF">2023-12-01T09:55:21Z</dcterms:modified>
</cp:coreProperties>
</file>