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2"/>
    <p:sldId id="281" r:id="rId3"/>
    <p:sldId id="316" r:id="rId4"/>
    <p:sldId id="282" r:id="rId5"/>
    <p:sldId id="283" r:id="rId6"/>
    <p:sldId id="284" r:id="rId7"/>
    <p:sldId id="362" r:id="rId8"/>
    <p:sldId id="285" r:id="rId9"/>
    <p:sldId id="317" r:id="rId10"/>
    <p:sldId id="327" r:id="rId11"/>
    <p:sldId id="359" r:id="rId12"/>
    <p:sldId id="360" r:id="rId13"/>
    <p:sldId id="361" r:id="rId14"/>
    <p:sldId id="321" r:id="rId15"/>
    <p:sldId id="318" r:id="rId16"/>
    <p:sldId id="319" r:id="rId17"/>
    <p:sldId id="288" r:id="rId18"/>
    <p:sldId id="322" r:id="rId19"/>
    <p:sldId id="323" r:id="rId20"/>
    <p:sldId id="290" r:id="rId21"/>
    <p:sldId id="363" r:id="rId22"/>
    <p:sldId id="364" r:id="rId23"/>
    <p:sldId id="366" r:id="rId24"/>
    <p:sldId id="368" r:id="rId25"/>
    <p:sldId id="367" r:id="rId26"/>
    <p:sldId id="294" r:id="rId27"/>
    <p:sldId id="324" r:id="rId28"/>
    <p:sldId id="292" r:id="rId29"/>
    <p:sldId id="293" r:id="rId30"/>
    <p:sldId id="296" r:id="rId31"/>
    <p:sldId id="299" r:id="rId32"/>
    <p:sldId id="300" r:id="rId33"/>
    <p:sldId id="301" r:id="rId34"/>
    <p:sldId id="303" r:id="rId35"/>
    <p:sldId id="305" r:id="rId36"/>
    <p:sldId id="315" r:id="rId37"/>
    <p:sldId id="309" r:id="rId38"/>
    <p:sldId id="310" r:id="rId39"/>
    <p:sldId id="311" r:id="rId40"/>
    <p:sldId id="313" r:id="rId41"/>
    <p:sldId id="314" r:id="rId42"/>
    <p:sldId id="268" r:id="rId43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34DE9"/>
    <a:srgbClr val="0000FF"/>
    <a:srgbClr val="0066FF"/>
    <a:srgbClr val="42ECF4"/>
    <a:srgbClr val="0ED013"/>
    <a:srgbClr val="CA14A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4BDCA-EF58-4CAB-BEE6-B3D323E408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4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48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69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Processes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 Antiqua" panose="02040602050305030304" pitchFamily="18" charset="0"/>
              </a:rPr>
              <a:t>Barsha 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Creation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-65902" y="1354189"/>
            <a:ext cx="63348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31F20"/>
                </a:solidFill>
              </a:rPr>
              <a:t>#include &lt;sys/</a:t>
            </a:r>
            <a:r>
              <a:rPr lang="en-US" sz="1600" dirty="0" err="1">
                <a:solidFill>
                  <a:srgbClr val="231F20"/>
                </a:solidFill>
              </a:rPr>
              <a:t>types.h</a:t>
            </a:r>
            <a:r>
              <a:rPr lang="en-US" sz="1600" dirty="0">
                <a:solidFill>
                  <a:srgbClr val="231F20"/>
                </a:solidFill>
              </a:rPr>
              <a:t>&gt;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#include &lt;</a:t>
            </a:r>
            <a:r>
              <a:rPr lang="en-US" sz="1600" dirty="0" err="1">
                <a:solidFill>
                  <a:srgbClr val="231F20"/>
                </a:solidFill>
              </a:rPr>
              <a:t>stdio.h</a:t>
            </a:r>
            <a:r>
              <a:rPr lang="en-US" sz="1600" dirty="0">
                <a:solidFill>
                  <a:srgbClr val="231F20"/>
                </a:solidFill>
              </a:rPr>
              <a:t>&gt;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#include &lt;</a:t>
            </a:r>
            <a:r>
              <a:rPr lang="en-US" sz="1600" dirty="0" err="1">
                <a:solidFill>
                  <a:srgbClr val="231F20"/>
                </a:solidFill>
              </a:rPr>
              <a:t>unistd.h</a:t>
            </a:r>
            <a:r>
              <a:rPr lang="en-US" sz="1600" dirty="0">
                <a:solidFill>
                  <a:srgbClr val="231F20"/>
                </a:solidFill>
              </a:rPr>
              <a:t>&gt;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#include&lt;sys/wait.h&gt;</a:t>
            </a:r>
          </a:p>
          <a:p>
            <a:r>
              <a:rPr lang="en-US" sz="1600" dirty="0" err="1">
                <a:solidFill>
                  <a:srgbClr val="231F20"/>
                </a:solidFill>
              </a:rPr>
              <a:t>int</a:t>
            </a:r>
            <a:r>
              <a:rPr lang="en-US" sz="1600" dirty="0">
                <a:solidFill>
                  <a:srgbClr val="231F20"/>
                </a:solidFill>
              </a:rPr>
              <a:t> main()</a:t>
            </a:r>
          </a:p>
          <a:p>
            <a:r>
              <a:rPr lang="en-US" sz="1600" dirty="0">
                <a:solidFill>
                  <a:srgbClr val="231F20"/>
                </a:solidFill>
              </a:rPr>
              <a:t>{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pid_t</a:t>
            </a:r>
            <a:r>
              <a:rPr lang="en-US" sz="1600" dirty="0">
                <a:solidFill>
                  <a:srgbClr val="231F20"/>
                </a:solidFill>
              </a:rPr>
              <a:t> 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 fork(); </a:t>
            </a:r>
            <a:r>
              <a:rPr lang="en-US" sz="1600" dirty="0">
                <a:solidFill>
                  <a:srgbClr val="FF0000"/>
                </a:solidFill>
              </a:rPr>
              <a:t>/* fork a child process */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&lt; 0) { </a:t>
            </a:r>
            <a:r>
              <a:rPr lang="en-US" sz="1600" dirty="0">
                <a:solidFill>
                  <a:srgbClr val="FF0000"/>
                </a:solidFill>
              </a:rPr>
              <a:t>/* error occurred */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fprintf</a:t>
            </a:r>
            <a:r>
              <a:rPr lang="en-US" sz="1600" dirty="0">
                <a:solidFill>
                  <a:srgbClr val="231F20"/>
                </a:solidFill>
              </a:rPr>
              <a:t>(</a:t>
            </a:r>
            <a:r>
              <a:rPr lang="en-US" sz="1600" dirty="0" err="1">
                <a:solidFill>
                  <a:srgbClr val="231F20"/>
                </a:solidFill>
              </a:rPr>
              <a:t>stderr</a:t>
            </a:r>
            <a:r>
              <a:rPr lang="en-US" sz="1600" dirty="0">
                <a:solidFill>
                  <a:srgbClr val="231F20"/>
                </a:solidFill>
              </a:rPr>
              <a:t>, "Fork Failed");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return 1;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== 0) { </a:t>
            </a:r>
            <a:r>
              <a:rPr lang="en-US" sz="1600" dirty="0">
                <a:solidFill>
                  <a:srgbClr val="FF0000"/>
                </a:solidFill>
              </a:rPr>
              <a:t>/* child process */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Process\n");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execlp</a:t>
            </a:r>
            <a:r>
              <a:rPr lang="en-US" sz="1600" dirty="0">
                <a:solidFill>
                  <a:srgbClr val="231F20"/>
                </a:solidFill>
              </a:rPr>
              <a:t>("/bin/</a:t>
            </a:r>
            <a:r>
              <a:rPr lang="en-US" sz="1600" dirty="0" err="1">
                <a:solidFill>
                  <a:srgbClr val="231F20"/>
                </a:solidFill>
              </a:rPr>
              <a:t>ls","ls",NULL</a:t>
            </a:r>
            <a:r>
              <a:rPr lang="en-US" sz="1600" dirty="0">
                <a:solidFill>
                  <a:srgbClr val="231F20"/>
                </a:solidFill>
              </a:rPr>
              <a:t>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{ </a:t>
            </a:r>
            <a:r>
              <a:rPr lang="en-US" sz="1600" dirty="0">
                <a:solidFill>
                  <a:srgbClr val="FF0000"/>
                </a:solidFill>
              </a:rPr>
              <a:t>/* parent process */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wait(NULL); </a:t>
            </a:r>
            <a:r>
              <a:rPr lang="en-US" sz="1600" dirty="0">
                <a:solidFill>
                  <a:srgbClr val="FF0000"/>
                </a:solidFill>
              </a:rPr>
              <a:t>/* parent waits for child to complete */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Complete");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return 0;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}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334000" y="3392266"/>
            <a:ext cx="6474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OUTPUT:</a:t>
            </a:r>
          </a:p>
          <a:p>
            <a:r>
              <a:rPr lang="en-US" dirty="0"/>
              <a:t>Child Process</a:t>
            </a:r>
          </a:p>
          <a:p>
            <a:r>
              <a:rPr lang="en-US" dirty="0" err="1"/>
              <a:t>a.out</a:t>
            </a:r>
            <a:r>
              <a:rPr lang="en-US" dirty="0"/>
              <a:t> Documents  </a:t>
            </a:r>
            <a:r>
              <a:rPr lang="en-US" dirty="0" err="1"/>
              <a:t>examples.desktop</a:t>
            </a:r>
            <a:r>
              <a:rPr lang="en-US" dirty="0"/>
              <a:t>  </a:t>
            </a:r>
            <a:r>
              <a:rPr lang="en-US" dirty="0" err="1"/>
              <a:t>MyPrograms</a:t>
            </a:r>
            <a:r>
              <a:rPr lang="en-US" dirty="0"/>
              <a:t>  Pictures  Templates</a:t>
            </a:r>
          </a:p>
          <a:p>
            <a:r>
              <a:rPr lang="en-US" dirty="0"/>
              <a:t>Desktop  Downloads  Music      </a:t>
            </a:r>
            <a:r>
              <a:rPr lang="en-US" dirty="0" err="1"/>
              <a:t>parent.c</a:t>
            </a:r>
            <a:r>
              <a:rPr lang="en-US" dirty="0"/>
              <a:t>  Public    Videos</a:t>
            </a:r>
          </a:p>
          <a:p>
            <a:r>
              <a:rPr lang="en-US" dirty="0"/>
              <a:t>Child Complete</a:t>
            </a:r>
          </a:p>
        </p:txBody>
      </p:sp>
      <p:pic>
        <p:nvPicPr>
          <p:cNvPr id="6" name="Picture 5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27" y="1453979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55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1" y="1447800"/>
            <a:ext cx="3798529" cy="2895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96900" y="3463290"/>
            <a:ext cx="5345471" cy="1493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hello</a:t>
            </a:r>
          </a:p>
          <a:p>
            <a:r>
              <a:rPr lang="en-IN" sz="3200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5872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295401"/>
            <a:ext cx="5105400" cy="32649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Example 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08170" y="4438417"/>
            <a:ext cx="7086600" cy="1790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Child Process : 0</a:t>
            </a:r>
          </a:p>
          <a:p>
            <a:r>
              <a:rPr lang="en-IN" sz="3200" dirty="0"/>
              <a:t>I am Parent : 1234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7139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90" y="1783080"/>
            <a:ext cx="3162300" cy="34799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210832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Creation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68941" y="1312999"/>
            <a:ext cx="735105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31F20"/>
                </a:solidFill>
              </a:rPr>
              <a:t>int</a:t>
            </a:r>
            <a:r>
              <a:rPr lang="en-US" sz="1600" dirty="0">
                <a:solidFill>
                  <a:srgbClr val="231F20"/>
                </a:solidFill>
              </a:rPr>
              <a:t> main()</a:t>
            </a:r>
          </a:p>
          <a:p>
            <a:r>
              <a:rPr lang="en-US" sz="1600" dirty="0">
                <a:solidFill>
                  <a:srgbClr val="231F20"/>
                </a:solidFill>
              </a:rPr>
              <a:t>{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pid_t</a:t>
            </a:r>
            <a:r>
              <a:rPr lang="en-US" sz="1600" dirty="0">
                <a:solidFill>
                  <a:srgbClr val="231F20"/>
                </a:solidFill>
              </a:rPr>
              <a:t> 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 fork();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&lt; 0) {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fprintf</a:t>
            </a:r>
            <a:r>
              <a:rPr lang="en-US" sz="1600" dirty="0">
                <a:solidFill>
                  <a:srgbClr val="231F20"/>
                </a:solidFill>
              </a:rPr>
              <a:t>(</a:t>
            </a:r>
            <a:r>
              <a:rPr lang="en-US" sz="1600" dirty="0" err="1">
                <a:solidFill>
                  <a:srgbClr val="231F20"/>
                </a:solidFill>
              </a:rPr>
              <a:t>stderr</a:t>
            </a:r>
            <a:r>
              <a:rPr lang="en-US" sz="1600" dirty="0">
                <a:solidFill>
                  <a:srgbClr val="231F20"/>
                </a:solidFill>
              </a:rPr>
              <a:t>, "Fork Failed");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return 1;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== 0) {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Process\n");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 %d\n", </a:t>
            </a:r>
            <a:r>
              <a:rPr lang="en-US" sz="1600" dirty="0" err="1">
                <a:solidFill>
                  <a:srgbClr val="231F20"/>
                </a:solidFill>
              </a:rPr>
              <a:t>getpid</a:t>
            </a:r>
            <a:r>
              <a:rPr lang="en-US" sz="1600" dirty="0">
                <a:solidFill>
                  <a:srgbClr val="231F20"/>
                </a:solidFill>
              </a:rPr>
              <a:t>());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{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("parent 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 %d\n", </a:t>
            </a:r>
            <a:r>
              <a:rPr lang="en-US" sz="1600" dirty="0" err="1">
                <a:solidFill>
                  <a:srgbClr val="231F20"/>
                </a:solidFill>
              </a:rPr>
              <a:t>getpid</a:t>
            </a:r>
            <a:r>
              <a:rPr lang="en-US" sz="1600" dirty="0">
                <a:solidFill>
                  <a:srgbClr val="231F20"/>
                </a:solidFill>
              </a:rPr>
              <a:t>());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wait(NULL);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Complete");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return 0;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}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334000" y="1859757"/>
            <a:ext cx="7043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OUTPUT:</a:t>
            </a:r>
          </a:p>
          <a:p>
            <a:r>
              <a:rPr lang="en-US" dirty="0"/>
              <a:t>parent </a:t>
            </a:r>
            <a:r>
              <a:rPr lang="en-US" dirty="0" err="1"/>
              <a:t>pid</a:t>
            </a:r>
            <a:r>
              <a:rPr lang="en-US" dirty="0"/>
              <a:t> = 6597</a:t>
            </a:r>
          </a:p>
          <a:p>
            <a:r>
              <a:rPr lang="en-US" dirty="0"/>
              <a:t>Child Process</a:t>
            </a:r>
          </a:p>
          <a:p>
            <a:r>
              <a:rPr lang="en-US" dirty="0"/>
              <a:t>child </a:t>
            </a:r>
            <a:r>
              <a:rPr lang="en-US" dirty="0" err="1"/>
              <a:t>pid</a:t>
            </a:r>
            <a:r>
              <a:rPr lang="en-US" dirty="0"/>
              <a:t> = 6598</a:t>
            </a:r>
          </a:p>
          <a:p>
            <a:r>
              <a:rPr lang="en-US" dirty="0"/>
              <a:t>Child Complete</a:t>
            </a:r>
          </a:p>
        </p:txBody>
      </p:sp>
    </p:spTree>
    <p:extLst>
      <p:ext uri="{BB962C8B-B14F-4D97-AF65-F5344CB8AC3E}">
        <p14:creationId xmlns:p14="http://schemas.microsoft.com/office/powerpoint/2010/main" val="3439611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Creation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68941" y="1255849"/>
            <a:ext cx="735105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31F20"/>
                </a:solidFill>
              </a:rPr>
              <a:t>#include &lt;sys/</a:t>
            </a:r>
            <a:r>
              <a:rPr lang="en-US" sz="1600" dirty="0" err="1">
                <a:solidFill>
                  <a:srgbClr val="231F20"/>
                </a:solidFill>
              </a:rPr>
              <a:t>types.h</a:t>
            </a:r>
            <a:r>
              <a:rPr lang="en-US" sz="1600" dirty="0">
                <a:solidFill>
                  <a:srgbClr val="231F20"/>
                </a:solidFill>
              </a:rPr>
              <a:t>&gt;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#include &lt;</a:t>
            </a:r>
            <a:r>
              <a:rPr lang="en-US" sz="1600" dirty="0" err="1">
                <a:solidFill>
                  <a:srgbClr val="231F20"/>
                </a:solidFill>
              </a:rPr>
              <a:t>stdio.h</a:t>
            </a:r>
            <a:r>
              <a:rPr lang="en-US" sz="1600" dirty="0">
                <a:solidFill>
                  <a:srgbClr val="231F20"/>
                </a:solidFill>
              </a:rPr>
              <a:t>&gt;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#include &lt;</a:t>
            </a:r>
            <a:r>
              <a:rPr lang="en-US" sz="1600" dirty="0" err="1">
                <a:solidFill>
                  <a:srgbClr val="231F20"/>
                </a:solidFill>
              </a:rPr>
              <a:t>unistd.h</a:t>
            </a:r>
            <a:r>
              <a:rPr lang="en-US" sz="1600" dirty="0">
                <a:solidFill>
                  <a:srgbClr val="231F20"/>
                </a:solidFill>
              </a:rPr>
              <a:t>&gt;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#include&lt;sys/wait.h&gt;</a:t>
            </a:r>
          </a:p>
          <a:p>
            <a:r>
              <a:rPr lang="en-US" sz="1600" dirty="0" err="1">
                <a:solidFill>
                  <a:srgbClr val="231F20"/>
                </a:solidFill>
              </a:rPr>
              <a:t>int</a:t>
            </a:r>
            <a:r>
              <a:rPr lang="en-US" sz="1600" dirty="0">
                <a:solidFill>
                  <a:srgbClr val="231F20"/>
                </a:solidFill>
              </a:rPr>
              <a:t> main()</a:t>
            </a:r>
          </a:p>
          <a:p>
            <a:r>
              <a:rPr lang="en-US" sz="1600" dirty="0">
                <a:solidFill>
                  <a:srgbClr val="231F20"/>
                </a:solidFill>
              </a:rPr>
              <a:t>{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pid_t</a:t>
            </a:r>
            <a:r>
              <a:rPr lang="en-US" sz="1600" dirty="0">
                <a:solidFill>
                  <a:srgbClr val="231F20"/>
                </a:solidFill>
              </a:rPr>
              <a:t> 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;  	</a:t>
            </a:r>
            <a:r>
              <a:rPr lang="en-US" sz="1600" dirty="0" err="1">
                <a:solidFill>
                  <a:srgbClr val="231F20"/>
                </a:solidFill>
              </a:rPr>
              <a:t>int</a:t>
            </a:r>
            <a:r>
              <a:rPr lang="en-US" sz="1600" dirty="0">
                <a:solidFill>
                  <a:srgbClr val="231F20"/>
                </a:solidFill>
              </a:rPr>
              <a:t> x = 10;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 fork();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&lt; 0) {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fprintf</a:t>
            </a:r>
            <a:r>
              <a:rPr lang="en-US" sz="1600" dirty="0">
                <a:solidFill>
                  <a:srgbClr val="231F20"/>
                </a:solidFill>
              </a:rPr>
              <a:t>(</a:t>
            </a:r>
            <a:r>
              <a:rPr lang="en-US" sz="1600" dirty="0" err="1">
                <a:solidFill>
                  <a:srgbClr val="231F20"/>
                </a:solidFill>
              </a:rPr>
              <a:t>stderr</a:t>
            </a:r>
            <a:r>
              <a:rPr lang="en-US" sz="1600" dirty="0">
                <a:solidFill>
                  <a:srgbClr val="231F20"/>
                </a:solidFill>
              </a:rPr>
              <a:t>, "Fork Failed");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return 1;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== 0) {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Process: x = %d\n", x);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execlp</a:t>
            </a:r>
            <a:r>
              <a:rPr lang="en-US" sz="1600" dirty="0">
                <a:solidFill>
                  <a:srgbClr val="231F20"/>
                </a:solidFill>
              </a:rPr>
              <a:t>("/bin/</a:t>
            </a:r>
            <a:r>
              <a:rPr lang="en-US" sz="1600" dirty="0" err="1">
                <a:solidFill>
                  <a:srgbClr val="231F20"/>
                </a:solidFill>
              </a:rPr>
              <a:t>ls","ls",NULL</a:t>
            </a:r>
            <a:r>
              <a:rPr lang="en-US" sz="1600" dirty="0">
                <a:solidFill>
                  <a:srgbClr val="231F20"/>
                </a:solidFill>
              </a:rPr>
              <a:t>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{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("Parent Process: x = %d\n", x);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wait(NULL);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Complete");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return 0;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}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334000" y="1859757"/>
            <a:ext cx="7043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OUTPUT:</a:t>
            </a:r>
          </a:p>
          <a:p>
            <a:r>
              <a:rPr lang="en-US" dirty="0"/>
              <a:t>Parent Process: x = 10</a:t>
            </a:r>
          </a:p>
          <a:p>
            <a:r>
              <a:rPr lang="en-US" dirty="0"/>
              <a:t>Child Process: x = 10</a:t>
            </a:r>
          </a:p>
          <a:p>
            <a:r>
              <a:rPr lang="en-US" dirty="0" err="1"/>
              <a:t>a.out</a:t>
            </a:r>
            <a:r>
              <a:rPr lang="en-US" dirty="0"/>
              <a:t> Documents  </a:t>
            </a:r>
            <a:r>
              <a:rPr lang="en-US" dirty="0" err="1"/>
              <a:t>examples.desktop</a:t>
            </a:r>
            <a:r>
              <a:rPr lang="en-US" dirty="0"/>
              <a:t>  </a:t>
            </a:r>
            <a:r>
              <a:rPr lang="en-US" dirty="0" err="1"/>
              <a:t>MyPrograms</a:t>
            </a:r>
            <a:r>
              <a:rPr lang="en-US" dirty="0"/>
              <a:t>  Pictures  Templates</a:t>
            </a:r>
          </a:p>
          <a:p>
            <a:r>
              <a:rPr lang="en-US" dirty="0"/>
              <a:t>Desktop  Downloads  Music      </a:t>
            </a:r>
            <a:r>
              <a:rPr lang="en-US" dirty="0" err="1"/>
              <a:t>parent.c</a:t>
            </a:r>
            <a:r>
              <a:rPr lang="en-US" dirty="0"/>
              <a:t>  Public    Videos</a:t>
            </a:r>
          </a:p>
          <a:p>
            <a:r>
              <a:rPr lang="en-US" dirty="0"/>
              <a:t>Child Complete</a:t>
            </a:r>
          </a:p>
        </p:txBody>
      </p:sp>
    </p:spTree>
    <p:extLst>
      <p:ext uri="{BB962C8B-B14F-4D97-AF65-F5344CB8AC3E}">
        <p14:creationId xmlns:p14="http://schemas.microsoft.com/office/powerpoint/2010/main" val="2194992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Creation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68941" y="1312999"/>
            <a:ext cx="73510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31F20"/>
                </a:solidFill>
              </a:rPr>
              <a:t>int</a:t>
            </a:r>
            <a:r>
              <a:rPr lang="en-US" sz="1600" dirty="0">
                <a:solidFill>
                  <a:srgbClr val="231F20"/>
                </a:solidFill>
              </a:rPr>
              <a:t> main()</a:t>
            </a:r>
          </a:p>
          <a:p>
            <a:r>
              <a:rPr lang="en-US" sz="1600" dirty="0">
                <a:solidFill>
                  <a:srgbClr val="231F20"/>
                </a:solidFill>
              </a:rPr>
              <a:t>{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pid_t</a:t>
            </a:r>
            <a:r>
              <a:rPr lang="en-US" sz="1600" dirty="0">
                <a:solidFill>
                  <a:srgbClr val="231F20"/>
                </a:solidFill>
              </a:rPr>
              <a:t> 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int</a:t>
            </a:r>
            <a:r>
              <a:rPr lang="en-US" sz="1600" dirty="0">
                <a:solidFill>
                  <a:srgbClr val="231F20"/>
                </a:solidFill>
              </a:rPr>
              <a:t> x = 10;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 fork();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&lt; 0) {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fprintf</a:t>
            </a:r>
            <a:r>
              <a:rPr lang="en-US" sz="1600" dirty="0">
                <a:solidFill>
                  <a:srgbClr val="231F20"/>
                </a:solidFill>
              </a:rPr>
              <a:t>(</a:t>
            </a:r>
            <a:r>
              <a:rPr lang="en-US" sz="1600" dirty="0" err="1">
                <a:solidFill>
                  <a:srgbClr val="231F20"/>
                </a:solidFill>
              </a:rPr>
              <a:t>stderr</a:t>
            </a:r>
            <a:r>
              <a:rPr lang="en-US" sz="1600" dirty="0">
                <a:solidFill>
                  <a:srgbClr val="231F20"/>
                </a:solidFill>
              </a:rPr>
              <a:t>, "Fork Failed");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return 1;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== 0) {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x = x + 10;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Process: x = %d\n", x);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{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wait(NULL);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("Parent Process: x = %d\n", x);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Complete");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return 0;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}</a:t>
            </a:r>
          </a:p>
          <a:p>
            <a:endParaRPr lang="en-US" sz="1600" dirty="0">
              <a:solidFill>
                <a:srgbClr val="231F2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15914" y="2329416"/>
            <a:ext cx="6474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OUTPUT:</a:t>
            </a:r>
          </a:p>
          <a:p>
            <a:r>
              <a:rPr lang="en-US" dirty="0"/>
              <a:t>Child Process: x = 20</a:t>
            </a:r>
          </a:p>
          <a:p>
            <a:r>
              <a:rPr lang="en-US" dirty="0"/>
              <a:t>Parent Process: x = 10</a:t>
            </a:r>
          </a:p>
          <a:p>
            <a:r>
              <a:rPr lang="en-US" dirty="0"/>
              <a:t>Child Complete</a:t>
            </a:r>
          </a:p>
        </p:txBody>
      </p:sp>
    </p:spTree>
    <p:extLst>
      <p:ext uri="{BB962C8B-B14F-4D97-AF65-F5344CB8AC3E}">
        <p14:creationId xmlns:p14="http://schemas.microsoft.com/office/powerpoint/2010/main" val="3614239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26960" y="1478977"/>
            <a:ext cx="111888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FF0000"/>
                </a:solidFill>
              </a:rPr>
              <a:t>exit()</a:t>
            </a:r>
            <a:r>
              <a:rPr lang="en-US" altLang="en-US" sz="2800" dirty="0"/>
              <a:t> system call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child can return status data to parent (via </a:t>
            </a:r>
            <a:r>
              <a:rPr lang="en-US" altLang="en-US" sz="2800" dirty="0">
                <a:solidFill>
                  <a:srgbClr val="FF0000"/>
                </a:solidFill>
              </a:rPr>
              <a:t>wait()</a:t>
            </a:r>
            <a:r>
              <a:rPr lang="en-US" altLang="en-US" sz="28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resources are deallocated by operating system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parent may terminate the execution of children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b="1" dirty="0"/>
              <a:t>cascading termination -  a</a:t>
            </a:r>
            <a:r>
              <a:rPr lang="en-US" altLang="en-US" sz="2800" dirty="0"/>
              <a:t>ll children, grandchildren, etc.  are  terminated</a:t>
            </a:r>
          </a:p>
          <a:p>
            <a:pPr lvl="1"/>
            <a:endParaRPr lang="en-US" altLang="en-US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en-US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pid_t</a:t>
            </a:r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pid</a:t>
            </a:r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int status;</a:t>
            </a:r>
          </a:p>
          <a:p>
            <a:pPr lvl="1"/>
            <a:r>
              <a:rPr lang="en-US" altLang="en-US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pid</a:t>
            </a:r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 = wait(&amp;status); //parent can tell which child has terminated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If no parent waiting (did not invoke </a:t>
            </a:r>
            <a:r>
              <a:rPr lang="en-US" altLang="en-US" sz="2800" b="1" dirty="0">
                <a:solidFill>
                  <a:srgbClr val="000000"/>
                </a:solidFill>
                <a:cs typeface="Courier New" panose="02070309020205020404" pitchFamily="49" charset="0"/>
              </a:rPr>
              <a:t>wait() </a:t>
            </a: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till then</a:t>
            </a:r>
            <a:r>
              <a:rPr lang="en-US" altLang="en-US" sz="2800" dirty="0">
                <a:cs typeface="Courier New" panose="02070309020205020404" pitchFamily="49" charset="0"/>
              </a:rPr>
              <a:t>) </a:t>
            </a:r>
            <a:r>
              <a:rPr lang="en-US" altLang="en-US" sz="2800" dirty="0"/>
              <a:t>process is a </a:t>
            </a:r>
            <a:r>
              <a:rPr lang="en-US" altLang="en-US" sz="2800" b="1" dirty="0">
                <a:solidFill>
                  <a:srgbClr val="3366FF"/>
                </a:solidFill>
              </a:rPr>
              <a:t>zombie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If parent terminated, process is an </a:t>
            </a:r>
            <a:r>
              <a:rPr lang="en-US" altLang="en-US" sz="2800" b="1" dirty="0">
                <a:solidFill>
                  <a:srgbClr val="3366FF"/>
                </a:solidFill>
              </a:rPr>
              <a:t>orphan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41604928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926999" y="1442107"/>
            <a:ext cx="106762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 </a:t>
            </a:r>
          </a:p>
          <a:p>
            <a:r>
              <a:rPr lang="en-US" dirty="0"/>
              <a:t>{ </a:t>
            </a:r>
          </a:p>
          <a:p>
            <a:r>
              <a:rPr lang="en-US" dirty="0"/>
              <a:t>    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child_pid</a:t>
            </a:r>
            <a:r>
              <a:rPr lang="en-US" dirty="0"/>
              <a:t> = fork(); </a:t>
            </a:r>
          </a:p>
          <a:p>
            <a:r>
              <a:rPr lang="en-US" dirty="0"/>
              <a:t>    if (</a:t>
            </a:r>
            <a:r>
              <a:rPr lang="en-US" dirty="0" err="1"/>
              <a:t>child_pid</a:t>
            </a:r>
            <a:r>
              <a:rPr lang="en-US" dirty="0"/>
              <a:t> &gt; 0) {</a:t>
            </a:r>
          </a:p>
          <a:p>
            <a:r>
              <a:rPr lang="en-US" dirty="0"/>
              <a:t>        sleep(10);</a:t>
            </a:r>
          </a:p>
          <a:p>
            <a:r>
              <a:rPr lang="en-US" dirty="0"/>
              <a:t>        wait(NULL);</a:t>
            </a:r>
          </a:p>
          <a:p>
            <a:r>
              <a:rPr lang="en-US" dirty="0"/>
              <a:t>        sleep(200);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</a:t>
            </a:r>
            <a:r>
              <a:rPr lang="en-US" dirty="0" err="1"/>
              <a:t>getpid</a:t>
            </a:r>
            <a:r>
              <a:rPr lang="en-US" dirty="0"/>
              <a:t>());        </a:t>
            </a:r>
          </a:p>
          <a:p>
            <a:r>
              <a:rPr lang="en-US" dirty="0"/>
              <a:t>        exit(0); </a:t>
            </a:r>
          </a:p>
          <a:p>
            <a:r>
              <a:rPr lang="en-US" dirty="0"/>
              <a:t>     }</a:t>
            </a:r>
          </a:p>
          <a:p>
            <a:r>
              <a:rPr lang="en-US" dirty="0"/>
              <a:t>      return 0; </a:t>
            </a:r>
          </a:p>
          <a:p>
            <a:r>
              <a:rPr lang="en-US" dirty="0"/>
              <a:t>} 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Zombie Process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56953" y="2727297"/>
            <a:ext cx="13119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56382" y="2542631"/>
            <a:ext cx="134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zombie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41158" y="3030772"/>
            <a:ext cx="13119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40587" y="2846106"/>
            <a:ext cx="236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longer a zombie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BAFDE-213E-0442-A6F2-EBF0E860D885}"/>
              </a:ext>
            </a:extLst>
          </p:cNvPr>
          <p:cNvSpPr/>
          <p:nvPr/>
        </p:nvSpPr>
        <p:spPr>
          <a:xfrm>
            <a:off x="3112934" y="4649097"/>
            <a:ext cx="8819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 S   UID     PID     PPID  C  PRI   NI ADDR    SZ  WCHAN  TTY          TIME          CMD</a:t>
            </a:r>
            <a:br>
              <a:rPr lang="en-IN" dirty="0"/>
            </a:br>
            <a:endParaRPr lang="en-IN" dirty="0"/>
          </a:p>
          <a:p>
            <a:r>
              <a:rPr lang="en-IN" dirty="0"/>
              <a:t>1 Z  1001 17404 17403  0  80     0      -         0         -         pts/0    00:00:00    </a:t>
            </a:r>
            <a:r>
              <a:rPr lang="en-IN" dirty="0" err="1"/>
              <a:t>a.out</a:t>
            </a:r>
            <a:r>
              <a:rPr lang="en-IN" dirty="0"/>
              <a:t> &lt;defunct&gt;</a:t>
            </a:r>
          </a:p>
        </p:txBody>
      </p:sp>
    </p:spTree>
    <p:extLst>
      <p:ext uri="{BB962C8B-B14F-4D97-AF65-F5344CB8AC3E}">
        <p14:creationId xmlns:p14="http://schemas.microsoft.com/office/powerpoint/2010/main" val="13869157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926999" y="1442107"/>
            <a:ext cx="106762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 </a:t>
            </a:r>
          </a:p>
          <a:p>
            <a:r>
              <a:rPr lang="en-US" dirty="0"/>
              <a:t>{ </a:t>
            </a:r>
          </a:p>
          <a:p>
            <a:r>
              <a:rPr lang="en-US" dirty="0"/>
              <a:t>    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child_pid</a:t>
            </a:r>
            <a:r>
              <a:rPr lang="en-US" dirty="0"/>
              <a:t> = fork(); </a:t>
            </a:r>
          </a:p>
          <a:p>
            <a:r>
              <a:rPr lang="en-US" dirty="0"/>
              <a:t>    if (</a:t>
            </a:r>
            <a:r>
              <a:rPr lang="en-US" dirty="0" err="1"/>
              <a:t>child_pid</a:t>
            </a:r>
            <a:r>
              <a:rPr lang="en-US" dirty="0"/>
              <a:t> &gt; 0){</a:t>
            </a:r>
          </a:p>
          <a:p>
            <a:r>
              <a:rPr lang="en-US" dirty="0"/>
              <a:t>       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nParent</a:t>
            </a:r>
            <a:r>
              <a:rPr lang="en-US" dirty="0"/>
              <a:t> process: %d\n",</a:t>
            </a:r>
            <a:r>
              <a:rPr lang="en-US" dirty="0" err="1"/>
              <a:t>getpid</a:t>
            </a:r>
            <a:r>
              <a:rPr lang="en-US" dirty="0"/>
              <a:t>());</a:t>
            </a:r>
          </a:p>
          <a:p>
            <a:r>
              <a:rPr lang="en-US" dirty="0"/>
              <a:t>        sleep(6);</a:t>
            </a:r>
          </a:p>
          <a:p>
            <a:r>
              <a:rPr lang="en-US" dirty="0"/>
              <a:t>     }</a:t>
            </a:r>
          </a:p>
          <a:p>
            <a:r>
              <a:rPr lang="en-US" dirty="0"/>
              <a:t>    else{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nParent</a:t>
            </a:r>
            <a:r>
              <a:rPr lang="en-US" dirty="0"/>
              <a:t> PID: %d\n",</a:t>
            </a:r>
            <a:r>
              <a:rPr lang="en-US" dirty="0" err="1"/>
              <a:t>getppid</a:t>
            </a:r>
            <a:r>
              <a:rPr lang="en-US" dirty="0"/>
              <a:t>()); </a:t>
            </a:r>
          </a:p>
          <a:p>
            <a:r>
              <a:rPr lang="en-US" dirty="0"/>
              <a:t>        sleep(20);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nChild</a:t>
            </a:r>
            <a:r>
              <a:rPr lang="en-US" dirty="0"/>
              <a:t> Process: %d",</a:t>
            </a:r>
            <a:r>
              <a:rPr lang="en-US" dirty="0" err="1"/>
              <a:t>getpid</a:t>
            </a:r>
            <a:r>
              <a:rPr lang="en-US" dirty="0"/>
              <a:t>());     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nParent</a:t>
            </a:r>
            <a:r>
              <a:rPr lang="en-US" dirty="0"/>
              <a:t> PID: %d",</a:t>
            </a:r>
            <a:r>
              <a:rPr lang="en-US" dirty="0" err="1"/>
              <a:t>getppid</a:t>
            </a:r>
            <a:r>
              <a:rPr lang="en-US" dirty="0"/>
              <a:t>());        </a:t>
            </a:r>
          </a:p>
          <a:p>
            <a:r>
              <a:rPr lang="en-US" dirty="0"/>
              <a:t>        exit(0); </a:t>
            </a:r>
          </a:p>
          <a:p>
            <a:r>
              <a:rPr lang="en-US" dirty="0"/>
              <a:t>     }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   return 0; </a:t>
            </a:r>
          </a:p>
          <a:p>
            <a:r>
              <a:rPr lang="en-US" dirty="0"/>
              <a:t>} 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Orphan Process</a:t>
            </a:r>
          </a:p>
        </p:txBody>
      </p:sp>
    </p:spTree>
    <p:extLst>
      <p:ext uri="{BB962C8B-B14F-4D97-AF65-F5344CB8AC3E}">
        <p14:creationId xmlns:p14="http://schemas.microsoft.com/office/powerpoint/2010/main" val="32233374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238971" y="1676401"/>
            <a:ext cx="9505229" cy="341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An operating system executes a variety of programs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Batch system – </a:t>
            </a:r>
            <a:r>
              <a:rPr lang="en-US" altLang="en-US" sz="2400" b="1" dirty="0">
                <a:solidFill>
                  <a:srgbClr val="3366FF"/>
                </a:solidFill>
              </a:rPr>
              <a:t>jobs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Time-shared systems – </a:t>
            </a:r>
            <a:r>
              <a:rPr lang="en-US" altLang="en-US" sz="2400" b="1" dirty="0">
                <a:solidFill>
                  <a:srgbClr val="3366FF"/>
                </a:solidFill>
              </a:rPr>
              <a:t>user programs </a:t>
            </a:r>
            <a:r>
              <a:rPr lang="en-US" altLang="en-US" sz="2400" dirty="0"/>
              <a:t>or </a:t>
            </a:r>
            <a:r>
              <a:rPr lang="en-US" altLang="en-US" sz="2400" b="1" dirty="0">
                <a:solidFill>
                  <a:srgbClr val="3366FF"/>
                </a:solidFill>
              </a:rPr>
              <a:t>tasks</a:t>
            </a:r>
            <a:endParaRPr lang="en-US" altLang="en-US" sz="2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Terms </a:t>
            </a:r>
            <a:r>
              <a:rPr lang="en-US" altLang="en-US" sz="2400" b="1" i="1" dirty="0"/>
              <a:t>job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process</a:t>
            </a:r>
            <a:r>
              <a:rPr lang="en-US" altLang="en-US" sz="2400" dirty="0"/>
              <a:t> used interchangeably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Process</a:t>
            </a:r>
            <a:r>
              <a:rPr lang="en-US" altLang="en-US" sz="2400" dirty="0"/>
              <a:t> – a program in execution; process execution must progress in sequential fashion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Concept</a:t>
            </a:r>
          </a:p>
        </p:txBody>
      </p:sp>
    </p:spTree>
    <p:extLst>
      <p:ext uri="{BB962C8B-B14F-4D97-AF65-F5344CB8AC3E}">
        <p14:creationId xmlns:p14="http://schemas.microsoft.com/office/powerpoint/2010/main" val="5801931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926999" y="1442107"/>
            <a:ext cx="91729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Processes may be </a:t>
            </a:r>
            <a:r>
              <a:rPr lang="en-US" altLang="en-US" sz="2400" b="1" i="1" dirty="0"/>
              <a:t>independent</a:t>
            </a:r>
            <a:r>
              <a:rPr lang="en-US" altLang="en-US" sz="2400" b="1" dirty="0"/>
              <a:t> </a:t>
            </a:r>
            <a:r>
              <a:rPr lang="en-US" altLang="en-US" sz="2400" dirty="0"/>
              <a:t>or </a:t>
            </a:r>
            <a:r>
              <a:rPr lang="en-US" altLang="en-US" sz="2400" b="1" i="1" dirty="0"/>
              <a:t>cooperating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400" b="1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Cooperating process can affect or be affected by other processes, including sharing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Cooperating processes need </a:t>
            </a:r>
            <a:r>
              <a:rPr lang="en-US" altLang="en-US" sz="2400" b="1" dirty="0">
                <a:solidFill>
                  <a:srgbClr val="3366FF"/>
                </a:solidFill>
              </a:rPr>
              <a:t>interprocess communication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3366FF"/>
                </a:solidFill>
              </a:rPr>
              <a:t>IPC</a:t>
            </a:r>
            <a:r>
              <a:rPr lang="en-US" altLang="en-US" sz="24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Pipes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Shared memory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Message passing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b="1" dirty="0">
              <a:solidFill>
                <a:srgbClr val="3366FF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Interprocess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62467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076130" y="1494910"/>
            <a:ext cx="105483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Acts as a conduit allowing two processes to communicate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Half-duplex and full-duplex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Ordinary pipes </a:t>
            </a:r>
            <a:r>
              <a:rPr lang="en-US" altLang="en-US" sz="2400" dirty="0"/>
              <a:t>–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one-way communication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What about two-way communication?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cannot be accessed  from outside the process that created it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parent process creates a pipe and uses it to communicate with a child process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Named pipes </a:t>
            </a:r>
            <a:r>
              <a:rPr lang="en-US" altLang="en-US" sz="2400" dirty="0"/>
              <a:t>– can be accessed without a parent-child relationship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6275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290068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Ordinary Pipe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idx="4294967295"/>
          </p:nvPr>
        </p:nvSpPr>
        <p:spPr>
          <a:xfrm>
            <a:off x="388742" y="1433120"/>
            <a:ext cx="11724961" cy="493077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One process writes to one end (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Another process reads from the other end (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5" y="3463475"/>
            <a:ext cx="5880936" cy="179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91231" y="3311577"/>
            <a:ext cx="5198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ordinary pipe can’t be accessed from outside the process that created 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child inherits the pipe from its parent process like any other file</a:t>
            </a:r>
            <a:endParaRPr lang="en-US" sz="2400" b="1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40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Ordinary Pipe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72" y="1365371"/>
            <a:ext cx="4168868" cy="3043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5727"/>
          <a:stretch/>
        </p:blipFill>
        <p:spPr>
          <a:xfrm>
            <a:off x="5632293" y="1750422"/>
            <a:ext cx="5499413" cy="4407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4336"/>
          <a:stretch/>
        </p:blipFill>
        <p:spPr>
          <a:xfrm>
            <a:off x="388262" y="4408786"/>
            <a:ext cx="5499413" cy="24458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65371" y="1750422"/>
            <a:ext cx="4911635" cy="1907178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4960" y="3657600"/>
            <a:ext cx="4911635" cy="1976846"/>
          </a:xfrm>
          <a:prstGeom prst="rect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261462" y="2396732"/>
            <a:ext cx="1733006" cy="0"/>
          </a:xfrm>
          <a:prstGeom prst="line">
            <a:avLst/>
          </a:prstGeom>
          <a:ln w="28575">
            <a:solidFill>
              <a:srgbClr val="006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61462" y="2887078"/>
            <a:ext cx="4406538" cy="23646"/>
          </a:xfrm>
          <a:prstGeom prst="line">
            <a:avLst/>
          </a:prstGeom>
          <a:ln w="28575">
            <a:solidFill>
              <a:srgbClr val="006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61462" y="3454824"/>
            <a:ext cx="1733006" cy="0"/>
          </a:xfrm>
          <a:prstGeom prst="line">
            <a:avLst/>
          </a:prstGeom>
          <a:ln w="28575">
            <a:solidFill>
              <a:srgbClr val="006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1462" y="4160217"/>
            <a:ext cx="1733006" cy="0"/>
          </a:xfrm>
          <a:prstGeom prst="line">
            <a:avLst/>
          </a:prstGeom>
          <a:ln w="28575">
            <a:solidFill>
              <a:srgbClr val="006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61462" y="4717566"/>
            <a:ext cx="3457304" cy="2480"/>
          </a:xfrm>
          <a:prstGeom prst="line">
            <a:avLst/>
          </a:prstGeom>
          <a:ln w="28575">
            <a:solidFill>
              <a:srgbClr val="006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61462" y="5457795"/>
            <a:ext cx="1733006" cy="0"/>
          </a:xfrm>
          <a:prstGeom prst="line">
            <a:avLst/>
          </a:prstGeom>
          <a:ln w="28575">
            <a:solidFill>
              <a:srgbClr val="006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84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076130" y="1494910"/>
            <a:ext cx="105483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Named Pipes are more powerful than ordinary pipes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Communication is bidirectional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No parent-child relationship required between communicating processes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Several processes can use the named pipe for communication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Does not cease to exist if the communicating processes have terminated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Provided on both UNIX and Windows systems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Referred to as FIFOs in UNIX systems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Named Pipe</a:t>
            </a:r>
          </a:p>
        </p:txBody>
      </p:sp>
    </p:spTree>
    <p:extLst>
      <p:ext uri="{BB962C8B-B14F-4D97-AF65-F5344CB8AC3E}">
        <p14:creationId xmlns:p14="http://schemas.microsoft.com/office/powerpoint/2010/main" val="228414406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Interprocess Communication</a:t>
            </a:r>
          </a:p>
        </p:txBody>
      </p:sp>
      <p:pic>
        <p:nvPicPr>
          <p:cNvPr id="5" name="Picture 1" descr="3_1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6"/>
          <a:stretch/>
        </p:blipFill>
        <p:spPr bwMode="auto">
          <a:xfrm>
            <a:off x="2513699" y="1931559"/>
            <a:ext cx="6100762" cy="403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59649" y="1348946"/>
            <a:ext cx="77044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message passing          shared memory </a:t>
            </a:r>
            <a:r>
              <a:rPr lang="en-US" altLang="en-US" b="1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50343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Producer-Consumer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r="61711" b="61537"/>
          <a:stretch/>
        </p:blipFill>
        <p:spPr>
          <a:xfrm>
            <a:off x="753227" y="1579671"/>
            <a:ext cx="2769541" cy="2333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9" t="58262" r="12567" b="10131"/>
          <a:stretch/>
        </p:blipFill>
        <p:spPr>
          <a:xfrm>
            <a:off x="8633254" y="3640762"/>
            <a:ext cx="2694624" cy="2586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0" t="37832" r="26350" b="45824"/>
          <a:stretch/>
        </p:blipFill>
        <p:spPr>
          <a:xfrm>
            <a:off x="3295135" y="3177319"/>
            <a:ext cx="5758249" cy="11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3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38131" y="1581511"/>
            <a:ext cx="10360548" cy="546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area of memory shared among cooperating processes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create shared memory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attach to shared memory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shared memory region resides in address space of creating process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faster than message passing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system calls are required to establish shared memory region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synchronization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914400" lvl="1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IPC – Shared Memory</a:t>
            </a:r>
          </a:p>
        </p:txBody>
      </p:sp>
    </p:spTree>
    <p:extLst>
      <p:ext uri="{BB962C8B-B14F-4D97-AF65-F5344CB8AC3E}">
        <p14:creationId xmlns:p14="http://schemas.microsoft.com/office/powerpoint/2010/main" val="254898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Producer-Consumer Problem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71585" y="1945078"/>
            <a:ext cx="10020060" cy="3541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Shared data, reside in a region of memory shared by producer &amp; consumer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1370013" lvl="3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1370013" lvl="3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370013" lvl="3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1370013" lvl="3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1370013" lvl="3" indent="0">
              <a:buNone/>
            </a:pPr>
            <a:endParaRPr lang="en-US" alt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0013" lvl="3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1370013" lvl="3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= 0;</a:t>
            </a:r>
          </a:p>
          <a:p>
            <a:pPr marL="1370013" lvl="3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0;</a:t>
            </a:r>
          </a:p>
          <a:p>
            <a:pPr marL="1655763" lvl="3" indent="-285750"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281697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428366" y="1440370"/>
            <a:ext cx="887215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 { 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produce an item in next produced */ 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(((in + 1) % BUFFER_SIZE) == out) //buffer is full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; /* do nothing */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buffer[in] =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= (in + 1) % BUFFER_SIZE;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Bounded Buffer - Producer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472902" y="3928931"/>
            <a:ext cx="756233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item 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next_consumed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; </a:t>
            </a:r>
            <a:endParaRPr lang="en-GB" b="1" dirty="0">
              <a:solidFill>
                <a:srgbClr val="0000FF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while(true){ 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/>
            </a:r>
            <a:br>
              <a:rPr lang="en-US" b="1" dirty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	while (in == out)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//buffer is empty</a:t>
            </a:r>
            <a:endParaRPr lang="en-GB" b="1" dirty="0">
              <a:solidFill>
                <a:srgbClr val="FF0000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; /*do nothing*/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next_consumed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 = buffer[out]; </a:t>
            </a:r>
            <a:endParaRPr lang="en-GB" b="1" dirty="0">
              <a:solidFill>
                <a:srgbClr val="0000FF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	out = (out + 1) % BUFFER_SIZE;</a:t>
            </a:r>
            <a:endParaRPr lang="en-GB" b="1" dirty="0">
              <a:solidFill>
                <a:srgbClr val="0000FF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/* consume the item in next consumed */ </a:t>
            </a:r>
            <a:endParaRPr lang="en-GB" b="1" dirty="0">
              <a:solidFill>
                <a:srgbClr val="FF0000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} </a:t>
            </a:r>
            <a:endParaRPr lang="en-GB" b="1" dirty="0">
              <a:solidFill>
                <a:srgbClr val="0000FF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4" name="Right Arrow Callout 3"/>
          <p:cNvSpPr/>
          <p:nvPr/>
        </p:nvSpPr>
        <p:spPr>
          <a:xfrm>
            <a:off x="1919416" y="4842716"/>
            <a:ext cx="2166551" cy="7412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Consumer</a:t>
            </a:r>
          </a:p>
        </p:txBody>
      </p:sp>
      <p:sp>
        <p:nvSpPr>
          <p:cNvPr id="7" name="Right Arrow Callout 6"/>
          <p:cNvSpPr/>
          <p:nvPr/>
        </p:nvSpPr>
        <p:spPr>
          <a:xfrm rot="10800000" flipV="1">
            <a:off x="9469394" y="1991756"/>
            <a:ext cx="2166551" cy="7412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4272885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10676238" cy="341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Multiple parts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The program code, also called </a:t>
            </a:r>
            <a:r>
              <a:rPr lang="en-US" altLang="en-US" sz="2400" b="1" dirty="0">
                <a:solidFill>
                  <a:srgbClr val="3366FF"/>
                </a:solidFill>
              </a:rPr>
              <a:t>text section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Current activity including</a:t>
            </a:r>
            <a:r>
              <a:rPr lang="en-US" altLang="en-US" sz="2400" b="1" dirty="0">
                <a:solidFill>
                  <a:srgbClr val="3366FF"/>
                </a:solidFill>
              </a:rPr>
              <a:t> program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3366FF"/>
                </a:solidFill>
              </a:rPr>
              <a:t>counter</a:t>
            </a:r>
            <a:r>
              <a:rPr lang="en-US" altLang="en-US" sz="2400" dirty="0"/>
              <a:t>, processor registers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Stack</a:t>
            </a:r>
            <a:r>
              <a:rPr lang="en-US" altLang="en-US" sz="2400" b="1" dirty="0"/>
              <a:t> </a:t>
            </a:r>
            <a:r>
              <a:rPr lang="en-US" altLang="en-US" sz="2400" dirty="0"/>
              <a:t>containing temporary data</a:t>
            </a:r>
          </a:p>
          <a:p>
            <a:pPr marL="1200150" lvl="2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Function parameters, return addresses, local variables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Data section</a:t>
            </a:r>
            <a:r>
              <a:rPr lang="en-US" altLang="en-US" sz="2400" b="1" dirty="0"/>
              <a:t> </a:t>
            </a:r>
            <a:r>
              <a:rPr lang="en-US" altLang="en-US" sz="2400" dirty="0"/>
              <a:t>containing global variables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Heap</a:t>
            </a:r>
            <a:r>
              <a:rPr lang="en-US" altLang="en-US" sz="2400" b="1" dirty="0"/>
              <a:t> </a:t>
            </a:r>
            <a:r>
              <a:rPr lang="en-US" altLang="en-US" sz="2400" dirty="0"/>
              <a:t>containing memory dynamically allocated during run time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Concept</a:t>
            </a:r>
          </a:p>
        </p:txBody>
      </p:sp>
    </p:spTree>
    <p:extLst>
      <p:ext uri="{BB962C8B-B14F-4D97-AF65-F5344CB8AC3E}">
        <p14:creationId xmlns:p14="http://schemas.microsoft.com/office/powerpoint/2010/main" val="17550840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707366" y="1486931"/>
            <a:ext cx="10995479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mechanism for processes to communicate and synchronize their actions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no sharing of address space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2 operations: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</a:t>
            </a:r>
            <a:r>
              <a:rPr lang="en-US" alt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receive(</a:t>
            </a:r>
            <a:r>
              <a:rPr lang="en-US" alt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i="1" dirty="0"/>
              <a:t>message</a:t>
            </a:r>
            <a:r>
              <a:rPr lang="en-US" altLang="en-US" sz="2800" dirty="0"/>
              <a:t> size is either fixed or variable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IPC –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40084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076129" y="1585528"/>
            <a:ext cx="1058041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Processes must name each other explicitly: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 (</a:t>
            </a:r>
            <a:r>
              <a:rPr lang="en-US" alt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 message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800" dirty="0"/>
              <a:t>– send a message to process </a:t>
            </a:r>
            <a:r>
              <a:rPr lang="en-US" altLang="en-US" sz="2800" i="1" dirty="0"/>
              <a:t>P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receive(</a:t>
            </a:r>
            <a:r>
              <a:rPr lang="en-US" alt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Q, message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800" dirty="0"/>
              <a:t>– receive a message from process </a:t>
            </a:r>
            <a:r>
              <a:rPr lang="en-US" altLang="en-US" sz="2800" i="1" dirty="0"/>
              <a:t>Q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Links are established automatically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A link is associated with exactly one pair of communicating processes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Between each pair there exists exactly one link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0"/>
            <a:ext cx="7305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Message Passing – Direct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75525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076130" y="1585528"/>
            <a:ext cx="929815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Messages are directed and received from mailboxes / ports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D34DE9"/>
                </a:solidFill>
              </a:rPr>
              <a:t>Each mailbox has a unique ID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D34DE9"/>
                </a:solidFill>
              </a:rPr>
              <a:t>Processes can communicate only if they share a mailbox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Link is established only if processes share a common mailbox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A link may be associated with many processes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Each pair of processes may share several communication links, each link corresponds to one mailbox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0"/>
            <a:ext cx="7305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Message Passing – Indirect Communication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0169"/>
          <a:stretch/>
        </p:blipFill>
        <p:spPr>
          <a:xfrm>
            <a:off x="1076129" y="1585528"/>
            <a:ext cx="9298153" cy="46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749643" y="1446729"/>
            <a:ext cx="1086570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Operations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create a new mailbox (port)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send and receive messages through mailbox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destroy a mailbox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</a:t>
            </a:r>
            <a:r>
              <a:rPr lang="en-US" alt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message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800" dirty="0"/>
              <a:t>– send a message to mailbox A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receive(</a:t>
            </a:r>
            <a:r>
              <a:rPr lang="en-US" alt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message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800" dirty="0"/>
              <a:t>– receive a message from mailbox A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0"/>
            <a:ext cx="7305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Message Passing – Indirect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44225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3169" y="1398151"/>
            <a:ext cx="54592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9413" indent="-379413"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rgbClr val="3366FF"/>
                </a:solidFill>
              </a:rPr>
              <a:t>Blocking</a:t>
            </a:r>
            <a:r>
              <a:rPr lang="en-US" sz="2400" dirty="0"/>
              <a:t> / </a:t>
            </a:r>
            <a:r>
              <a:rPr lang="en-US" sz="2400" b="1" dirty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Blocking send </a:t>
            </a:r>
            <a:r>
              <a:rPr lang="en-US" sz="2400" dirty="0"/>
              <a:t>--</a:t>
            </a:r>
            <a:r>
              <a:rPr lang="en-US" sz="2400" b="1" dirty="0"/>
              <a:t> </a:t>
            </a:r>
            <a:r>
              <a:rPr lang="en-US" sz="2400" dirty="0"/>
              <a:t>sender is blocked until the message is received by the receiving process or mailbox</a:t>
            </a:r>
          </a:p>
          <a:p>
            <a:pPr marL="798513" lvl="1" indent="-341313"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Blocking receive </a:t>
            </a:r>
            <a:r>
              <a:rPr lang="en-US" sz="2400" dirty="0"/>
              <a:t>--</a:t>
            </a:r>
            <a:r>
              <a:rPr lang="en-US" sz="2400" b="1" dirty="0"/>
              <a:t> </a:t>
            </a:r>
            <a:r>
              <a:rPr lang="en-US" sz="2400" dirty="0"/>
              <a:t>receiver is  blocked until a message is available</a:t>
            </a:r>
          </a:p>
          <a:p>
            <a:pPr marL="379413" indent="-379413">
              <a:buFont typeface="Wingdings" panose="05000000000000000000" pitchFamily="2" charset="2"/>
              <a:buChar char="v"/>
              <a:defRPr/>
            </a:pPr>
            <a:endParaRPr lang="en-US" sz="2400" b="1" dirty="0">
              <a:solidFill>
                <a:srgbClr val="3366FF"/>
              </a:solidFill>
            </a:endParaRPr>
          </a:p>
          <a:p>
            <a:pPr marL="379413" indent="-379413"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rgbClr val="3366FF"/>
                </a:solidFill>
              </a:rPr>
              <a:t>Non-blocking</a:t>
            </a:r>
            <a:r>
              <a:rPr lang="en-US" sz="2400" dirty="0"/>
              <a:t> / </a:t>
            </a:r>
            <a:r>
              <a:rPr lang="en-US" sz="2400" b="1" dirty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Non-blocking send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-- sender sends the message and continues</a:t>
            </a:r>
          </a:p>
          <a:p>
            <a:pPr marL="798513" lvl="1" indent="-341313"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Non-blocking receive</a:t>
            </a:r>
            <a:r>
              <a:rPr lang="en-US" sz="2400" dirty="0"/>
              <a:t> -- receiver receives a valid message  or null message</a:t>
            </a:r>
          </a:p>
          <a:p>
            <a:pPr marL="1141413" lvl="2" indent="-341313">
              <a:buFont typeface="Wingdings" panose="05000000000000000000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-99527" y="334616"/>
            <a:ext cx="5019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Synchronization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Semantics of Send and Receive Can be blocking or nonblocking –called  “synchronous” and “asynchronous” –remember: procedure call is synchronous  thread fork. - ppt download">
            <a:extLst>
              <a:ext uri="{FF2B5EF4-FFF2-40B4-BE49-F238E27FC236}">
                <a16:creationId xmlns:a16="http://schemas.microsoft.com/office/drawing/2014/main" id="{AA6158A6-9A48-B6D7-17BB-220ECFC90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2" r="8983" b="13469"/>
          <a:stretch/>
        </p:blipFill>
        <p:spPr bwMode="auto">
          <a:xfrm>
            <a:off x="5828323" y="753035"/>
            <a:ext cx="6280508" cy="321743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ine with text on it&#10;&#10;Description automatically generated">
            <a:extLst>
              <a:ext uri="{FF2B5EF4-FFF2-40B4-BE49-F238E27FC236}">
                <a16:creationId xmlns:a16="http://schemas.microsoft.com/office/drawing/2014/main" id="{78604B42-FC0F-50F3-1EDF-C3823352B8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3" r="4031" b="3594"/>
          <a:stretch/>
        </p:blipFill>
        <p:spPr>
          <a:xfrm>
            <a:off x="5828323" y="3970468"/>
            <a:ext cx="6280508" cy="28875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0C210-41A3-4CF3-5E4C-6ECBDD9E1DEF}"/>
              </a:ext>
            </a:extLst>
          </p:cNvPr>
          <p:cNvSpPr txBox="1"/>
          <p:nvPr/>
        </p:nvSpPr>
        <p:spPr>
          <a:xfrm>
            <a:off x="455005" y="6215607"/>
            <a:ext cx="6194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https://slideplayer.com/slide/8673888/</a:t>
            </a:r>
          </a:p>
        </p:txBody>
      </p:sp>
    </p:spTree>
    <p:extLst>
      <p:ext uri="{BB962C8B-B14F-4D97-AF65-F5344CB8AC3E}">
        <p14:creationId xmlns:p14="http://schemas.microsoft.com/office/powerpoint/2010/main" val="3586230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741405" y="1519624"/>
            <a:ext cx="104644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800" dirty="0"/>
              <a:t>messages exchanged by processes reside in a temporary queue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</a:rPr>
              <a:t>Zero capacity Queue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8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</a:rPr>
              <a:t>Bounded capacity Queue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8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</a:rPr>
              <a:t>Unbounded capacity Queue</a:t>
            </a:r>
            <a:endParaRPr lang="en-US" altLang="en-US" sz="28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Buffering</a:t>
            </a:r>
          </a:p>
        </p:txBody>
      </p:sp>
    </p:spTree>
    <p:extLst>
      <p:ext uri="{BB962C8B-B14F-4D97-AF65-F5344CB8AC3E}">
        <p14:creationId xmlns:p14="http://schemas.microsoft.com/office/powerpoint/2010/main" val="1873199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77347" y="1514818"/>
            <a:ext cx="55646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</a:pPr>
            <a:r>
              <a:rPr lang="en-US" altLang="en-US" sz="2400" dirty="0">
                <a:latin typeface="+mn-lt"/>
              </a:rPr>
              <a:t>asynchronous communication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en-US" sz="2400" dirty="0">
                <a:latin typeface="+mn-lt"/>
              </a:rPr>
              <a:t>messages placed onto the queue are stored until the recipient retrieves them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Message Queue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5" y="3567917"/>
            <a:ext cx="4667901" cy="11050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49996" y="1514818"/>
            <a:ext cx="56618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Step 1</a:t>
            </a:r>
            <a:r>
              <a:rPr lang="en-US" sz="2400" dirty="0"/>
              <a:t> − Create a message queue or connect to an already existing message queue (</a:t>
            </a:r>
            <a:r>
              <a:rPr lang="en-US" sz="2400" dirty="0" err="1">
                <a:solidFill>
                  <a:srgbClr val="FF0000"/>
                </a:solidFill>
              </a:rPr>
              <a:t>msgget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Step 2</a:t>
            </a:r>
            <a:r>
              <a:rPr lang="en-US" sz="2400" dirty="0"/>
              <a:t> − Write into message queue (</a:t>
            </a:r>
            <a:r>
              <a:rPr lang="en-US" sz="2400" dirty="0" err="1">
                <a:solidFill>
                  <a:srgbClr val="FF0000"/>
                </a:solidFill>
              </a:rPr>
              <a:t>msgsnd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Step 3</a:t>
            </a:r>
            <a:r>
              <a:rPr lang="en-US" sz="2400" dirty="0"/>
              <a:t> − Read from the message queue (</a:t>
            </a:r>
            <a:r>
              <a:rPr lang="en-US" sz="2400" dirty="0" err="1">
                <a:solidFill>
                  <a:srgbClr val="FF0000"/>
                </a:solidFill>
              </a:rPr>
              <a:t>msgrcv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Step 4</a:t>
            </a:r>
            <a:r>
              <a:rPr lang="en-US" sz="2400" dirty="0"/>
              <a:t> − Perform control operations on the message queue (</a:t>
            </a:r>
            <a:r>
              <a:rPr lang="en-US" sz="2400" dirty="0" err="1">
                <a:solidFill>
                  <a:srgbClr val="FF0000"/>
                </a:solidFill>
              </a:rPr>
              <a:t>msgctl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362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1748D79D-B3E0-F124-AFEB-7C13A608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35" y="5253084"/>
            <a:ext cx="2342795" cy="4034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399F76-D5F4-80C7-754B-F0A94D9F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23" y="2446951"/>
            <a:ext cx="853196" cy="2797660"/>
          </a:xfrm>
          <a:prstGeom prst="rect">
            <a:avLst/>
          </a:prstGeom>
        </p:spPr>
      </p:pic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Context Switch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77" y="1459369"/>
            <a:ext cx="49814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System must </a:t>
            </a:r>
            <a:r>
              <a:rPr lang="en-US" altLang="en-US" sz="2400" b="1" dirty="0">
                <a:solidFill>
                  <a:srgbClr val="3366FF"/>
                </a:solidFill>
              </a:rPr>
              <a:t>save state </a:t>
            </a:r>
            <a:r>
              <a:rPr lang="en-US" altLang="en-US" sz="2400" dirty="0"/>
              <a:t>of the old process and load the </a:t>
            </a:r>
            <a:r>
              <a:rPr lang="en-US" altLang="en-US" sz="2400" b="1" dirty="0">
                <a:solidFill>
                  <a:srgbClr val="3366FF"/>
                </a:solidFill>
              </a:rPr>
              <a:t>state </a:t>
            </a:r>
            <a:r>
              <a:rPr lang="en-US" altLang="en-US" sz="2400" dirty="0"/>
              <a:t>for the new process via </a:t>
            </a:r>
            <a:r>
              <a:rPr lang="en-US" altLang="en-US" sz="2400" b="1" dirty="0">
                <a:solidFill>
                  <a:srgbClr val="3366FF"/>
                </a:solidFill>
              </a:rPr>
              <a:t>context switch</a:t>
            </a:r>
            <a:endParaRPr lang="en-US" altLang="en-US" sz="24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Context </a:t>
            </a:r>
            <a:r>
              <a:rPr lang="en-US" altLang="en-US" sz="2400" dirty="0"/>
              <a:t>of a process represented in PCB (CPU registers contents, process state, memory management info.)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Context-switch time is overhead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Time dependent on hardware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3B029-3D2A-BE33-6DB9-783BA4961F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6" r="3321"/>
          <a:stretch/>
        </p:blipFill>
        <p:spPr>
          <a:xfrm>
            <a:off x="5513294" y="1331397"/>
            <a:ext cx="6452371" cy="535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A1508-E04B-BAA4-968A-973ED5856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871" y="1866900"/>
            <a:ext cx="1102302" cy="59798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BBEBBE8-8AF6-8E7D-6E08-84276C93927E}"/>
              </a:ext>
            </a:extLst>
          </p:cNvPr>
          <p:cNvGrpSpPr/>
          <p:nvPr/>
        </p:nvGrpSpPr>
        <p:grpSpPr>
          <a:xfrm>
            <a:off x="6782921" y="1904607"/>
            <a:ext cx="2525453" cy="551394"/>
            <a:chOff x="6782921" y="1904607"/>
            <a:chExt cx="2525453" cy="5513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66852F9-1E78-0E53-025A-13C64DAA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4848" y="1904607"/>
              <a:ext cx="2463526" cy="522566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7D0C64-23E4-F13D-D53F-7EB181D3F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2921" y="2348753"/>
              <a:ext cx="469526" cy="1072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3686575-7933-0FEB-D94D-8FD75BFC8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336" y="2410922"/>
            <a:ext cx="1559419" cy="6805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482AB1-A044-441E-B3D7-5D07CF83AE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764"/>
          <a:stretch/>
        </p:blipFill>
        <p:spPr>
          <a:xfrm>
            <a:off x="10985587" y="1868335"/>
            <a:ext cx="885136" cy="10929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E3C59-DF6B-85E8-5FB7-E3FCDE4E461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9248"/>
          <a:stretch/>
        </p:blipFill>
        <p:spPr>
          <a:xfrm>
            <a:off x="7849335" y="3099966"/>
            <a:ext cx="1653253" cy="50797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B92598-A1B1-0EF2-FE0C-8FA394F67734}"/>
              </a:ext>
            </a:extLst>
          </p:cNvPr>
          <p:cNvCxnSpPr>
            <a:cxnSpLocks/>
          </p:cNvCxnSpPr>
          <p:nvPr/>
        </p:nvCxnSpPr>
        <p:spPr>
          <a:xfrm flipH="1">
            <a:off x="9409580" y="2961324"/>
            <a:ext cx="1670796" cy="58837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3D387C-DB9C-3D11-5070-398DCC099BFB}"/>
              </a:ext>
            </a:extLst>
          </p:cNvPr>
          <p:cNvGrpSpPr/>
          <p:nvPr/>
        </p:nvGrpSpPr>
        <p:grpSpPr>
          <a:xfrm>
            <a:off x="7719482" y="3633344"/>
            <a:ext cx="3360894" cy="887375"/>
            <a:chOff x="7719482" y="3660239"/>
            <a:chExt cx="3360894" cy="88737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6B5852D-337B-9D84-07C2-868EEE5B0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19482" y="3660239"/>
              <a:ext cx="2428906" cy="887375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06594E-9E87-B48C-9B43-B3D002A34B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70141" y="4143970"/>
              <a:ext cx="1210235" cy="2990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F24898-3A4D-7ACD-89A6-AEE608CA09CE}"/>
              </a:ext>
            </a:extLst>
          </p:cNvPr>
          <p:cNvGrpSpPr/>
          <p:nvPr/>
        </p:nvGrpSpPr>
        <p:grpSpPr>
          <a:xfrm>
            <a:off x="11071411" y="2950402"/>
            <a:ext cx="884902" cy="1492649"/>
            <a:chOff x="11062833" y="2996142"/>
            <a:chExt cx="884902" cy="149264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3680255-BCD4-1B3C-66D1-2904715BD1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76283"/>
            <a:stretch/>
          </p:blipFill>
          <p:spPr>
            <a:xfrm>
              <a:off x="11062833" y="2996142"/>
              <a:ext cx="207970" cy="1492649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BE396D5-0C2A-0765-B1EF-40760546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301817" y="3583027"/>
              <a:ext cx="645918" cy="264239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BB3BB029-9FBE-6A28-91A8-2C09868EDCC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339"/>
          <a:stretch/>
        </p:blipFill>
        <p:spPr>
          <a:xfrm>
            <a:off x="11071411" y="4407190"/>
            <a:ext cx="894254" cy="12553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C4BBD79-7524-2D67-23A3-6C0A9D8ECA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60075" y="4534456"/>
            <a:ext cx="1775012" cy="10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5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076130" y="1494910"/>
            <a:ext cx="1054830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</a:rPr>
              <a:t>Process scheduler </a:t>
            </a:r>
            <a:r>
              <a:rPr lang="en-US" altLang="en-US" sz="2800" dirty="0"/>
              <a:t>selects among available processes for next execution on CPU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Maintains </a:t>
            </a:r>
            <a:r>
              <a:rPr lang="en-US" altLang="en-US" sz="2800" b="1" dirty="0">
                <a:solidFill>
                  <a:srgbClr val="FF0000"/>
                </a:solidFill>
              </a:rPr>
              <a:t>scheduling queues </a:t>
            </a:r>
            <a:r>
              <a:rPr lang="en-US" altLang="en-US" sz="2800" dirty="0"/>
              <a:t>of processes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</a:rPr>
              <a:t>Job queue </a:t>
            </a:r>
            <a:r>
              <a:rPr lang="en-US" altLang="en-US" sz="2800" dirty="0"/>
              <a:t>– set of all processes in the system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</a:rPr>
              <a:t>Ready queue </a:t>
            </a:r>
            <a:r>
              <a:rPr lang="en-US" altLang="en-US" sz="2800" dirty="0"/>
              <a:t>– set of all processes residing in main memory, ready and waiting to execute, can be stored as a linked list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</a:rPr>
              <a:t>Device queues </a:t>
            </a:r>
            <a:r>
              <a:rPr lang="en-US" altLang="en-US" sz="2800" dirty="0"/>
              <a:t>– set of processes waiting for an I/O device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Processes migrate among the various queues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3811500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681065" y="482445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Various Queues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1412147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063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5727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Program is </a:t>
            </a:r>
            <a:r>
              <a:rPr lang="en-US" altLang="en-US" sz="2400" b="1" i="1" dirty="0"/>
              <a:t>passive</a:t>
            </a:r>
            <a:r>
              <a:rPr lang="en-US" altLang="en-US" sz="2400" dirty="0"/>
              <a:t> entity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Process is </a:t>
            </a:r>
            <a:r>
              <a:rPr lang="en-US" altLang="en-US" sz="2400" b="1" i="1" dirty="0"/>
              <a:t>active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Program becomes process when executable file loaded into memory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Execution of program started via GUI mouse clicks, command line entry of its name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One program can be several processes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Concept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538" y="1634260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0438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15329" y="1247776"/>
            <a:ext cx="11961341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Short-term scheduler 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CPU scheduler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/>
              <a:t>– selects which process should be executed next and </a:t>
            </a:r>
            <a:r>
              <a:rPr lang="en-US" altLang="en-US" sz="2400" dirty="0" smtClean="0"/>
              <a:t>allocated the </a:t>
            </a:r>
            <a:r>
              <a:rPr lang="en-US" altLang="en-US" sz="2400" dirty="0"/>
              <a:t>CPU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invoked frequently (milliseconds) </a:t>
            </a:r>
            <a:r>
              <a:rPr lang="en-US" altLang="en-US" sz="2400" dirty="0">
                <a:sym typeface="Symbol" panose="05050102010706020507" pitchFamily="18" charset="2"/>
              </a:rPr>
              <a:t> (must be fast)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Long-term scheduler 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job scheduler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/>
              <a:t>– selects which processes from job queue should be brought into the ready queue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invoked  infrequently (seconds, minutes)  (may be slow)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controls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degree of multiprogramming (no. of processes in main memory)</a:t>
            </a:r>
            <a:endParaRPr lang="en-US" altLang="en-US" sz="2400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Processes can be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I/O-bound process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CPU-bound process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Long-term scheduler strives for good </a:t>
            </a:r>
            <a:r>
              <a:rPr lang="en-US" altLang="en-US" sz="2400" b="1" i="1" dirty="0">
                <a:highlight>
                  <a:srgbClr val="FFFF00"/>
                </a:highlight>
                <a:sym typeface="Symbol" panose="05050102010706020507" pitchFamily="18" charset="2"/>
              </a:rPr>
              <a:t>process mix</a:t>
            </a:r>
            <a:endParaRPr lang="en-US" altLang="en-US" sz="2400" dirty="0"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Schedulers</a:t>
            </a:r>
          </a:p>
        </p:txBody>
      </p:sp>
    </p:spTree>
    <p:extLst>
      <p:ext uri="{BB962C8B-B14F-4D97-AF65-F5344CB8AC3E}">
        <p14:creationId xmlns:p14="http://schemas.microsoft.com/office/powerpoint/2010/main" val="488916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230659" y="1321917"/>
            <a:ext cx="1159063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b="1" dirty="0">
                <a:solidFill>
                  <a:srgbClr val="FF0000"/>
                </a:solidFill>
              </a:rPr>
              <a:t>Medium-term scheduler  </a:t>
            </a:r>
            <a:r>
              <a:rPr kumimoji="1" lang="en-US" altLang="en-US" sz="2400" dirty="0"/>
              <a:t>can be added in time sharing systems if degree of multiprogramming needs to decrease</a:t>
            </a:r>
          </a:p>
          <a:p>
            <a:pPr marL="800100" lvl="1" indent="-34290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dirty="0"/>
              <a:t>Intermediate level of scheduling</a:t>
            </a:r>
          </a:p>
          <a:p>
            <a:pPr marL="800100" lvl="1" indent="-342900">
              <a:spcBef>
                <a:spcPct val="35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b="1" dirty="0">
                <a:solidFill>
                  <a:srgbClr val="FF3300"/>
                </a:solidFill>
              </a:rPr>
              <a:t>S</a:t>
            </a:r>
            <a:r>
              <a:rPr kumimoji="1" lang="en-US" altLang="en-US" sz="2400" b="1" dirty="0">
                <a:solidFill>
                  <a:srgbClr val="FF0000"/>
                </a:solidFill>
              </a:rPr>
              <a:t>wapping</a:t>
            </a:r>
          </a:p>
          <a:p>
            <a:pPr marL="800100" lvl="1" indent="-342900">
              <a:spcBef>
                <a:spcPct val="35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b="1" dirty="0">
                <a:solidFill>
                  <a:srgbClr val="FF0000"/>
                </a:solidFill>
              </a:rPr>
              <a:t>Required for improving process mix or for freeing of memory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endParaRPr kumimoji="1" lang="en-US" altLang="en-US" sz="2400" dirty="0"/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endParaRPr kumimoji="1"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Schedulers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86" y="3828921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15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28832" y="1602261"/>
            <a:ext cx="45143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new</a:t>
            </a:r>
            <a:r>
              <a:rPr lang="en-US" altLang="en-US" sz="2400" dirty="0"/>
              <a:t>:  Process is being created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running</a:t>
            </a:r>
            <a:r>
              <a:rPr lang="en-US" altLang="en-US" sz="2400" dirty="0"/>
              <a:t>:  Instructions are being executed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waiting</a:t>
            </a:r>
            <a:r>
              <a:rPr lang="en-US" altLang="en-US" sz="2400" dirty="0"/>
              <a:t>:  Process is waiting for some event to occur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ready</a:t>
            </a:r>
            <a:r>
              <a:rPr lang="en-US" altLang="en-US" sz="2400" dirty="0"/>
              <a:t>:  Process is waiting to be assigned to a processor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terminated</a:t>
            </a:r>
            <a:r>
              <a:rPr lang="en-US" altLang="en-US" sz="2400" dirty="0"/>
              <a:t>:  Process has finished execution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States of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67" y="2117254"/>
            <a:ext cx="7327557" cy="2861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6606746" y="2776151"/>
            <a:ext cx="354227" cy="263611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80388" y="3547849"/>
            <a:ext cx="354227" cy="263611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99654" y="2537254"/>
            <a:ext cx="675503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48151" y="4242486"/>
            <a:ext cx="1614617" cy="16476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35330" y="2537254"/>
            <a:ext cx="815546" cy="1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452919" y="2533135"/>
            <a:ext cx="407773" cy="4119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80919" y="4423719"/>
            <a:ext cx="2080054" cy="412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85189" y="4423719"/>
            <a:ext cx="1573427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60291" y="3657601"/>
            <a:ext cx="354227" cy="263611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29135" y="4334498"/>
            <a:ext cx="354227" cy="263611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144897" y="2277633"/>
            <a:ext cx="354227" cy="263611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0973" y="2864111"/>
            <a:ext cx="354227" cy="263611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43168" y="2117253"/>
            <a:ext cx="1432052" cy="658897"/>
          </a:xfrm>
          <a:prstGeom prst="ellipse">
            <a:avLst/>
          </a:prstGeom>
          <a:noFill/>
          <a:ln w="38100">
            <a:solidFill>
              <a:srgbClr val="D34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98297" y="3032255"/>
            <a:ext cx="1432052" cy="658897"/>
          </a:xfrm>
          <a:prstGeom prst="ellipse">
            <a:avLst/>
          </a:prstGeom>
          <a:noFill/>
          <a:ln w="38100">
            <a:solidFill>
              <a:srgbClr val="D34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0535" y="3005673"/>
            <a:ext cx="1432052" cy="658897"/>
          </a:xfrm>
          <a:prstGeom prst="ellipse">
            <a:avLst/>
          </a:prstGeom>
          <a:noFill/>
          <a:ln w="38100">
            <a:solidFill>
              <a:srgbClr val="D34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91338" y="4289255"/>
            <a:ext cx="1432052" cy="658897"/>
          </a:xfrm>
          <a:prstGeom prst="ellipse">
            <a:avLst/>
          </a:prstGeom>
          <a:noFill/>
          <a:ln w="38100">
            <a:solidFill>
              <a:srgbClr val="D34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407354" y="2117253"/>
            <a:ext cx="1432052" cy="658897"/>
          </a:xfrm>
          <a:prstGeom prst="ellipse">
            <a:avLst/>
          </a:prstGeom>
          <a:noFill/>
          <a:ln w="38100">
            <a:solidFill>
              <a:srgbClr val="D34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8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24" grpId="0" animBg="1"/>
      <p:bldP spid="24" grpId="1" animBg="1"/>
      <p:bldP spid="33" grpId="0" animBg="1"/>
      <p:bldP spid="33" grpId="1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5" grpId="0" animBg="1"/>
      <p:bldP spid="35" grpId="1" animBg="1"/>
      <p:bldP spid="36" grpId="0" animBg="1"/>
      <p:bldP spid="3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73563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Process state </a:t>
            </a:r>
            <a:r>
              <a:rPr lang="en-US" altLang="en-US" sz="2400" dirty="0"/>
              <a:t>– new, ready, running, waiting, etc.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Program counter </a:t>
            </a:r>
            <a:r>
              <a:rPr lang="en-US" altLang="en-US" sz="2400" dirty="0"/>
              <a:t>– location of instruction to next execute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CPU registers </a:t>
            </a:r>
            <a:r>
              <a:rPr lang="en-US" altLang="en-US" sz="2400" dirty="0"/>
              <a:t>– contents of all process-centric registers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CPU scheduling information</a:t>
            </a:r>
            <a:r>
              <a:rPr lang="en-US" altLang="en-US" sz="2400" dirty="0"/>
              <a:t>- priorities, scheduling queue pointers, scheduling parameters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Memory-management information </a:t>
            </a:r>
            <a:r>
              <a:rPr lang="en-US" altLang="en-US" sz="2400" dirty="0"/>
              <a:t>– memory allocated to the process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Accounting information </a:t>
            </a:r>
            <a:r>
              <a:rPr lang="en-US" altLang="en-US" sz="2400" dirty="0"/>
              <a:t>– CPU used, clock time elapsed since start, time limits, account nos., process nos.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I/O status information </a:t>
            </a:r>
            <a:r>
              <a:rPr lang="en-US" altLang="en-US" sz="2400" dirty="0"/>
              <a:t>– I/O devices allocated to process, list of open files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Control Block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035" y="1486931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366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1" r="69"/>
          <a:stretch/>
        </p:blipFill>
        <p:spPr>
          <a:xfrm>
            <a:off x="0" y="0"/>
            <a:ext cx="12081933" cy="68579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1267" y="313267"/>
            <a:ext cx="4334933" cy="2963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0" r="47361" b="77531"/>
          <a:stretch/>
        </p:blipFill>
        <p:spPr>
          <a:xfrm>
            <a:off x="424801" y="3860799"/>
            <a:ext cx="11232329" cy="711201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Down Arrow 14"/>
          <p:cNvSpPr/>
          <p:nvPr/>
        </p:nvSpPr>
        <p:spPr>
          <a:xfrm>
            <a:off x="2032000" y="609600"/>
            <a:ext cx="431800" cy="3225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06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926999" y="1442107"/>
            <a:ext cx="10676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3366FF"/>
                </a:solidFill>
              </a:rPr>
              <a:t>Parent</a:t>
            </a:r>
            <a:r>
              <a:rPr lang="en-US" altLang="en-US" sz="2800" b="1" dirty="0"/>
              <a:t> </a:t>
            </a:r>
            <a:r>
              <a:rPr lang="en-US" altLang="en-US" sz="2800" dirty="0"/>
              <a:t>process creates </a:t>
            </a:r>
            <a:r>
              <a:rPr lang="en-US" altLang="en-US" sz="2800" b="1" dirty="0">
                <a:solidFill>
                  <a:srgbClr val="3366FF"/>
                </a:solidFill>
              </a:rPr>
              <a:t>children</a:t>
            </a:r>
            <a:r>
              <a:rPr lang="en-US" altLang="en-US" sz="2800" b="1" dirty="0"/>
              <a:t> </a:t>
            </a:r>
            <a:r>
              <a:rPr lang="en-US" altLang="en-US" sz="2800" dirty="0"/>
              <a:t>processes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3366FF"/>
                </a:solidFill>
              </a:rPr>
              <a:t>process identifier </a:t>
            </a:r>
            <a:r>
              <a:rPr lang="en-US" altLang="en-US" sz="2800" dirty="0"/>
              <a:t>(</a:t>
            </a:r>
            <a:r>
              <a:rPr lang="en-US" altLang="en-US" sz="2800" b="1" dirty="0" err="1">
                <a:solidFill>
                  <a:srgbClr val="3366FF"/>
                </a:solidFill>
              </a:rPr>
              <a:t>pid</a:t>
            </a:r>
            <a:r>
              <a:rPr lang="en-US" altLang="en-US" sz="2800" dirty="0"/>
              <a:t>), integer number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Resource sharing options (CPU time, memory, files, I/O devices)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Parent and children share all resources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Children share subset of parent</a:t>
            </a:r>
            <a:r>
              <a:rPr lang="en-IN" altLang="en-US" sz="2800" dirty="0"/>
              <a:t>’</a:t>
            </a:r>
            <a:r>
              <a:rPr lang="en-US" altLang="ja-JP" sz="2800" dirty="0"/>
              <a:t>s resources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Parent and child share no resources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Execution options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Parent and children execute concurrently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Parent waits until children terminate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Creation</a:t>
            </a:r>
          </a:p>
        </p:txBody>
      </p:sp>
    </p:spTree>
    <p:extLst>
      <p:ext uri="{BB962C8B-B14F-4D97-AF65-F5344CB8AC3E}">
        <p14:creationId xmlns:p14="http://schemas.microsoft.com/office/powerpoint/2010/main" val="1290044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337216" y="1324057"/>
            <a:ext cx="106762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fork()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address space of child process is a copy of parent (same program and data)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both child and parent continue execution at the instruction after fork()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return code for fork() is 0 for child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return code for fork() is non-zero (child </a:t>
            </a:r>
            <a:r>
              <a:rPr lang="en-US" altLang="en-US" sz="2400" i="1" dirty="0" err="1"/>
              <a:t>pid</a:t>
            </a:r>
            <a:r>
              <a:rPr lang="en-US" altLang="en-US" sz="2400" dirty="0"/>
              <a:t>) for parent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exec()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loads a binary file into calling process’s memory and starts execution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destroys previous memory image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call to exec() does not return unless an error occurs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wait()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parent can issue wait() to move out of ready queue until the child is done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Creation</a:t>
            </a:r>
          </a:p>
        </p:txBody>
      </p:sp>
    </p:spTree>
    <p:extLst>
      <p:ext uri="{BB962C8B-B14F-4D97-AF65-F5344CB8AC3E}">
        <p14:creationId xmlns:p14="http://schemas.microsoft.com/office/powerpoint/2010/main" val="1552774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7443</TotalTime>
  <Words>1550</Words>
  <Application>Microsoft Office PowerPoint</Application>
  <PresentationFormat>Widescreen</PresentationFormat>
  <Paragraphs>398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ＭＳ Ｐゴシック</vt:lpstr>
      <vt:lpstr>ＭＳ Ｐゴシック</vt:lpstr>
      <vt:lpstr>Arial</vt:lpstr>
      <vt:lpstr>Baskerville Old Face</vt:lpstr>
      <vt:lpstr>Book Antiqua</vt:lpstr>
      <vt:lpstr>Calibri</vt:lpstr>
      <vt:lpstr>Calibri Light</vt:lpstr>
      <vt:lpstr>Comic Sans MS</vt:lpstr>
      <vt:lpstr>Courier New</vt:lpstr>
      <vt:lpstr>Symbol</vt:lpstr>
      <vt:lpstr>Times New Roman</vt:lpstr>
      <vt:lpstr>Verdana</vt:lpstr>
      <vt:lpstr>Wingdings</vt:lpstr>
      <vt:lpstr>Office Theme</vt:lpstr>
      <vt:lpstr>OPERATING SYSTEMS (CS F372) Processes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561</cp:revision>
  <cp:lastPrinted>2018-08-03T03:52:21Z</cp:lastPrinted>
  <dcterms:created xsi:type="dcterms:W3CDTF">2016-05-19T10:09:53Z</dcterms:created>
  <dcterms:modified xsi:type="dcterms:W3CDTF">2023-09-02T05:43:37Z</dcterms:modified>
</cp:coreProperties>
</file>