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329" r:id="rId3"/>
    <p:sldId id="330" r:id="rId4"/>
    <p:sldId id="332" r:id="rId5"/>
    <p:sldId id="342" r:id="rId6"/>
    <p:sldId id="343" r:id="rId7"/>
    <p:sldId id="344" r:id="rId8"/>
    <p:sldId id="345" r:id="rId9"/>
    <p:sldId id="381" r:id="rId10"/>
    <p:sldId id="346" r:id="rId11"/>
    <p:sldId id="347" r:id="rId12"/>
    <p:sldId id="348" r:id="rId13"/>
    <p:sldId id="349" r:id="rId14"/>
    <p:sldId id="350" r:id="rId15"/>
    <p:sldId id="351" r:id="rId16"/>
    <p:sldId id="352" r:id="rId17"/>
    <p:sldId id="353" r:id="rId18"/>
    <p:sldId id="354" r:id="rId19"/>
    <p:sldId id="355" r:id="rId20"/>
    <p:sldId id="356" r:id="rId21"/>
    <p:sldId id="358" r:id="rId22"/>
    <p:sldId id="359" r:id="rId23"/>
    <p:sldId id="360" r:id="rId24"/>
    <p:sldId id="361" r:id="rId25"/>
    <p:sldId id="362" r:id="rId26"/>
    <p:sldId id="363" r:id="rId27"/>
    <p:sldId id="365" r:id="rId28"/>
    <p:sldId id="382" r:id="rId29"/>
    <p:sldId id="366" r:id="rId30"/>
    <p:sldId id="368" r:id="rId31"/>
    <p:sldId id="369" r:id="rId32"/>
    <p:sldId id="370" r:id="rId33"/>
    <p:sldId id="371" r:id="rId34"/>
    <p:sldId id="268" r:id="rId35"/>
  </p:sldIdLst>
  <p:sldSz cx="12192000" cy="6858000"/>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CA14A3"/>
    <a:srgbClr val="FF3300"/>
    <a:srgbClr val="008000"/>
    <a:srgbClr val="42ECF4"/>
    <a:srgbClr val="D34DE9"/>
    <a:srgbClr val="0ED01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1" d="100"/>
          <a:sy n="111" d="100"/>
        </p:scale>
        <p:origin x="5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934E9342-A0CF-441D-8031-A99377EDC029}" type="datetimeFigureOut">
              <a:rPr lang="en-US" smtClean="0"/>
              <a:t>9/29/2023</a:t>
            </a:fld>
            <a:endParaRPr lang="en-US"/>
          </a:p>
        </p:txBody>
      </p:sp>
      <p:sp>
        <p:nvSpPr>
          <p:cNvPr id="4" name="Footer Placeholder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7A007908-FFF3-4E06-8AAB-65081BE13F5F}" type="slidenum">
              <a:rPr lang="en-US" smtClean="0"/>
              <a:t>‹#›</a:t>
            </a:fld>
            <a:endParaRPr lang="en-US"/>
          </a:p>
        </p:txBody>
      </p:sp>
    </p:spTree>
    <p:extLst>
      <p:ext uri="{BB962C8B-B14F-4D97-AF65-F5344CB8AC3E}">
        <p14:creationId xmlns:p14="http://schemas.microsoft.com/office/powerpoint/2010/main" val="4221003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39E47E00-66FE-4AE5-B79A-D00B823C99C6}" type="datetimeFigureOut">
              <a:rPr lang="en-US" smtClean="0"/>
              <a:pPr/>
              <a:t>9/29/2023</a:t>
            </a:fld>
            <a:endParaRPr lang="en-US"/>
          </a:p>
        </p:txBody>
      </p:sp>
      <p:sp>
        <p:nvSpPr>
          <p:cNvPr id="4" name="Slide Image Placeholder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54FB63D4-1D70-40BD-BDA7-41BED4081780}" type="slidenum">
              <a:rPr lang="en-US" smtClean="0"/>
              <a:pPr/>
              <a:t>‹#›</a:t>
            </a:fld>
            <a:endParaRPr lang="en-US"/>
          </a:p>
        </p:txBody>
      </p:sp>
    </p:spTree>
    <p:extLst>
      <p:ext uri="{BB962C8B-B14F-4D97-AF65-F5344CB8AC3E}">
        <p14:creationId xmlns:p14="http://schemas.microsoft.com/office/powerpoint/2010/main" val="158110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0CDDD6-8C87-4C9D-B8B1-F905E3E845CB}"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17808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4035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9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286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9531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8732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CDDD6-8C87-4C9D-B8B1-F905E3E845CB}"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429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CDDD6-8C87-4C9D-B8B1-F905E3E845CB}"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9432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CDDD6-8C87-4C9D-B8B1-F905E3E845CB}"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2280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CDDD6-8C87-4C9D-B8B1-F905E3E845CB}"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6841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CDDD6-8C87-4C9D-B8B1-F905E3E845CB}"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35429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DDD6-8C87-4C9D-B8B1-F905E3E845CB}"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0368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DDD6-8C87-4C9D-B8B1-F905E3E845CB}"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7411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CDDD6-8C87-4C9D-B8B1-F905E3E845CB}" type="datetimeFigureOut">
              <a:rPr lang="en-US" smtClean="0"/>
              <a:pPr/>
              <a:t>9/29/2023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BD6FF-E75D-41F8-962C-A79919DAC6B9}" type="slidenum">
              <a:rPr lang="en-US" smtClean="0"/>
              <a:pPr/>
              <a:t>‹#›</a:t>
            </a:fld>
            <a:endParaRPr lang="en-US"/>
          </a:p>
        </p:txBody>
      </p:sp>
    </p:spTree>
    <p:extLst>
      <p:ext uri="{BB962C8B-B14F-4D97-AF65-F5344CB8AC3E}">
        <p14:creationId xmlns:p14="http://schemas.microsoft.com/office/powerpoint/2010/main" val="23630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400" y="4221893"/>
            <a:ext cx="6629400" cy="930877"/>
          </a:xfrm>
        </p:spPr>
        <p:txBody>
          <a:bodyPr wrap="square" numCol="1" compatLnSpc="1">
            <a:prstTxWarp prst="textNoShape">
              <a:avLst/>
            </a:prstTxWarp>
          </a:bodyPr>
          <a:lstStyle/>
          <a:p>
            <a:pPr algn="ctr">
              <a:defRPr/>
            </a:pPr>
            <a:r>
              <a:rPr lang="en-US" sz="2800" b="1" dirty="0">
                <a:latin typeface="Baskerville Old Face" panose="02020602080505020303" pitchFamily="18" charset="0"/>
              </a:rPr>
              <a:t>OPERATING SYSTEMS (CS F372)</a:t>
            </a:r>
            <a:br>
              <a:rPr lang="en-US" sz="2800" b="1" dirty="0">
                <a:latin typeface="Baskerville Old Face" panose="02020602080505020303" pitchFamily="18" charset="0"/>
              </a:rPr>
            </a:br>
            <a:r>
              <a:rPr lang="en-US" sz="2800" dirty="0">
                <a:latin typeface="Baskerville Old Face" panose="02020602080505020303" pitchFamily="18" charset="0"/>
              </a:rPr>
              <a:t>Synchronization </a:t>
            </a:r>
            <a:r>
              <a:rPr lang="en-US" sz="2800" dirty="0">
                <a:latin typeface="Baskerville Old Face" panose="02020602080505020303" pitchFamily="18" charset="0"/>
                <a:cs typeface="Arial" charset="0"/>
              </a:rPr>
              <a:t>	</a:t>
            </a:r>
          </a:p>
        </p:txBody>
      </p:sp>
      <p:sp>
        <p:nvSpPr>
          <p:cNvPr id="3" name="Content Placeholder 5"/>
          <p:cNvSpPr>
            <a:spLocks noGrp="1"/>
          </p:cNvSpPr>
          <p:nvPr/>
        </p:nvSpPr>
        <p:spPr>
          <a:xfrm>
            <a:off x="3802791" y="5189841"/>
            <a:ext cx="6019800" cy="533400"/>
          </a:xfrm>
          <a:prstGeom prst="rect">
            <a:avLst/>
          </a:prstGeom>
        </p:spPr>
        <p:txBody>
          <a:bodyPr vert="horz" lIns="91440" tIns="45720" rIns="91440" bIns="45720" rtlCol="0" anchor="b" anchorCtr="0">
            <a:noAutofit/>
          </a:bodyPr>
          <a:lstStyle>
            <a:lvl1pPr marL="0" indent="0" algn="r" defTabSz="914400" rtl="0" eaLnBrk="1" latinLnBrk="0" hangingPunct="1">
              <a:lnSpc>
                <a:spcPts val="1800"/>
              </a:lnSpc>
              <a:spcBef>
                <a:spcPts val="0"/>
              </a:spcBef>
              <a:buFont typeface="Arial" pitchFamily="34" charset="0"/>
              <a:buNone/>
              <a:defRPr sz="18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Book Antiqua" panose="02040602050305030304" pitchFamily="18" charset="0"/>
              </a:rPr>
              <a:t>Barsha </a:t>
            </a:r>
            <a:r>
              <a:rPr lang="en-US" dirty="0">
                <a:latin typeface="Book Antiqua" panose="02040602050305030304" pitchFamily="18" charset="0"/>
              </a:rPr>
              <a:t>Mitra</a:t>
            </a:r>
          </a:p>
          <a:p>
            <a:r>
              <a:rPr lang="en-US" dirty="0">
                <a:latin typeface="Book Antiqua" panose="02040602050305030304" pitchFamily="18" charset="0"/>
              </a:rPr>
              <a:t>CSIS Dept., BITS Pilani, Hyderabad Campus</a:t>
            </a:r>
          </a:p>
        </p:txBody>
      </p:sp>
    </p:spTree>
    <p:extLst>
      <p:ext uri="{BB962C8B-B14F-4D97-AF65-F5344CB8AC3E}">
        <p14:creationId xmlns:p14="http://schemas.microsoft.com/office/powerpoint/2010/main" val="420037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Synchronization Hardware</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39775" algn="l"/>
                <a:tab pos="1020763" algn="l"/>
                <a:tab pos="1257300" algn="l"/>
              </a:tabLst>
            </a:pPr>
            <a:r>
              <a:rPr lang="en-US" altLang="en-US" dirty="0"/>
              <a:t>Many systems provide H/W support for implementing critical section code</a:t>
            </a:r>
          </a:p>
          <a:p>
            <a:pPr>
              <a:buFont typeface="Wingdings" panose="05000000000000000000" pitchFamily="2" charset="2"/>
              <a:buChar char="v"/>
              <a:tabLst>
                <a:tab pos="739775" algn="l"/>
                <a:tab pos="1020763" algn="l"/>
                <a:tab pos="1257300" algn="l"/>
              </a:tabLst>
            </a:pPr>
            <a:r>
              <a:rPr lang="en-US" altLang="en-US" dirty="0"/>
              <a:t>All solutions based on idea of </a:t>
            </a:r>
            <a:r>
              <a:rPr lang="en-US" altLang="en-US" b="1" dirty="0">
                <a:solidFill>
                  <a:srgbClr val="3366FF"/>
                </a:solidFill>
              </a:rPr>
              <a:t>locking</a:t>
            </a:r>
          </a:p>
          <a:p>
            <a:pPr lvl="1">
              <a:buFont typeface="Wingdings" panose="05000000000000000000" pitchFamily="2" charset="2"/>
              <a:buChar char="v"/>
              <a:tabLst>
                <a:tab pos="739775" algn="l"/>
                <a:tab pos="1020763" algn="l"/>
                <a:tab pos="1257300" algn="l"/>
              </a:tabLst>
            </a:pPr>
            <a:r>
              <a:rPr lang="en-US" altLang="en-US" dirty="0"/>
              <a:t>Protecting critical regions via locks</a:t>
            </a:r>
          </a:p>
          <a:p>
            <a:pPr>
              <a:buFont typeface="Wingdings" panose="05000000000000000000" pitchFamily="2" charset="2"/>
              <a:buChar char="v"/>
              <a:tabLst>
                <a:tab pos="739775" algn="l"/>
                <a:tab pos="1020763" algn="l"/>
                <a:tab pos="1257300" algn="l"/>
              </a:tabLst>
            </a:pPr>
            <a:r>
              <a:rPr lang="en-US" altLang="en-US" dirty="0"/>
              <a:t>Modern machines provide special atomic hardware instructions</a:t>
            </a:r>
          </a:p>
          <a:p>
            <a:pPr lvl="1">
              <a:buFont typeface="Wingdings" panose="05000000000000000000" pitchFamily="2" charset="2"/>
              <a:buChar char="v"/>
              <a:tabLst>
                <a:tab pos="739775" algn="l"/>
                <a:tab pos="1020763" algn="l"/>
                <a:tab pos="1257300" algn="l"/>
              </a:tabLst>
            </a:pPr>
            <a:r>
              <a:rPr lang="en-US" altLang="en-US" b="1" dirty="0">
                <a:solidFill>
                  <a:srgbClr val="3366FF"/>
                </a:solidFill>
              </a:rPr>
              <a:t>Atomic</a:t>
            </a:r>
            <a:r>
              <a:rPr lang="en-US" altLang="en-US" dirty="0"/>
              <a:t> = non-interruptible</a:t>
            </a:r>
          </a:p>
          <a:p>
            <a:pPr lvl="1">
              <a:buFont typeface="Wingdings" panose="05000000000000000000" pitchFamily="2" charset="2"/>
              <a:buChar char="v"/>
              <a:tabLst>
                <a:tab pos="739775" algn="l"/>
                <a:tab pos="1020763" algn="l"/>
                <a:tab pos="1257300" algn="l"/>
              </a:tabLst>
            </a:pPr>
            <a:r>
              <a:rPr lang="en-US" altLang="en-US" dirty="0"/>
              <a:t>Either test memory word and set value</a:t>
            </a:r>
          </a:p>
          <a:p>
            <a:pPr lvl="1">
              <a:buFont typeface="Wingdings" panose="05000000000000000000" pitchFamily="2" charset="2"/>
              <a:buChar char="v"/>
              <a:tabLst>
                <a:tab pos="739775" algn="l"/>
                <a:tab pos="1020763" algn="l"/>
                <a:tab pos="1257300" algn="l"/>
              </a:tabLst>
            </a:pPr>
            <a:r>
              <a:rPr lang="en-US" altLang="en-US" dirty="0"/>
              <a:t>Or swap contents of two memory words</a:t>
            </a:r>
          </a:p>
        </p:txBody>
      </p:sp>
    </p:spTree>
    <p:extLst>
      <p:ext uri="{BB962C8B-B14F-4D97-AF65-F5344CB8AC3E}">
        <p14:creationId xmlns:p14="http://schemas.microsoft.com/office/powerpoint/2010/main" val="6755491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41817"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to Critical-section Problem Using Locks</a:t>
            </a:r>
          </a:p>
        </p:txBody>
      </p:sp>
      <p:sp>
        <p:nvSpPr>
          <p:cNvPr id="4" name="Content Placeholder 2"/>
          <p:cNvSpPr>
            <a:spLocks noGrp="1"/>
          </p:cNvSpPr>
          <p:nvPr>
            <p:ph idx="4294967295"/>
          </p:nvPr>
        </p:nvSpPr>
        <p:spPr>
          <a:xfrm>
            <a:off x="1754831" y="1614059"/>
            <a:ext cx="7727950" cy="4530725"/>
          </a:xfrm>
          <a:prstGeom prst="rect">
            <a:avLst/>
          </a:prstGeom>
        </p:spPr>
        <p:txBody>
          <a:bodyPr>
            <a:normAutofit/>
          </a:bodyPr>
          <a:lstStyle/>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 while (TRUE); </a:t>
            </a:r>
          </a:p>
        </p:txBody>
      </p:sp>
      <p:sp>
        <p:nvSpPr>
          <p:cNvPr id="2" name="Rectangle 1">
            <a:extLst>
              <a:ext uri="{FF2B5EF4-FFF2-40B4-BE49-F238E27FC236}">
                <a16:creationId xmlns:a16="http://schemas.microsoft.com/office/drawing/2014/main" id="{A911A599-DF23-8FB3-6A1E-17E310DDB1D7}"/>
              </a:ext>
            </a:extLst>
          </p:cNvPr>
          <p:cNvSpPr/>
          <p:nvPr/>
        </p:nvSpPr>
        <p:spPr>
          <a:xfrm>
            <a:off x="2552796" y="2096220"/>
            <a:ext cx="2879126" cy="362309"/>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EFB72C-6D27-254F-B78E-7414C28DC499}"/>
              </a:ext>
            </a:extLst>
          </p:cNvPr>
          <p:cNvSpPr/>
          <p:nvPr/>
        </p:nvSpPr>
        <p:spPr>
          <a:xfrm>
            <a:off x="2597079" y="2985412"/>
            <a:ext cx="2879126" cy="362309"/>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1242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test_and_set</a:t>
            </a:r>
            <a:r>
              <a:rPr lang="en-US" altLang="en-US" sz="4000" dirty="0">
                <a:solidFill>
                  <a:srgbClr val="0000FF"/>
                </a:solidFill>
              </a:rPr>
              <a:t>  Instruction </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boolean </a:t>
            </a:r>
            <a:r>
              <a:rPr lang="en-US" altLang="en-US" b="1" dirty="0" err="1">
                <a:solidFill>
                  <a:srgbClr val="000000"/>
                </a:solidFill>
                <a:latin typeface="Courier New" panose="02070309020205020404" pitchFamily="49" charset="0"/>
                <a:cs typeface="Courier New" panose="02070309020205020404" pitchFamily="49" charset="0"/>
              </a:rPr>
              <a:t>test_and_set</a:t>
            </a:r>
            <a:r>
              <a:rPr lang="en-US" altLang="en-US" b="1" dirty="0">
                <a:solidFill>
                  <a:srgbClr val="000000"/>
                </a:solidFill>
                <a:latin typeface="Courier New" panose="02070309020205020404" pitchFamily="49" charset="0"/>
                <a:cs typeface="Courier New" panose="02070309020205020404" pitchFamily="49" charset="0"/>
              </a:rPr>
              <a:t> (boolean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boolean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*target = true;</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return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a:t>
            </a:r>
            <a:endParaRPr lang="en-US" altLang="en-US" dirty="0">
              <a:solidFill>
                <a:srgbClr val="0000FF"/>
              </a:solidFill>
            </a:endParaRPr>
          </a:p>
          <a:p>
            <a:pPr marL="0" indent="0">
              <a:buNone/>
              <a:tabLst>
                <a:tab pos="739775" algn="l"/>
                <a:tab pos="1020763" algn="l"/>
                <a:tab pos="1257300" algn="l"/>
              </a:tabLst>
            </a:pPr>
            <a:endParaRPr lang="en-US" altLang="en-US" dirty="0"/>
          </a:p>
          <a:p>
            <a:pPr marL="0" indent="0">
              <a:buNone/>
              <a:tabLst>
                <a:tab pos="739775" algn="l"/>
                <a:tab pos="1020763" algn="l"/>
                <a:tab pos="1257300" algn="l"/>
              </a:tabLst>
            </a:pPr>
            <a:r>
              <a:rPr lang="en-US" altLang="en-US" dirty="0">
                <a:solidFill>
                  <a:srgbClr val="FF0000"/>
                </a:solidFill>
                <a:highlight>
                  <a:srgbClr val="FFFF00"/>
                </a:highlight>
              </a:rPr>
              <a:t>Executed atomically</a:t>
            </a:r>
          </a:p>
        </p:txBody>
      </p:sp>
    </p:spTree>
    <p:extLst>
      <p:ext uri="{BB962C8B-B14F-4D97-AF65-F5344CB8AC3E}">
        <p14:creationId xmlns:p14="http://schemas.microsoft.com/office/powerpoint/2010/main" val="2345978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9239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using </a:t>
            </a:r>
            <a:r>
              <a:rPr lang="en-US" altLang="en-US" sz="4000" dirty="0" err="1">
                <a:solidFill>
                  <a:srgbClr val="0000FF"/>
                </a:solidFill>
              </a:rPr>
              <a:t>test_and_set</a:t>
            </a:r>
            <a:r>
              <a:rPr lang="en-US" altLang="en-US" sz="4000" dirty="0">
                <a:solidFill>
                  <a:srgbClr val="0000FF"/>
                </a:solidFill>
              </a:rPr>
              <a:t>  Instruction </a:t>
            </a:r>
          </a:p>
        </p:txBody>
      </p:sp>
      <p:sp>
        <p:nvSpPr>
          <p:cNvPr id="5" name="Rectangle 3"/>
          <p:cNvSpPr txBox="1">
            <a:spLocks noChangeArrowheads="1"/>
          </p:cNvSpPr>
          <p:nvPr/>
        </p:nvSpPr>
        <p:spPr>
          <a:xfrm>
            <a:off x="61555" y="1414331"/>
            <a:ext cx="7020732"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742278" algn="l"/>
                <a:tab pos="1023411" algn="l"/>
                <a:tab pos="1258984" algn="l"/>
              </a:tabLst>
              <a:defRPr/>
            </a:pPr>
            <a:r>
              <a:rPr lang="en-US" dirty="0">
                <a:ea typeface="ＭＳ Ｐゴシック" charset="0"/>
                <a:cs typeface="ＭＳ Ｐゴシック" charset="0"/>
              </a:rPr>
              <a:t>Shared Boolean variable </a:t>
            </a:r>
            <a:r>
              <a:rPr lang="en-US" b="1" dirty="0">
                <a:latin typeface="Courier New" panose="02070309020205020404" pitchFamily="49" charset="0"/>
                <a:ea typeface="ＭＳ Ｐゴシック" charset="0"/>
                <a:cs typeface="Courier New" panose="02070309020205020404" pitchFamily="49" charset="0"/>
              </a:rPr>
              <a:t>lock</a:t>
            </a:r>
            <a:r>
              <a:rPr lang="en-US" dirty="0">
                <a:ea typeface="ＭＳ Ｐゴシック" charset="0"/>
                <a:cs typeface="ＭＳ Ｐゴシック" charset="0"/>
              </a:rPr>
              <a:t>,</a:t>
            </a:r>
          </a:p>
          <a:p>
            <a:pPr marL="0" indent="0">
              <a:buNone/>
              <a:tabLst>
                <a:tab pos="742278" algn="l"/>
                <a:tab pos="1023411" algn="l"/>
                <a:tab pos="1258984" algn="l"/>
              </a:tabLst>
              <a:defRPr/>
            </a:pPr>
            <a:r>
              <a:rPr lang="en-US" dirty="0">
                <a:ea typeface="ＭＳ Ｐゴシック" charset="0"/>
                <a:cs typeface="ＭＳ Ｐゴシック" charset="0"/>
              </a:rPr>
              <a:t>initialized to false</a:t>
            </a:r>
            <a:endParaRPr lang="en-US" sz="2400" b="1" dirty="0">
              <a:latin typeface="Courier New"/>
              <a:ea typeface="ＭＳ Ｐゴシック" charset="0"/>
              <a:cs typeface="Courier New"/>
            </a:endParaRPr>
          </a:p>
          <a:p>
            <a:pPr marL="0" indent="0">
              <a:buFont typeface="Monotype Sorts" pitchFamily="-84" charset="2"/>
              <a:buNone/>
              <a:defRPr/>
            </a:pPr>
            <a:r>
              <a:rPr lang="en-US" sz="2400" b="1" dirty="0">
                <a:latin typeface="Courier New"/>
                <a:ea typeface="ＭＳ Ｐゴシック" pitchFamily="-84" charset="-128"/>
                <a:cs typeface="Courier New"/>
              </a:rPr>
              <a:t> </a:t>
            </a:r>
            <a:r>
              <a:rPr lang="en-US" altLang="en-US" sz="2700" b="1" dirty="0">
                <a:solidFill>
                  <a:srgbClr val="000000"/>
                </a:solidFill>
                <a:latin typeface="Courier New" pitchFamily="49" charset="0"/>
                <a:cs typeface="Courier New" pitchFamily="49" charset="0"/>
              </a:rPr>
              <a:t>do {</a:t>
            </a:r>
            <a:br>
              <a:rPr lang="en-US" altLang="en-US" sz="2700" b="1" dirty="0">
                <a:solidFill>
                  <a:srgbClr val="000000"/>
                </a:solidFill>
                <a:latin typeface="Courier New" pitchFamily="49" charset="0"/>
                <a:cs typeface="Courier New" pitchFamily="49" charset="0"/>
              </a:rPr>
            </a:br>
            <a:r>
              <a:rPr lang="en-US" altLang="en-US" sz="2700" b="1" dirty="0">
                <a:solidFill>
                  <a:srgbClr val="000000"/>
                </a:solidFill>
                <a:latin typeface="Courier New" pitchFamily="49" charset="0"/>
                <a:cs typeface="Courier New" pitchFamily="49" charset="0"/>
              </a:rPr>
              <a:t>      while(</a:t>
            </a:r>
            <a:r>
              <a:rPr lang="en-US" altLang="en-US" sz="2700" b="1" dirty="0" err="1">
                <a:solidFill>
                  <a:srgbClr val="000000"/>
                </a:solidFill>
                <a:latin typeface="Courier New" pitchFamily="49" charset="0"/>
                <a:cs typeface="Courier New" pitchFamily="49" charset="0"/>
              </a:rPr>
              <a:t>test_and_set</a:t>
            </a:r>
            <a:r>
              <a:rPr lang="en-US" altLang="en-US" sz="2700" b="1" dirty="0">
                <a:solidFill>
                  <a:srgbClr val="000000"/>
                </a:solidFill>
                <a:latin typeface="Courier New" pitchFamily="49" charset="0"/>
                <a:cs typeface="Courier New" pitchFamily="49" charset="0"/>
              </a:rPr>
              <a:t>(&amp;lock));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do nothing */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critical section */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remainder section */ </a:t>
            </a:r>
          </a:p>
          <a:p>
            <a:pPr marL="0" indent="0">
              <a:buFont typeface="Monotype Sorts" pitchFamily="-84" charset="2"/>
              <a:buNone/>
              <a:defRPr/>
            </a:pPr>
            <a:r>
              <a:rPr lang="en-US" altLang="en-US" sz="2700" b="1" dirty="0">
                <a:solidFill>
                  <a:srgbClr val="000000"/>
                </a:solidFill>
                <a:latin typeface="Courier New" pitchFamily="49" charset="0"/>
                <a:cs typeface="Courier New" pitchFamily="49" charset="0"/>
              </a:rPr>
              <a:t>   } while (true); </a:t>
            </a:r>
          </a:p>
          <a:p>
            <a:pPr marL="0" indent="0">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a:buNone/>
              <a:tabLst>
                <a:tab pos="742278" algn="l"/>
                <a:tab pos="1023411" algn="l"/>
                <a:tab pos="1258984" algn="l"/>
              </a:tabLst>
              <a:defRPr/>
            </a:pPr>
            <a:r>
              <a:rPr lang="en-US" dirty="0">
                <a:ea typeface="ＭＳ Ｐゴシック" charset="0"/>
                <a:cs typeface="ＭＳ Ｐゴシック" charset="0"/>
              </a:rPr>
              <a:t>               </a:t>
            </a:r>
          </a:p>
        </p:txBody>
      </p:sp>
      <p:sp>
        <p:nvSpPr>
          <p:cNvPr id="2" name="Rectangle 3">
            <a:extLst>
              <a:ext uri="{FF2B5EF4-FFF2-40B4-BE49-F238E27FC236}">
                <a16:creationId xmlns:a16="http://schemas.microsoft.com/office/drawing/2014/main" id="{8C413C17-082F-BBC5-1C89-AA1146183B6B}"/>
              </a:ext>
            </a:extLst>
          </p:cNvPr>
          <p:cNvSpPr txBox="1">
            <a:spLocks noChangeArrowheads="1"/>
          </p:cNvSpPr>
          <p:nvPr/>
        </p:nvSpPr>
        <p:spPr>
          <a:xfrm>
            <a:off x="6651465" y="3679693"/>
            <a:ext cx="5392716" cy="2189739"/>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boolean </a:t>
            </a:r>
            <a:r>
              <a:rPr lang="en-US" altLang="en-US" sz="1800" b="1" dirty="0" err="1">
                <a:solidFill>
                  <a:srgbClr val="000000"/>
                </a:solidFill>
                <a:latin typeface="Courier New" panose="02070309020205020404" pitchFamily="49" charset="0"/>
                <a:cs typeface="Courier New" panose="02070309020205020404" pitchFamily="49" charset="0"/>
              </a:rPr>
              <a:t>test_and_set</a:t>
            </a:r>
            <a:r>
              <a:rPr lang="en-US" altLang="en-US" sz="1800" b="1" dirty="0">
                <a:solidFill>
                  <a:srgbClr val="000000"/>
                </a:solidFill>
                <a:latin typeface="Courier New" panose="02070309020205020404" pitchFamily="49" charset="0"/>
                <a:cs typeface="Courier New" panose="02070309020205020404" pitchFamily="49" charset="0"/>
              </a:rPr>
              <a:t> (boolean *target)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boolean</a:t>
            </a: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rv</a:t>
            </a:r>
            <a:r>
              <a:rPr lang="en-US" altLang="en-US" sz="1800" b="1" dirty="0">
                <a:solidFill>
                  <a:srgbClr val="000000"/>
                </a:solidFill>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    *target = true;</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    return </a:t>
            </a:r>
            <a:r>
              <a:rPr lang="en-US" altLang="en-US" sz="1800" b="1" dirty="0" err="1">
                <a:solidFill>
                  <a:srgbClr val="000000"/>
                </a:solidFill>
                <a:latin typeface="Courier New" panose="02070309020205020404" pitchFamily="49" charset="0"/>
                <a:cs typeface="Courier New" panose="02070309020205020404" pitchFamily="49" charset="0"/>
              </a:rPr>
              <a:t>rv</a:t>
            </a:r>
            <a:r>
              <a:rPr lang="en-US" altLang="en-US" sz="1800"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sz="1800" b="1" dirty="0">
                <a:solidFill>
                  <a:srgbClr val="000000"/>
                </a:solidFill>
                <a:latin typeface="Courier New" panose="02070309020205020404" pitchFamily="49" charset="0"/>
                <a:cs typeface="Courier New" panose="02070309020205020404" pitchFamily="49" charset="0"/>
              </a:rPr>
              <a:t>}</a:t>
            </a:r>
            <a:endParaRPr lang="en-US" altLang="en-US" sz="1800" dirty="0">
              <a:solidFill>
                <a:srgbClr val="0000FF"/>
              </a:solidFill>
            </a:endParaRPr>
          </a:p>
          <a:p>
            <a:pPr marL="0" indent="0">
              <a:buNone/>
              <a:tabLst>
                <a:tab pos="739775" algn="l"/>
                <a:tab pos="1020763" algn="l"/>
                <a:tab pos="1257300" algn="l"/>
              </a:tabLst>
            </a:pPr>
            <a:endParaRPr lang="en-US" altLang="en-US" sz="1800" dirty="0">
              <a:solidFill>
                <a:srgbClr val="0000FF"/>
              </a:solidFill>
            </a:endParaRPr>
          </a:p>
        </p:txBody>
      </p:sp>
    </p:spTree>
    <p:extLst>
      <p:ext uri="{BB962C8B-B14F-4D97-AF65-F5344CB8AC3E}">
        <p14:creationId xmlns:p14="http://schemas.microsoft.com/office/powerpoint/2010/main" val="32665229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25341" y="230659"/>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compare_and_swap</a:t>
            </a:r>
            <a:r>
              <a:rPr lang="en-US" altLang="en-US" sz="4000" dirty="0">
                <a:solidFill>
                  <a:srgbClr val="0000FF"/>
                </a:solidFill>
              </a:rPr>
              <a:t> Instruction</a:t>
            </a:r>
          </a:p>
        </p:txBody>
      </p:sp>
      <p:sp>
        <p:nvSpPr>
          <p:cNvPr id="5" name="Rectangle 3"/>
          <p:cNvSpPr txBox="1">
            <a:spLocks noChangeArrowheads="1"/>
          </p:cNvSpPr>
          <p:nvPr/>
        </p:nvSpPr>
        <p:spPr>
          <a:xfrm>
            <a:off x="271850" y="1422958"/>
            <a:ext cx="113682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741363" algn="l"/>
                <a:tab pos="1022350" algn="l"/>
                <a:tab pos="1258888" algn="l"/>
              </a:tabLst>
            </a:pP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*value,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expected,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temp = *value;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*value =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marL="0" indent="0">
              <a:buNone/>
              <a:tabLst>
                <a:tab pos="741363" algn="l"/>
                <a:tab pos="1022350" algn="l"/>
                <a:tab pos="1258888" algn="l"/>
              </a:tabLst>
            </a:pPr>
            <a:endParaRPr lang="en-US" altLang="en-US" sz="2600" dirty="0"/>
          </a:p>
          <a:p>
            <a:pPr marL="0" indent="0">
              <a:buNone/>
              <a:tabLst>
                <a:tab pos="741363" algn="l"/>
                <a:tab pos="1022350" algn="l"/>
                <a:tab pos="1258888" algn="l"/>
              </a:tabLst>
            </a:pPr>
            <a:r>
              <a:rPr lang="en-US" altLang="en-US" sz="2600" dirty="0">
                <a:solidFill>
                  <a:srgbClr val="FF0000"/>
                </a:solidFill>
                <a:highlight>
                  <a:srgbClr val="FFFF00"/>
                </a:highlight>
              </a:rPr>
              <a:t>Executed atomically</a:t>
            </a:r>
          </a:p>
        </p:txBody>
      </p:sp>
    </p:spTree>
    <p:extLst>
      <p:ext uri="{BB962C8B-B14F-4D97-AF65-F5344CB8AC3E}">
        <p14:creationId xmlns:p14="http://schemas.microsoft.com/office/powerpoint/2010/main" val="23164643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25341" y="230659"/>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using </a:t>
            </a:r>
            <a:r>
              <a:rPr lang="en-US" altLang="en-US" sz="4000" dirty="0" err="1">
                <a:solidFill>
                  <a:srgbClr val="0000FF"/>
                </a:solidFill>
              </a:rPr>
              <a:t>compare_and_swap</a:t>
            </a:r>
            <a:endParaRPr lang="en-US" altLang="en-US" sz="4000" dirty="0">
              <a:solidFill>
                <a:srgbClr val="0000FF"/>
              </a:solidFill>
            </a:endParaRPr>
          </a:p>
        </p:txBody>
      </p:sp>
      <p:sp>
        <p:nvSpPr>
          <p:cNvPr id="5" name="Rectangle 3"/>
          <p:cNvSpPr txBox="1">
            <a:spLocks noChangeArrowheads="1"/>
          </p:cNvSpPr>
          <p:nvPr/>
        </p:nvSpPr>
        <p:spPr>
          <a:xfrm>
            <a:off x="148049" y="1422957"/>
            <a:ext cx="9323755"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41363" algn="l"/>
                <a:tab pos="1022350" algn="l"/>
                <a:tab pos="1258888" algn="l"/>
              </a:tabLst>
            </a:pPr>
            <a:r>
              <a:rPr lang="en-US" altLang="en-US" dirty="0"/>
              <a:t>Shared (global)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marL="0" indent="0">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do nothing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critical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lock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while (true); </a:t>
            </a:r>
          </a:p>
          <a:p>
            <a:pPr>
              <a:buNone/>
              <a:tabLst>
                <a:tab pos="741363" algn="l"/>
                <a:tab pos="1022350" algn="l"/>
                <a:tab pos="1258888" algn="l"/>
              </a:tabLst>
            </a:pPr>
            <a:r>
              <a:rPr lang="en-US" altLang="en-US" sz="2400" dirty="0"/>
              <a:t>               </a:t>
            </a:r>
          </a:p>
        </p:txBody>
      </p:sp>
      <p:sp>
        <p:nvSpPr>
          <p:cNvPr id="2" name="Rectangle 3">
            <a:extLst>
              <a:ext uri="{FF2B5EF4-FFF2-40B4-BE49-F238E27FC236}">
                <a16:creationId xmlns:a16="http://schemas.microsoft.com/office/drawing/2014/main" id="{DC72DDCB-2232-0A7F-9DF5-888F378C7914}"/>
              </a:ext>
            </a:extLst>
          </p:cNvPr>
          <p:cNvSpPr txBox="1">
            <a:spLocks noChangeArrowheads="1"/>
          </p:cNvSpPr>
          <p:nvPr/>
        </p:nvSpPr>
        <p:spPr>
          <a:xfrm>
            <a:off x="7006711" y="3688320"/>
            <a:ext cx="4509554" cy="2686091"/>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741363" algn="l"/>
                <a:tab pos="1022350" algn="l"/>
                <a:tab pos="1258888" algn="l"/>
              </a:tabLst>
            </a:pP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compare_and_swap</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*value,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expected,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new_value</a:t>
            </a:r>
            <a:r>
              <a:rPr lang="en-US" altLang="en-US" sz="1600" b="1" dirty="0">
                <a:latin typeface="Courier New" panose="02070309020205020404" pitchFamily="49" charset="0"/>
                <a:cs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*value = </a:t>
            </a:r>
            <a:r>
              <a:rPr lang="en-US" altLang="en-US" sz="1600" b="1" dirty="0" err="1">
                <a:latin typeface="Courier New" panose="02070309020205020404" pitchFamily="49" charset="0"/>
                <a:cs typeface="Courier New" panose="02070309020205020404" pitchFamily="49" charset="0"/>
              </a:rPr>
              <a:t>new_value</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397536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41817"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Bounded-waiting Mutual Exclusion with </a:t>
            </a:r>
            <a:r>
              <a:rPr lang="en-US" altLang="en-US" sz="4000" dirty="0" err="1">
                <a:solidFill>
                  <a:srgbClr val="0000FF"/>
                </a:solidFill>
              </a:rPr>
              <a:t>test_and_set</a:t>
            </a:r>
            <a:endParaRPr lang="en-US" altLang="en-US" sz="4000" dirty="0">
              <a:solidFill>
                <a:srgbClr val="0000FF"/>
              </a:solidFill>
            </a:endParaRPr>
          </a:p>
        </p:txBody>
      </p:sp>
      <p:sp>
        <p:nvSpPr>
          <p:cNvPr id="4" name="Content Placeholder 2"/>
          <p:cNvSpPr>
            <a:spLocks noGrp="1"/>
          </p:cNvSpPr>
          <p:nvPr>
            <p:ph idx="4294967295"/>
          </p:nvPr>
        </p:nvSpPr>
        <p:spPr>
          <a:xfrm>
            <a:off x="684318" y="1474913"/>
            <a:ext cx="4681623" cy="4729889"/>
          </a:xfrm>
          <a:prstGeom prst="rect">
            <a:avLst/>
          </a:prstGeom>
        </p:spPr>
        <p:txBody>
          <a:bodyPr>
            <a:normAutofit/>
          </a:bodyPr>
          <a:lstStyle/>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do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waiting[</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 true;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key = true;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while (waiting[</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&amp;&amp; key)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key = </a:t>
            </a:r>
            <a:r>
              <a:rPr lang="en-US" altLang="en-US" sz="1400" b="1" dirty="0" err="1">
                <a:latin typeface="Courier New" panose="02070309020205020404" pitchFamily="49" charset="0"/>
                <a:cs typeface="Courier New" panose="02070309020205020404" pitchFamily="49" charset="0"/>
              </a:rPr>
              <a:t>test_and_set</a:t>
            </a:r>
            <a:r>
              <a:rPr lang="en-US" altLang="en-US" sz="1400" b="1" dirty="0">
                <a:latin typeface="Courier New" panose="02070309020205020404" pitchFamily="49" charset="0"/>
                <a:cs typeface="Courier New" panose="02070309020205020404" pitchFamily="49" charset="0"/>
              </a:rPr>
              <a:t>(&amp;lock);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waiting[</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j = (</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while ((j != </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if (j == </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lock = false;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while (true); </a:t>
            </a:r>
            <a:endParaRPr lang="en-US" altLang="en-US" sz="1400" b="1" i="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98842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Mutex</a:t>
            </a:r>
            <a:r>
              <a:rPr lang="en-US" altLang="en-US" sz="4000" dirty="0">
                <a:solidFill>
                  <a:srgbClr val="0000FF"/>
                </a:solidFill>
              </a:rPr>
              <a:t> Locks</a:t>
            </a:r>
          </a:p>
        </p:txBody>
      </p:sp>
      <p:sp>
        <p:nvSpPr>
          <p:cNvPr id="5" name="Rectangle 3"/>
          <p:cNvSpPr txBox="1">
            <a:spLocks noChangeArrowheads="1"/>
          </p:cNvSpPr>
          <p:nvPr/>
        </p:nvSpPr>
        <p:spPr>
          <a:xfrm>
            <a:off x="148590" y="1422958"/>
            <a:ext cx="11491475"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defRPr/>
            </a:pPr>
            <a:r>
              <a:rPr lang="en-US" dirty="0">
                <a:ea typeface="ＭＳ Ｐゴシック" charset="0"/>
                <a:cs typeface="ＭＳ Ｐゴシック" charset="0"/>
              </a:rPr>
              <a:t>H/W solutions </a:t>
            </a:r>
          </a:p>
          <a:p>
            <a:pPr lvl="1">
              <a:buFont typeface="Wingdings" panose="05000000000000000000" pitchFamily="2" charset="2"/>
              <a:buChar char="v"/>
              <a:defRPr/>
            </a:pPr>
            <a:r>
              <a:rPr lang="en-US" dirty="0">
                <a:ea typeface="ＭＳ Ｐゴシック" charset="0"/>
                <a:cs typeface="ＭＳ Ｐゴシック" charset="0"/>
              </a:rPr>
              <a:t>complicated </a:t>
            </a:r>
          </a:p>
          <a:p>
            <a:pPr lvl="1">
              <a:buFont typeface="Wingdings" panose="05000000000000000000" pitchFamily="2" charset="2"/>
              <a:buChar char="v"/>
              <a:defRPr/>
            </a:pPr>
            <a:r>
              <a:rPr lang="en-US" dirty="0">
                <a:ea typeface="ＭＳ Ｐゴシック" charset="0"/>
                <a:cs typeface="ＭＳ Ｐゴシック" charset="0"/>
              </a:rPr>
              <a:t>inaccessible to application programmers</a:t>
            </a:r>
          </a:p>
          <a:p>
            <a:pPr>
              <a:buFont typeface="Wingdings" panose="05000000000000000000" pitchFamily="2" charset="2"/>
              <a:buChar char="v"/>
              <a:defRPr/>
            </a:pPr>
            <a:r>
              <a:rPr lang="en-US" dirty="0">
                <a:ea typeface="ＭＳ Ｐゴシック" charset="0"/>
                <a:cs typeface="ＭＳ Ｐゴシック" charset="0"/>
              </a:rPr>
              <a:t>OS designers build S/W tools to solve CS problem</a:t>
            </a:r>
          </a:p>
          <a:p>
            <a:pPr>
              <a:buFont typeface="Wingdings" panose="05000000000000000000" pitchFamily="2" charset="2"/>
              <a:buChar char="v"/>
              <a:defRPr/>
            </a:pPr>
            <a:r>
              <a:rPr lang="en-US" sz="2400" b="1" dirty="0">
                <a:latin typeface="Courier New" panose="02070309020205020404" pitchFamily="49" charset="0"/>
                <a:ea typeface="ＭＳ Ｐゴシック" charset="0"/>
                <a:cs typeface="Courier New" panose="02070309020205020404" pitchFamily="49" charset="0"/>
              </a:rPr>
              <a:t>mutex</a:t>
            </a:r>
            <a:r>
              <a:rPr lang="en-US" dirty="0">
                <a:ea typeface="ＭＳ Ｐゴシック" charset="0"/>
                <a:cs typeface="ＭＳ Ｐゴシック" charset="0"/>
              </a:rPr>
              <a:t> lock</a:t>
            </a:r>
          </a:p>
          <a:p>
            <a:pPr>
              <a:buFont typeface="Wingdings" panose="05000000000000000000" pitchFamily="2" charset="2"/>
              <a:buChar char="v"/>
              <a:defRPr/>
            </a:pP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the lock</a:t>
            </a:r>
          </a:p>
          <a:p>
            <a:pPr marL="800054" lvl="1" indent="-342900">
              <a:buFont typeface="Wingdings" panose="05000000000000000000" pitchFamily="2" charset="2"/>
              <a:buChar char="v"/>
              <a:defRPr/>
            </a:pPr>
            <a:r>
              <a:rPr lang="en-US" dirty="0" err="1">
                <a:ea typeface="ＭＳ Ｐゴシック" charset="0"/>
                <a:cs typeface="ＭＳ Ｐゴシック" charset="0"/>
              </a:rPr>
              <a:t>boolean</a:t>
            </a:r>
            <a:r>
              <a:rPr lang="en-US" dirty="0">
                <a:ea typeface="ＭＳ Ｐゴシック" charset="0"/>
                <a:cs typeface="ＭＳ Ｐゴシック" charset="0"/>
              </a:rPr>
              <a:t> variable </a:t>
            </a:r>
            <a:r>
              <a:rPr lang="en-US" b="1" dirty="0">
                <a:latin typeface="Courier New"/>
                <a:ea typeface="ＭＳ Ｐゴシック" charset="0"/>
                <a:cs typeface="Courier New"/>
              </a:rPr>
              <a:t>available </a:t>
            </a:r>
            <a:r>
              <a:rPr lang="en-US" dirty="0">
                <a:ea typeface="ＭＳ Ｐゴシック" charset="0"/>
                <a:cs typeface="ＭＳ Ｐゴシック" charset="0"/>
              </a:rPr>
              <a:t>indicating if lock is available or not</a:t>
            </a:r>
          </a:p>
          <a:p>
            <a:pPr>
              <a:buFont typeface="Wingdings" panose="05000000000000000000" pitchFamily="2" charset="2"/>
              <a:buChar char="v"/>
              <a:defRPr/>
            </a:pPr>
            <a:r>
              <a:rPr lang="en-US"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must be atomic</a:t>
            </a:r>
          </a:p>
          <a:p>
            <a:pPr marL="800054" lvl="1" indent="-342900">
              <a:buFont typeface="Wingdings" panose="05000000000000000000" pitchFamily="2" charset="2"/>
              <a:buChar char="v"/>
              <a:defRPr/>
            </a:pPr>
            <a:r>
              <a:rPr lang="en-US" dirty="0">
                <a:ea typeface="ＭＳ Ｐゴシック" charset="0"/>
                <a:cs typeface="ＭＳ Ｐゴシック" charset="0"/>
              </a:rPr>
              <a:t>Usually implemented via hardware atomic instructions</a:t>
            </a:r>
          </a:p>
          <a:p>
            <a:pPr>
              <a:buFont typeface="Wingdings" panose="05000000000000000000" pitchFamily="2" charset="2"/>
              <a:buChar char="v"/>
              <a:defRPr/>
            </a:pPr>
            <a:r>
              <a:rPr lang="en-US" b="1" dirty="0">
                <a:solidFill>
                  <a:srgbClr val="3366FF"/>
                </a:solidFill>
                <a:ea typeface="ＭＳ Ｐゴシック" charset="0"/>
                <a:cs typeface="ＭＳ Ｐゴシック" charset="-128"/>
              </a:rPr>
              <a:t>busy waiting, spinlock</a:t>
            </a:r>
          </a:p>
          <a:p>
            <a:pPr>
              <a:buFont typeface="Wingdings" panose="05000000000000000000" pitchFamily="2" charset="2"/>
              <a:buChar char="v"/>
              <a:defRPr/>
            </a:pPr>
            <a:endParaRPr lang="en-US" sz="1600" dirty="0">
              <a:ea typeface="ＭＳ Ｐゴシック" charset="0"/>
              <a:cs typeface="ＭＳ Ｐゴシック" charset="0"/>
            </a:endParaRPr>
          </a:p>
        </p:txBody>
      </p:sp>
    </p:spTree>
    <p:extLst>
      <p:ext uri="{BB962C8B-B14F-4D97-AF65-F5344CB8AC3E}">
        <p14:creationId xmlns:p14="http://schemas.microsoft.com/office/powerpoint/2010/main" val="1737546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acquire() and release()</a:t>
            </a:r>
          </a:p>
        </p:txBody>
      </p:sp>
      <p:sp>
        <p:nvSpPr>
          <p:cNvPr id="4" name="Content Placeholder 2"/>
          <p:cNvSpPr>
            <a:spLocks noGrp="1"/>
          </p:cNvSpPr>
          <p:nvPr>
            <p:ph idx="4294967295"/>
          </p:nvPr>
        </p:nvSpPr>
        <p:spPr>
          <a:xfrm>
            <a:off x="400627" y="1540690"/>
            <a:ext cx="3491642" cy="4530725"/>
          </a:xfrm>
          <a:prstGeom prst="rect">
            <a:avLst/>
          </a:prstGeom>
        </p:spPr>
        <p:txBody>
          <a:bodyPr>
            <a:normAutofit lnSpcReduction="10000"/>
          </a:bodyPr>
          <a:lstStyle/>
          <a:p>
            <a:pPr marL="0" indent="0">
              <a:buNone/>
            </a:pPr>
            <a:r>
              <a:rPr lang="en-US" altLang="en-US" sz="14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acquire()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while (!available); 	  /* busy wait */ </a:t>
            </a:r>
          </a:p>
          <a:p>
            <a:pPr marL="0" indent="0">
              <a:buNone/>
            </a:pPr>
            <a:r>
              <a:rPr lang="en-US" altLang="en-US" sz="1600" b="1" dirty="0">
                <a:latin typeface="Courier New" panose="02070309020205020404" pitchFamily="49" charset="0"/>
                <a:cs typeface="Courier New" panose="02070309020205020404" pitchFamily="49" charset="0"/>
              </a:rPr>
              <a:t>       available = false; </a:t>
            </a:r>
          </a:p>
          <a:p>
            <a:pPr marL="0" indent="0">
              <a:buNone/>
            </a:pPr>
            <a:r>
              <a:rPr lang="en-US" altLang="en-US" sz="1600" b="1" dirty="0">
                <a:latin typeface="Courier New" panose="02070309020205020404" pitchFamily="49" charset="0"/>
                <a:cs typeface="Courier New" panose="02070309020205020404" pitchFamily="49" charset="0"/>
              </a:rPr>
              <a:t>    } </a:t>
            </a:r>
          </a:p>
          <a:p>
            <a:pPr marL="0" indent="0">
              <a:buNone/>
            </a:pPr>
            <a:r>
              <a:rPr lang="en-US" altLang="en-US" sz="1600" b="1" dirty="0">
                <a:latin typeface="Courier New" panose="02070309020205020404" pitchFamily="49" charset="0"/>
                <a:cs typeface="Courier New" panose="02070309020205020404" pitchFamily="49" charset="0"/>
              </a:rPr>
              <a:t>   release() { </a:t>
            </a:r>
          </a:p>
          <a:p>
            <a:pPr marL="0" indent="0">
              <a:buNone/>
            </a:pPr>
            <a:r>
              <a:rPr lang="en-US" altLang="en-US" sz="1600" b="1" dirty="0">
                <a:latin typeface="Courier New" panose="02070309020205020404" pitchFamily="49" charset="0"/>
                <a:cs typeface="Courier New" panose="02070309020205020404" pitchFamily="49" charset="0"/>
              </a:rPr>
              <a:t>       available = true; </a:t>
            </a:r>
          </a:p>
          <a:p>
            <a:pPr marL="0" indent="0">
              <a:buNone/>
            </a:pPr>
            <a:r>
              <a:rPr lang="en-US" altLang="en-US" sz="1600" b="1" dirty="0">
                <a:latin typeface="Courier New" panose="02070309020205020404" pitchFamily="49" charset="0"/>
                <a:cs typeface="Courier New" panose="02070309020205020404" pitchFamily="49" charset="0"/>
              </a:rPr>
              <a:t>    } </a:t>
            </a:r>
          </a:p>
          <a:p>
            <a:pPr marL="0" indent="0">
              <a:buNone/>
            </a:pPr>
            <a:r>
              <a:rPr lang="en-US" altLang="en-US" sz="1600" b="1" dirty="0">
                <a:latin typeface="Courier New" panose="02070309020205020404" pitchFamily="49" charset="0"/>
                <a:cs typeface="Courier New" panose="02070309020205020404" pitchFamily="49" charset="0"/>
              </a:rPr>
              <a:t>   do { </a:t>
            </a:r>
          </a:p>
          <a:p>
            <a:pPr marL="0" indent="0">
              <a:buNone/>
            </a:pPr>
            <a:r>
              <a:rPr lang="en-US" altLang="en-US" sz="1600" b="1" i="1" dirty="0">
                <a:latin typeface="Courier New" panose="02070309020205020404" pitchFamily="49" charset="0"/>
                <a:cs typeface="Courier New" panose="02070309020205020404" pitchFamily="49" charset="0"/>
              </a:rPr>
              <a:t>    acquire lock</a:t>
            </a:r>
          </a:p>
          <a:p>
            <a:pPr marL="0" indent="0">
              <a:buNone/>
            </a:pPr>
            <a:r>
              <a:rPr lang="en-US" altLang="en-US" sz="1600" b="1" dirty="0">
                <a:latin typeface="Courier New" panose="02070309020205020404" pitchFamily="49" charset="0"/>
                <a:cs typeface="Courier New" panose="02070309020205020404" pitchFamily="49" charset="0"/>
              </a:rPr>
              <a:t>       critical section</a:t>
            </a:r>
          </a:p>
          <a:p>
            <a:pPr marL="0" indent="0">
              <a:buNone/>
            </a:pPr>
            <a:r>
              <a:rPr lang="en-US" altLang="en-US" sz="1600" b="1" i="1" dirty="0">
                <a:latin typeface="Courier New" panose="02070309020205020404" pitchFamily="49" charset="0"/>
                <a:cs typeface="Courier New" panose="02070309020205020404" pitchFamily="49" charset="0"/>
              </a:rPr>
              <a:t>    release lock </a:t>
            </a:r>
          </a:p>
          <a:p>
            <a:pPr marL="0" indent="0">
              <a:buNone/>
            </a:pPr>
            <a:r>
              <a:rPr lang="en-US" altLang="en-US" sz="1600" b="1" dirty="0">
                <a:latin typeface="Courier New" panose="02070309020205020404" pitchFamily="49" charset="0"/>
                <a:cs typeface="Courier New" panose="02070309020205020404" pitchFamily="49" charset="0"/>
              </a:rPr>
              <a:t>      remainder section </a:t>
            </a:r>
          </a:p>
          <a:p>
            <a:pPr marL="0" indent="0">
              <a:buNone/>
            </a:pPr>
            <a:r>
              <a:rPr lang="en-US" altLang="en-US" sz="1600" b="1" dirty="0">
                <a:latin typeface="Courier New" panose="02070309020205020404" pitchFamily="49" charset="0"/>
                <a:cs typeface="Courier New" panose="02070309020205020404" pitchFamily="49" charset="0"/>
              </a:rPr>
              <a:t> } while (true); </a:t>
            </a:r>
          </a:p>
          <a:p>
            <a:pPr marL="0" indent="0">
              <a:buNone/>
            </a:pPr>
            <a:endParaRPr lang="en-US" altLang="en-US" sz="1400" b="1" dirty="0">
              <a:latin typeface="Courier New" panose="02070309020205020404" pitchFamily="49" charset="0"/>
              <a:cs typeface="Courier New" panose="02070309020205020404" pitchFamily="49" charset="0"/>
            </a:endParaRPr>
          </a:p>
          <a:p>
            <a:pPr marL="0" indent="0">
              <a:buNone/>
            </a:pPr>
            <a:endParaRPr lang="en-US" altLang="en-US" dirty="0"/>
          </a:p>
        </p:txBody>
      </p:sp>
      <p:sp>
        <p:nvSpPr>
          <p:cNvPr id="5" name="Content Placeholder 2"/>
          <p:cNvSpPr>
            <a:spLocks noGrp="1"/>
          </p:cNvSpPr>
          <p:nvPr>
            <p:ph idx="4294967295"/>
          </p:nvPr>
        </p:nvSpPr>
        <p:spPr>
          <a:xfrm>
            <a:off x="5149740" y="1540689"/>
            <a:ext cx="5930152" cy="4530725"/>
          </a:xfrm>
          <a:prstGeom prst="rect">
            <a:avLst/>
          </a:prstGeom>
        </p:spPr>
        <p:txBody>
          <a:bodyPr>
            <a:normAutofit/>
          </a:bodyPr>
          <a:lstStyle/>
          <a:p>
            <a:pPr marL="0" indent="0">
              <a:buNone/>
            </a:pPr>
            <a:r>
              <a:rPr lang="en-US" altLang="en-US" sz="2400" b="1" dirty="0">
                <a:solidFill>
                  <a:srgbClr val="FF0000"/>
                </a:solidFill>
                <a:cs typeface="Courier New" panose="02070309020205020404" pitchFamily="49" charset="0"/>
              </a:rPr>
              <a:t>Adv. of Spinlock:</a:t>
            </a:r>
          </a:p>
          <a:p>
            <a:pPr marL="342900" indent="-342900">
              <a:buAutoNum type="arabicPeriod"/>
            </a:pPr>
            <a:r>
              <a:rPr lang="en-US" altLang="en-US" sz="2400" dirty="0">
                <a:cs typeface="Courier New" panose="02070309020205020404" pitchFamily="49" charset="0"/>
              </a:rPr>
              <a:t>no context switch is required when a process must wait on </a:t>
            </a:r>
            <a:r>
              <a:rPr lang="en-US" altLang="en-US" sz="2400">
                <a:cs typeface="Courier New" panose="02070309020205020404" pitchFamily="49" charset="0"/>
              </a:rPr>
              <a:t>a lock</a:t>
            </a:r>
          </a:p>
          <a:p>
            <a:pPr marL="342900" indent="-342900">
              <a:buAutoNum type="arabicPeriod"/>
            </a:pPr>
            <a:r>
              <a:rPr lang="en-US" altLang="en-US" sz="2400"/>
              <a:t>useful </a:t>
            </a:r>
            <a:r>
              <a:rPr lang="en-US" altLang="en-US" sz="2400" dirty="0"/>
              <a:t>when locks are to be held for short times</a:t>
            </a:r>
          </a:p>
          <a:p>
            <a:pPr marL="0" indent="0">
              <a:buNone/>
            </a:pPr>
            <a:endParaRPr lang="en-US" altLang="en-US" sz="2400" b="1" dirty="0">
              <a:solidFill>
                <a:srgbClr val="FF0000"/>
              </a:solidFill>
            </a:endParaRPr>
          </a:p>
          <a:p>
            <a:pPr marL="0" indent="0">
              <a:buNone/>
            </a:pPr>
            <a:r>
              <a:rPr lang="en-US" altLang="en-US" sz="2400" b="1" dirty="0" err="1">
                <a:solidFill>
                  <a:srgbClr val="FF0000"/>
                </a:solidFill>
              </a:rPr>
              <a:t>Disadv</a:t>
            </a:r>
            <a:r>
              <a:rPr lang="en-US" altLang="en-US" sz="2400" b="1" dirty="0">
                <a:solidFill>
                  <a:srgbClr val="FF0000"/>
                </a:solidFill>
              </a:rPr>
              <a:t>. of Spinlock: </a:t>
            </a:r>
            <a:r>
              <a:rPr lang="en-US" altLang="en-US" sz="2400" dirty="0"/>
              <a:t>busy waiting wastes CPU cycles</a:t>
            </a:r>
          </a:p>
        </p:txBody>
      </p:sp>
      <p:sp>
        <p:nvSpPr>
          <p:cNvPr id="2" name="Rectangle 1">
            <a:extLst>
              <a:ext uri="{FF2B5EF4-FFF2-40B4-BE49-F238E27FC236}">
                <a16:creationId xmlns:a16="http://schemas.microsoft.com/office/drawing/2014/main" id="{D350B647-0B0C-2FAC-AD0E-6227FA2858CD}"/>
              </a:ext>
            </a:extLst>
          </p:cNvPr>
          <p:cNvSpPr/>
          <p:nvPr/>
        </p:nvSpPr>
        <p:spPr>
          <a:xfrm>
            <a:off x="537718" y="1506186"/>
            <a:ext cx="3354552" cy="1340534"/>
          </a:xfrm>
          <a:prstGeom prst="rect">
            <a:avLst/>
          </a:prstGeom>
          <a:noFill/>
          <a:ln w="28575">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DB90C90-E6D4-03BB-CCB0-DAA111008DD1}"/>
              </a:ext>
            </a:extLst>
          </p:cNvPr>
          <p:cNvSpPr/>
          <p:nvPr/>
        </p:nvSpPr>
        <p:spPr>
          <a:xfrm>
            <a:off x="537718" y="2909416"/>
            <a:ext cx="3343047" cy="877580"/>
          </a:xfrm>
          <a:prstGeom prst="rect">
            <a:avLst/>
          </a:prstGeom>
          <a:noFill/>
          <a:ln w="28575">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CD1972-F622-59AC-BAAE-4134D9617E82}"/>
              </a:ext>
            </a:extLst>
          </p:cNvPr>
          <p:cNvSpPr/>
          <p:nvPr/>
        </p:nvSpPr>
        <p:spPr>
          <a:xfrm>
            <a:off x="526211" y="3854878"/>
            <a:ext cx="3354553" cy="1924819"/>
          </a:xfrm>
          <a:prstGeom prst="rect">
            <a:avLst/>
          </a:prstGeom>
          <a:noFill/>
          <a:ln w="28575">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521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Semaphore</a:t>
            </a:r>
          </a:p>
        </p:txBody>
      </p:sp>
      <p:sp>
        <p:nvSpPr>
          <p:cNvPr id="5" name="Rectangle 3"/>
          <p:cNvSpPr txBox="1">
            <a:spLocks noChangeArrowheads="1"/>
          </p:cNvSpPr>
          <p:nvPr/>
        </p:nvSpPr>
        <p:spPr>
          <a:xfrm>
            <a:off x="156520" y="1357056"/>
            <a:ext cx="1203548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2400" dirty="0"/>
              <a:t>Provides more sophisticated ways for process to synchronize</a:t>
            </a:r>
            <a:endParaRPr lang="en-US" altLang="en-US" sz="2400" i="1" dirty="0">
              <a:solidFill>
                <a:schemeClr val="tx2"/>
              </a:solidFill>
            </a:endParaRPr>
          </a:p>
          <a:p>
            <a:pPr>
              <a:buFont typeface="Wingdings" panose="05000000000000000000" pitchFamily="2" charset="2"/>
              <a:buChar char="v"/>
            </a:pPr>
            <a:r>
              <a:rPr lang="en-US" altLang="en-US" sz="2400" dirty="0"/>
              <a:t>Semaphore </a:t>
            </a:r>
            <a:r>
              <a:rPr lang="en-US" altLang="en-US" sz="2400" b="1" i="1" dirty="0"/>
              <a:t>S</a:t>
            </a:r>
            <a:r>
              <a:rPr lang="en-US" altLang="en-US" sz="2400" dirty="0"/>
              <a:t> – integer variable</a:t>
            </a:r>
          </a:p>
          <a:p>
            <a:pPr>
              <a:buFont typeface="Wingdings" panose="05000000000000000000" pitchFamily="2" charset="2"/>
              <a:buChar char="v"/>
            </a:pPr>
            <a:r>
              <a:rPr lang="en-US" altLang="en-US" sz="2400" dirty="0"/>
              <a:t>Apart from initialization, can only be accessed via two indivisible (atomic) operations, </a:t>
            </a:r>
            <a:r>
              <a:rPr lang="en-US" altLang="en-US" b="1" dirty="0">
                <a:solidFill>
                  <a:srgbClr val="000000"/>
                </a:solidFill>
                <a:latin typeface="Courier New" panose="02070309020205020404" pitchFamily="49" charset="0"/>
              </a:rPr>
              <a:t>wait()</a:t>
            </a:r>
            <a:r>
              <a:rPr lang="en-US" altLang="en-US" dirty="0">
                <a:solidFill>
                  <a:srgbClr val="000000"/>
                </a:solidFill>
              </a:rPr>
              <a:t> and </a:t>
            </a:r>
            <a:r>
              <a:rPr lang="en-US" altLang="en-US" b="1" dirty="0">
                <a:solidFill>
                  <a:srgbClr val="000000"/>
                </a:solidFill>
                <a:latin typeface="Courier New" panose="02070309020205020404" pitchFamily="49" charset="0"/>
              </a:rPr>
              <a:t>signal(), </a:t>
            </a:r>
            <a:r>
              <a:rPr lang="en-US" altLang="en-US" sz="2400" dirty="0"/>
              <a:t>Originally called </a:t>
            </a:r>
            <a:r>
              <a:rPr lang="en-US" altLang="en-US" sz="2400" b="1" dirty="0">
                <a:solidFill>
                  <a:srgbClr val="000000"/>
                </a:solidFill>
                <a:latin typeface="Courier New" panose="02070309020205020404" pitchFamily="49" charset="0"/>
              </a:rPr>
              <a:t>P()</a:t>
            </a:r>
            <a:r>
              <a:rPr lang="en-US" altLang="en-US" sz="2400" dirty="0"/>
              <a:t> and </a:t>
            </a:r>
            <a:r>
              <a:rPr lang="en-US" altLang="en-US" sz="2400" b="1" dirty="0">
                <a:solidFill>
                  <a:srgbClr val="000000"/>
                </a:solidFill>
                <a:latin typeface="Courier New" panose="02070309020205020404" pitchFamily="49" charset="0"/>
              </a:rPr>
              <a:t>V()</a:t>
            </a:r>
          </a:p>
          <a:p>
            <a:pPr>
              <a:buFont typeface="Wingdings" panose="05000000000000000000" pitchFamily="2" charset="2"/>
              <a:buChar char="v"/>
            </a:pPr>
            <a:r>
              <a:rPr lang="en-US" altLang="en-US" sz="2400" dirty="0">
                <a:solidFill>
                  <a:srgbClr val="FF0000"/>
                </a:solidFill>
              </a:rPr>
              <a:t>Definition of  the </a:t>
            </a:r>
            <a:r>
              <a:rPr lang="en-US" altLang="en-US" sz="2400" b="1" dirty="0">
                <a:solidFill>
                  <a:srgbClr val="FF0000"/>
                </a:solidFill>
                <a:latin typeface="Courier New" panose="02070309020205020404" pitchFamily="49" charset="0"/>
                <a:cs typeface="Courier New" panose="02070309020205020404" pitchFamily="49" charset="0"/>
              </a:rPr>
              <a:t>wait() operation</a:t>
            </a:r>
          </a:p>
          <a:p>
            <a:pPr marL="457200" lvl="1" indent="0">
              <a:buNone/>
            </a:pPr>
            <a:r>
              <a:rPr lang="en-US" altLang="en-US" sz="2000" b="1" dirty="0">
                <a:latin typeface="Courier New" panose="02070309020205020404" pitchFamily="49" charset="0"/>
                <a:sym typeface="Symbol" panose="05050102010706020507" pitchFamily="18" charset="2"/>
              </a:rPr>
              <a:t>wait(S) { </a:t>
            </a:r>
          </a:p>
          <a:p>
            <a:pPr marL="457200" lvl="1" indent="0">
              <a:buNone/>
            </a:pPr>
            <a:r>
              <a:rPr lang="en-US" altLang="en-US" sz="2000" b="1" dirty="0">
                <a:latin typeface="Courier New" panose="02070309020205020404" pitchFamily="49" charset="0"/>
                <a:sym typeface="Symbol" panose="05050102010706020507" pitchFamily="18" charset="2"/>
              </a:rPr>
              <a:t>    while (S &lt;= 0)</a:t>
            </a:r>
          </a:p>
          <a:p>
            <a:pPr marL="457200" lvl="1" indent="0">
              <a:buNone/>
            </a:pPr>
            <a:r>
              <a:rPr lang="en-US" altLang="en-US" sz="2000" b="1" dirty="0">
                <a:latin typeface="Courier New" panose="02070309020205020404" pitchFamily="49" charset="0"/>
                <a:sym typeface="Symbol" panose="05050102010706020507" pitchFamily="18" charset="2"/>
              </a:rPr>
              <a:t>       ; // busy wait</a:t>
            </a:r>
          </a:p>
          <a:p>
            <a:pPr marL="457200" lvl="1" indent="0">
              <a:buNone/>
            </a:pPr>
            <a:r>
              <a:rPr lang="en-US" altLang="en-US" sz="2000" b="1" dirty="0">
                <a:latin typeface="Courier New" panose="02070309020205020404" pitchFamily="49" charset="0"/>
                <a:sym typeface="Symbol" panose="05050102010706020507" pitchFamily="18" charset="2"/>
              </a:rPr>
              <a:t>    S--;</a:t>
            </a:r>
          </a:p>
          <a:p>
            <a:pPr marL="457200" lvl="1" indent="0">
              <a:buNone/>
            </a:pPr>
            <a:r>
              <a:rPr lang="en-US" altLang="en-US" sz="2000" b="1" dirty="0">
                <a:latin typeface="Courier New" panose="02070309020205020404" pitchFamily="49" charset="0"/>
                <a:sym typeface="Symbol" panose="05050102010706020507" pitchFamily="18" charset="2"/>
              </a:rPr>
              <a:t>}</a:t>
            </a:r>
          </a:p>
          <a:p>
            <a:pPr>
              <a:buFont typeface="Wingdings" panose="05000000000000000000" pitchFamily="2" charset="2"/>
              <a:buChar char="v"/>
            </a:pPr>
            <a:r>
              <a:rPr lang="en-US" altLang="en-US" sz="2400" dirty="0">
                <a:solidFill>
                  <a:srgbClr val="FF0000"/>
                </a:solidFill>
              </a:rPr>
              <a:t>Definition of  the </a:t>
            </a:r>
            <a:r>
              <a:rPr lang="en-US" altLang="en-US" sz="2400" b="1" dirty="0">
                <a:solidFill>
                  <a:srgbClr val="FF0000"/>
                </a:solidFill>
                <a:latin typeface="Courier New" panose="02070309020205020404" pitchFamily="49" charset="0"/>
                <a:cs typeface="Courier New" panose="02070309020205020404" pitchFamily="49" charset="0"/>
              </a:rPr>
              <a:t>signal() operation</a:t>
            </a:r>
            <a:endParaRPr lang="en-US" altLang="en-US" sz="24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a:p>
            <a:pPr marL="457200" lvl="1" indent="0">
              <a:buNone/>
            </a:pPr>
            <a:r>
              <a:rPr lang="en-US" altLang="en-US" sz="2000" b="1" dirty="0">
                <a:latin typeface="Courier New" panose="02070309020205020404" pitchFamily="49" charset="0"/>
                <a:sym typeface="Symbol" panose="05050102010706020507" pitchFamily="18" charset="2"/>
              </a:rPr>
              <a:t>signal(S) { </a:t>
            </a:r>
          </a:p>
          <a:p>
            <a:pPr marL="457200" lvl="1" indent="0">
              <a:buNone/>
            </a:pPr>
            <a:r>
              <a:rPr lang="en-US" altLang="en-US" sz="2000" b="1" dirty="0">
                <a:latin typeface="Courier New" panose="02070309020205020404" pitchFamily="49" charset="0"/>
                <a:sym typeface="Symbol" panose="05050102010706020507" pitchFamily="18" charset="2"/>
              </a:rPr>
              <a:t>    S++;</a:t>
            </a:r>
          </a:p>
          <a:p>
            <a:pPr marL="457200" lvl="1" indent="0">
              <a:buNone/>
            </a:pPr>
            <a:r>
              <a:rPr lang="en-US" altLang="en-US" sz="2000"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6207150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Background</a:t>
            </a:r>
          </a:p>
        </p:txBody>
      </p:sp>
      <p:sp>
        <p:nvSpPr>
          <p:cNvPr id="5" name="Rectangle 3"/>
          <p:cNvSpPr txBox="1">
            <a:spLocks noChangeArrowheads="1"/>
          </p:cNvSpPr>
          <p:nvPr/>
        </p:nvSpPr>
        <p:spPr>
          <a:xfrm>
            <a:off x="584887" y="1505465"/>
            <a:ext cx="10132540" cy="5057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Processes can execute concurrently</a:t>
            </a:r>
          </a:p>
          <a:p>
            <a:pPr lvl="1">
              <a:buFont typeface="Wingdings" panose="05000000000000000000" pitchFamily="2" charset="2"/>
              <a:buChar char="v"/>
            </a:pPr>
            <a:r>
              <a:rPr lang="en-US" altLang="en-US" dirty="0"/>
              <a:t>May be interrupted at any time</a:t>
            </a:r>
          </a:p>
          <a:p>
            <a:pPr>
              <a:buFont typeface="Wingdings" panose="05000000000000000000" pitchFamily="2" charset="2"/>
              <a:buChar char="v"/>
            </a:pPr>
            <a:r>
              <a:rPr lang="en-US" altLang="en-US" dirty="0"/>
              <a:t>Concurrent access to shared data may result in data inconsistency</a:t>
            </a:r>
          </a:p>
          <a:p>
            <a:pPr>
              <a:buFont typeface="Wingdings" panose="05000000000000000000" pitchFamily="2" charset="2"/>
              <a:buChar char="v"/>
            </a:pPr>
            <a:r>
              <a:rPr lang="en-US" altLang="en-US" dirty="0"/>
              <a:t>Maintaining data consistency requires mechanisms to ensure the orderly execution of cooperating processes</a:t>
            </a:r>
          </a:p>
          <a:p>
            <a:pPr algn="just">
              <a:buFont typeface="Wingdings" panose="05000000000000000000" pitchFamily="2" charset="2"/>
              <a:buChar char="v"/>
            </a:pPr>
            <a:r>
              <a:rPr lang="en-US" altLang="en-US" dirty="0"/>
              <a:t>Consider the Producer-Consumer problem</a:t>
            </a:r>
          </a:p>
        </p:txBody>
      </p:sp>
    </p:spTree>
    <p:extLst>
      <p:ext uri="{BB962C8B-B14F-4D97-AF65-F5344CB8AC3E}">
        <p14:creationId xmlns:p14="http://schemas.microsoft.com/office/powerpoint/2010/main" val="16429543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Semaphore Usage</a:t>
            </a:r>
          </a:p>
        </p:txBody>
      </p:sp>
      <p:sp>
        <p:nvSpPr>
          <p:cNvPr id="5" name="Rectangle 3"/>
          <p:cNvSpPr txBox="1">
            <a:spLocks noChangeArrowheads="1"/>
          </p:cNvSpPr>
          <p:nvPr/>
        </p:nvSpPr>
        <p:spPr>
          <a:xfrm>
            <a:off x="255374" y="1505337"/>
            <a:ext cx="108660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marL="0" indent="0">
              <a:buNone/>
              <a:tabLst>
                <a:tab pos="2001838" algn="ctr"/>
                <a:tab pos="4513263" algn="ctr"/>
              </a:tabLst>
            </a:pPr>
            <a:endParaRPr lang="en-US" altLang="en-US" dirty="0"/>
          </a:p>
          <a:p>
            <a:pPr>
              <a:buFont typeface="Wingdings" panose="05000000000000000000" pitchFamily="2" charset="2"/>
              <a:buChar char="v"/>
              <a:tabLst>
                <a:tab pos="2001838" algn="ctr"/>
                <a:tab pos="4513263" algn="ctr"/>
              </a:tabLst>
            </a:pPr>
            <a:r>
              <a:rPr lang="en-US" altLang="en-US" b="1" dirty="0">
                <a:solidFill>
                  <a:srgbClr val="3366FF"/>
                </a:solidFill>
              </a:rPr>
              <a:t>Binary semaphore </a:t>
            </a:r>
            <a:r>
              <a:rPr lang="en-US" altLang="en-US" dirty="0"/>
              <a:t>– integer value can range only between 0 and 1</a:t>
            </a:r>
          </a:p>
          <a:p>
            <a:pPr marL="0" indent="0">
              <a:buNone/>
              <a:tabLst>
                <a:tab pos="2001838" algn="ctr"/>
                <a:tab pos="4513263" algn="ctr"/>
              </a:tabLst>
            </a:pPr>
            <a:endParaRPr lang="en-US" altLang="en-US" dirty="0"/>
          </a:p>
          <a:p>
            <a:pPr>
              <a:buFont typeface="Wingdings" panose="05000000000000000000" pitchFamily="2" charset="2"/>
              <a:buChar char="v"/>
              <a:tabLst>
                <a:tab pos="2001838" algn="ctr"/>
                <a:tab pos="4513263" algn="ctr"/>
              </a:tabLst>
            </a:pPr>
            <a:r>
              <a:rPr lang="en-US" altLang="en-US" dirty="0"/>
              <a:t>Must guarantee that no two processes can execute  the </a:t>
            </a:r>
            <a:r>
              <a:rPr lang="en-US" altLang="en-US" b="1" dirty="0">
                <a:latin typeface="Courier New" panose="02070309020205020404" pitchFamily="49" charset="0"/>
                <a:cs typeface="Courier New" panose="02070309020205020404" pitchFamily="49" charset="0"/>
              </a:rPr>
              <a:t>wait() </a:t>
            </a:r>
            <a:r>
              <a:rPr lang="en-US" altLang="en-US" dirty="0"/>
              <a:t>and </a:t>
            </a:r>
            <a:r>
              <a:rPr lang="en-US" altLang="en-US" b="1" dirty="0">
                <a:latin typeface="Courier New" panose="02070309020205020404" pitchFamily="49" charset="0"/>
                <a:cs typeface="Courier New" panose="02070309020205020404" pitchFamily="49" charset="0"/>
              </a:rPr>
              <a:t>signal() </a:t>
            </a:r>
            <a:r>
              <a:rPr lang="en-US" altLang="en-US" dirty="0"/>
              <a:t>on the same semaphore at the same time</a:t>
            </a:r>
          </a:p>
          <a:p>
            <a:pPr marL="0" indent="0">
              <a:buNone/>
              <a:tabLst>
                <a:tab pos="2001838" algn="ctr"/>
                <a:tab pos="4513263" algn="ctr"/>
              </a:tabLst>
            </a:pPr>
            <a:endParaRPr lang="en-US" altLang="en-US" sz="3200"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marL="457200" lvl="1" indent="0">
              <a:buNone/>
              <a:tabLst>
                <a:tab pos="2001838" algn="ctr"/>
                <a:tab pos="4513263" algn="ctr"/>
              </a:tabLst>
            </a:pPr>
            <a:endParaRPr lang="en-US" altLang="en-US" sz="2800" dirty="0">
              <a:sym typeface="MT Extra" panose="05050102010205020202" pitchFamily="18" charset="2"/>
            </a:endParaRPr>
          </a:p>
        </p:txBody>
      </p:sp>
    </p:spTree>
    <p:extLst>
      <p:ext uri="{BB962C8B-B14F-4D97-AF65-F5344CB8AC3E}">
        <p14:creationId xmlns:p14="http://schemas.microsoft.com/office/powerpoint/2010/main" val="25033397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94270" y="217170"/>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Semaphore Implementation</a:t>
            </a:r>
            <a:endParaRPr lang="en-US" altLang="en-US" sz="4000" dirty="0">
              <a:solidFill>
                <a:srgbClr val="0000FF"/>
              </a:solidFill>
            </a:endParaRPr>
          </a:p>
        </p:txBody>
      </p:sp>
      <p:sp>
        <p:nvSpPr>
          <p:cNvPr id="5" name="Rectangle 3"/>
          <p:cNvSpPr txBox="1">
            <a:spLocks noChangeArrowheads="1"/>
          </p:cNvSpPr>
          <p:nvPr/>
        </p:nvSpPr>
        <p:spPr>
          <a:xfrm>
            <a:off x="494270" y="1554764"/>
            <a:ext cx="1139293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Each semaphore has:</a:t>
            </a:r>
          </a:p>
          <a:p>
            <a:pPr lvl="1">
              <a:buFont typeface="Wingdings" panose="05000000000000000000" pitchFamily="2" charset="2"/>
              <a:buChar char="v"/>
            </a:pPr>
            <a:r>
              <a:rPr lang="en-US" altLang="en-US" dirty="0"/>
              <a:t> value (of type integer)</a:t>
            </a:r>
          </a:p>
          <a:p>
            <a:pPr lvl="1">
              <a:buFont typeface="Wingdings" panose="05000000000000000000" pitchFamily="2" charset="2"/>
              <a:buChar char="v"/>
            </a:pPr>
            <a:r>
              <a:rPr lang="en-US" altLang="en-US" dirty="0"/>
              <a:t> a list of processes</a:t>
            </a:r>
          </a:p>
          <a:p>
            <a:pPr>
              <a:buFont typeface="Wingdings" panose="05000000000000000000" pitchFamily="2" charset="2"/>
              <a:buChar char="v"/>
            </a:pPr>
            <a:r>
              <a:rPr lang="en-US" altLang="en-US" dirty="0"/>
              <a:t>Two operations:</a:t>
            </a:r>
          </a:p>
          <a:p>
            <a:pPr lvl="1">
              <a:buFont typeface="Wingdings" panose="05000000000000000000" pitchFamily="2" charset="2"/>
              <a:buChar char="v"/>
            </a:pPr>
            <a:r>
              <a:rPr lang="en-US" altLang="en-US" b="1" dirty="0">
                <a:solidFill>
                  <a:srgbClr val="3366FF"/>
                </a:solidFill>
              </a:rPr>
              <a:t>block</a:t>
            </a:r>
            <a:r>
              <a:rPr lang="en-US" altLang="en-US" dirty="0">
                <a:solidFill>
                  <a:srgbClr val="3366FF"/>
                </a:solidFill>
              </a:rPr>
              <a:t> </a:t>
            </a:r>
            <a:r>
              <a:rPr lang="en-US" altLang="en-US" dirty="0"/>
              <a:t>– place the process invoking the operation on the waiting queue</a:t>
            </a:r>
          </a:p>
          <a:p>
            <a:pPr lvl="1">
              <a:buFont typeface="Wingdings" panose="05000000000000000000" pitchFamily="2" charset="2"/>
              <a:buChar char="v"/>
            </a:pPr>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pPr marL="457200" lvl="1" indent="0">
              <a:buNone/>
            </a:pPr>
            <a:endParaRPr lang="en-US" altLang="en-US" sz="1400" dirty="0"/>
          </a:p>
          <a:p>
            <a:pPr marL="0" indent="0">
              <a:buNone/>
            </a:pPr>
            <a:r>
              <a:rPr lang="en-US" altLang="en-US" sz="1800" b="1" dirty="0" err="1">
                <a:latin typeface="Courier New" panose="02070309020205020404" pitchFamily="49" charset="0"/>
                <a:cs typeface="Courier New" panose="02070309020205020404" pitchFamily="49" charset="0"/>
              </a:rPr>
              <a:t>typedef</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struct</a:t>
            </a:r>
            <a:r>
              <a:rPr lang="en-US" altLang="en-US" sz="1800" b="1" dirty="0">
                <a:latin typeface="Courier New" panose="02070309020205020404" pitchFamily="49" charset="0"/>
                <a:cs typeface="Courier New" panose="02070309020205020404" pitchFamily="49" charset="0"/>
              </a:rPr>
              <a:t>{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value;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struct</a:t>
            </a:r>
            <a:r>
              <a:rPr lang="en-US" altLang="en-US" sz="1800" b="1" dirty="0">
                <a:latin typeface="Courier New" panose="02070309020205020404" pitchFamily="49" charset="0"/>
                <a:cs typeface="Courier New" panose="02070309020205020404" pitchFamily="49" charset="0"/>
              </a:rPr>
              <a:t> process *list; </a:t>
            </a:r>
          </a:p>
          <a:p>
            <a:pPr marL="0" indent="0">
              <a:buNone/>
            </a:pPr>
            <a:r>
              <a:rPr lang="en-US" altLang="en-US" sz="1800" b="1" dirty="0">
                <a:latin typeface="Courier New" panose="02070309020205020404" pitchFamily="49" charset="0"/>
                <a:cs typeface="Courier New" panose="02070309020205020404" pitchFamily="49" charset="0"/>
              </a:rPr>
              <a:t>} semaphore; </a:t>
            </a:r>
          </a:p>
          <a:p>
            <a:pPr>
              <a:buFont typeface="Wingdings" panose="05000000000000000000" pitchFamily="2" charset="2"/>
              <a:buChar char="v"/>
            </a:pPr>
            <a:endParaRPr lang="en-US" altLang="en-US" dirty="0"/>
          </a:p>
          <a:p>
            <a:pPr marL="0" indent="0">
              <a:buNone/>
            </a:pPr>
            <a:r>
              <a:rPr lang="en-US" altLang="en-US" dirty="0">
                <a:solidFill>
                  <a:srgbClr val="0000FF"/>
                </a:solidFill>
              </a:rPr>
              <a:t>                        </a:t>
            </a:r>
          </a:p>
        </p:txBody>
      </p:sp>
    </p:spTree>
    <p:extLst>
      <p:ext uri="{BB962C8B-B14F-4D97-AF65-F5344CB8AC3E}">
        <p14:creationId xmlns:p14="http://schemas.microsoft.com/office/powerpoint/2010/main" val="142638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2822" y="297180"/>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Semaphore Implementation</a:t>
            </a:r>
            <a:endParaRPr lang="en-US" altLang="en-US" sz="4000" dirty="0">
              <a:solidFill>
                <a:srgbClr val="0000FF"/>
              </a:solidFill>
            </a:endParaRPr>
          </a:p>
        </p:txBody>
      </p:sp>
      <p:sp>
        <p:nvSpPr>
          <p:cNvPr id="4" name="Content Placeholder 3"/>
          <p:cNvSpPr>
            <a:spLocks noGrp="1" noChangeArrowheads="1"/>
          </p:cNvSpPr>
          <p:nvPr>
            <p:ph idx="4294967295"/>
          </p:nvPr>
        </p:nvSpPr>
        <p:spPr>
          <a:xfrm>
            <a:off x="262891" y="1438103"/>
            <a:ext cx="5547706" cy="2743200"/>
          </a:xfrm>
          <a:prstGeom prst="rect">
            <a:avLst/>
          </a:prstGeom>
          <a:ln>
            <a:solidFill>
              <a:schemeClr val="tx1"/>
            </a:solidFill>
          </a:ln>
        </p:spPr>
        <p:txBody>
          <a:bodyPr>
            <a:noAutofit/>
          </a:bodyPr>
          <a:lstStyle/>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wait(semaphore *S) {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S-&gt;value--;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if(S-&gt;value &lt; 0){</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add this process to S-&gt;list;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block();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marL="0" indent="0">
              <a:lnSpc>
                <a:spcPct val="100000"/>
              </a:lnSpc>
              <a:spcBef>
                <a:spcPts val="600"/>
              </a:spcBef>
              <a:buFont typeface="Monotype Sorts" pitchFamily="-84" charset="2"/>
              <a:buNone/>
            </a:pPr>
            <a:r>
              <a:rPr lang="en-US" altLang="en-US" sz="2000" b="1" dirty="0">
                <a:latin typeface="Courier New" panose="02070309020205020404" pitchFamily="49" charset="0"/>
                <a:cs typeface="Courier New" panose="02070309020205020404" pitchFamily="49" charset="0"/>
              </a:rPr>
              <a:t>}</a:t>
            </a:r>
          </a:p>
        </p:txBody>
      </p:sp>
      <p:sp>
        <p:nvSpPr>
          <p:cNvPr id="2" name="Rectangle 1"/>
          <p:cNvSpPr/>
          <p:nvPr/>
        </p:nvSpPr>
        <p:spPr>
          <a:xfrm>
            <a:off x="5919297" y="3786364"/>
            <a:ext cx="6096000" cy="2631490"/>
          </a:xfrm>
          <a:prstGeom prst="rect">
            <a:avLst/>
          </a:prstGeom>
          <a:ln>
            <a:solidFill>
              <a:schemeClr val="tx1"/>
            </a:solidFill>
          </a:ln>
        </p:spPr>
        <p:txBody>
          <a:bodyPr>
            <a:spAutoFit/>
          </a:bodyPr>
          <a:lstStyle/>
          <a:p>
            <a:pPr>
              <a:spcBef>
                <a:spcPts val="600"/>
              </a:spcBef>
            </a:pPr>
            <a:r>
              <a:rPr lang="en-US" altLang="en-US" sz="2000" b="1" dirty="0">
                <a:latin typeface="Courier New" panose="02070309020205020404" pitchFamily="49" charset="0"/>
                <a:cs typeface="Courier New" panose="02070309020205020404" pitchFamily="49" charset="0"/>
              </a:rPr>
              <a:t>signal(semaphore *S) { </a:t>
            </a:r>
          </a:p>
          <a:p>
            <a:pPr>
              <a:spcBef>
                <a:spcPts val="600"/>
              </a:spcBef>
            </a:pPr>
            <a:r>
              <a:rPr lang="en-US" altLang="en-US" sz="2000" b="1" dirty="0">
                <a:latin typeface="Courier New" panose="02070309020205020404" pitchFamily="49" charset="0"/>
                <a:cs typeface="Courier New" panose="02070309020205020404" pitchFamily="49" charset="0"/>
              </a:rPr>
              <a:t>   S-&gt;value++; </a:t>
            </a:r>
          </a:p>
          <a:p>
            <a:pPr>
              <a:spcBef>
                <a:spcPts val="600"/>
              </a:spcBef>
            </a:pPr>
            <a:r>
              <a:rPr lang="en-US" altLang="en-US" sz="2000" b="1" dirty="0">
                <a:latin typeface="Courier New" panose="02070309020205020404" pitchFamily="49" charset="0"/>
                <a:cs typeface="Courier New" panose="02070309020205020404" pitchFamily="49" charset="0"/>
              </a:rPr>
              <a:t>   if(S-&gt;value &lt;= 0){</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remove a process P from S-&gt;list; </a:t>
            </a:r>
          </a:p>
          <a:p>
            <a:pPr>
              <a:spcBef>
                <a:spcPts val="600"/>
              </a:spcBef>
            </a:pPr>
            <a:r>
              <a:rPr lang="en-US" altLang="en-US" sz="2000" b="1" dirty="0">
                <a:latin typeface="Courier New" panose="02070309020205020404" pitchFamily="49" charset="0"/>
                <a:cs typeface="Courier New" panose="02070309020205020404" pitchFamily="49" charset="0"/>
              </a:rPr>
              <a:t>      wakeup(P); </a:t>
            </a:r>
          </a:p>
          <a:p>
            <a:pPr>
              <a:spcBef>
                <a:spcPts val="600"/>
              </a:spcBef>
            </a:pPr>
            <a:r>
              <a:rPr lang="en-US" altLang="en-US" sz="2000" b="1" dirty="0">
                <a:latin typeface="Courier New" panose="02070309020205020404" pitchFamily="49" charset="0"/>
                <a:cs typeface="Courier New" panose="02070309020205020404" pitchFamily="49" charset="0"/>
              </a:rPr>
              <a:t>   } </a:t>
            </a:r>
          </a:p>
          <a:p>
            <a:pPr>
              <a:spcBef>
                <a:spcPts val="600"/>
              </a:spcBef>
            </a:pPr>
            <a:r>
              <a:rPr lang="en-US" altLang="en-US" sz="2000" b="1" dirty="0">
                <a:latin typeface="Courier New" panose="02070309020205020404" pitchFamily="49" charset="0"/>
                <a:cs typeface="Courier New" panose="02070309020205020404" pitchFamily="49" charset="0"/>
              </a:rPr>
              <a:t>} </a:t>
            </a:r>
            <a:endParaRPr lang="en-US" sz="2000" dirty="0"/>
          </a:p>
        </p:txBody>
      </p:sp>
    </p:spTree>
    <p:extLst>
      <p:ext uri="{BB962C8B-B14F-4D97-AF65-F5344CB8AC3E}">
        <p14:creationId xmlns:p14="http://schemas.microsoft.com/office/powerpoint/2010/main" val="23376368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Deadlock and Starvation</a:t>
            </a:r>
          </a:p>
        </p:txBody>
      </p:sp>
      <p:sp>
        <p:nvSpPr>
          <p:cNvPr id="5" name="Rectangle 3"/>
          <p:cNvSpPr txBox="1">
            <a:spLocks noChangeArrowheads="1"/>
          </p:cNvSpPr>
          <p:nvPr/>
        </p:nvSpPr>
        <p:spPr>
          <a:xfrm>
            <a:off x="214184" y="137353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processes</a:t>
            </a:r>
          </a:p>
          <a:p>
            <a:pPr>
              <a:buFont typeface="Wingdings" panose="05000000000000000000" pitchFamily="2" charset="2"/>
              <a:buChar char="v"/>
              <a:tabLst>
                <a:tab pos="1882775" algn="ctr"/>
                <a:tab pos="4568825" algn="ctr"/>
              </a:tabLst>
            </a:pPr>
            <a:r>
              <a:rPr lang="en-US" altLang="en-US" sz="2400" dirty="0">
                <a:solidFill>
                  <a:srgbClr val="000000"/>
                </a:solidFill>
              </a:rPr>
              <a:t>Let </a:t>
            </a:r>
            <a:r>
              <a:rPr lang="en-US" altLang="en-US" sz="2400" b="1" i="1" dirty="0">
                <a:solidFill>
                  <a:srgbClr val="000000"/>
                </a:solidFill>
                <a:latin typeface="Courier New" panose="02070309020205020404" pitchFamily="49" charset="0"/>
                <a:cs typeface="Courier New" panose="02070309020205020404" pitchFamily="49" charset="0"/>
              </a:rPr>
              <a:t>S</a:t>
            </a:r>
            <a:r>
              <a:rPr lang="en-US" altLang="en-US" sz="2400" dirty="0">
                <a:solidFill>
                  <a:srgbClr val="000000"/>
                </a:solidFill>
              </a:rPr>
              <a:t>   and</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i="1" dirty="0">
                <a:solidFill>
                  <a:srgbClr val="000000"/>
                </a:solidFill>
                <a:latin typeface="Courier New" panose="02070309020205020404" pitchFamily="49" charset="0"/>
                <a:cs typeface="Courier New" panose="02070309020205020404" pitchFamily="49" charset="0"/>
              </a:rPr>
              <a:t>Q</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00"/>
                </a:solidFill>
                <a:latin typeface="Courier New" panose="02070309020205020404" pitchFamily="49" charset="0"/>
                <a:cs typeface="Courier New" panose="02070309020205020404" pitchFamily="49" charset="0"/>
              </a:rPr>
              <a:t>wait(S); 	              wait(Q);</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wait(Q); 	              wait(S);</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		     ...</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signal(S);                signal(Q);</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signal(Q);                signal(S);</a:t>
            </a:r>
          </a:p>
          <a:p>
            <a:pPr>
              <a:buFont typeface="Wingdings" panose="05000000000000000000" pitchFamily="2" charset="2"/>
              <a:buChar char="v"/>
              <a:tabLst>
                <a:tab pos="1882775" algn="ctr"/>
                <a:tab pos="4568825" algn="ctr"/>
              </a:tabLst>
            </a:pPr>
            <a:endParaRPr lang="en-US" altLang="en-US" sz="2400" b="1" dirty="0">
              <a:solidFill>
                <a:srgbClr val="3366FF"/>
              </a:solidFill>
              <a:sym typeface="MT Extra" panose="05050102010205020202" pitchFamily="18" charset="2"/>
            </a:endParaRPr>
          </a:p>
          <a:p>
            <a:pPr>
              <a:buFont typeface="Wingdings" panose="05000000000000000000" pitchFamily="2" charset="2"/>
              <a:buChar char="v"/>
              <a:tabLst>
                <a:tab pos="1882775" algn="ctr"/>
                <a:tab pos="4568825" algn="ctr"/>
              </a:tabLst>
            </a:pPr>
            <a:r>
              <a:rPr lang="en-US" altLang="en-US" sz="2400" b="1" dirty="0">
                <a:solidFill>
                  <a:srgbClr val="3366FF"/>
                </a:solidFill>
                <a:sym typeface="MT Extra" panose="05050102010205020202" pitchFamily="18" charset="2"/>
              </a:rPr>
              <a:t>Starvation</a:t>
            </a:r>
            <a:r>
              <a:rPr lang="en-US" altLang="en-US" sz="2400" dirty="0">
                <a:solidFill>
                  <a:srgbClr val="3366FF"/>
                </a:solidFill>
                <a:sym typeface="MT Extra" panose="05050102010205020202" pitchFamily="18" charset="2"/>
              </a:rPr>
              <a:t> </a:t>
            </a:r>
            <a:r>
              <a:rPr lang="en-US" altLang="en-US" sz="2400" dirty="0"/>
              <a:t>– </a:t>
            </a:r>
            <a:r>
              <a:rPr lang="en-US" altLang="en-US" sz="2400" b="1" dirty="0">
                <a:solidFill>
                  <a:srgbClr val="3366FF"/>
                </a:solidFill>
              </a:rPr>
              <a:t>indefinite blocking , </a:t>
            </a:r>
            <a:r>
              <a:rPr lang="en-US" altLang="en-US" sz="2400" dirty="0"/>
              <a:t>A process may never be removed from the semaphore queue in which it is suspended</a:t>
            </a:r>
            <a:endParaRPr lang="en-US" altLang="en-US" dirty="0"/>
          </a:p>
        </p:txBody>
      </p:sp>
      <p:sp>
        <p:nvSpPr>
          <p:cNvPr id="2" name="Rectangle 1"/>
          <p:cNvSpPr/>
          <p:nvPr/>
        </p:nvSpPr>
        <p:spPr>
          <a:xfrm>
            <a:off x="1612669" y="2568633"/>
            <a:ext cx="1729047" cy="251044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103789" y="2568633"/>
            <a:ext cx="1729047" cy="251044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1793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92389"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Classical Problems of Synchronization</a:t>
            </a:r>
          </a:p>
        </p:txBody>
      </p:sp>
      <p:sp>
        <p:nvSpPr>
          <p:cNvPr id="5" name="Rectangle 3"/>
          <p:cNvSpPr txBox="1">
            <a:spLocks noChangeArrowheads="1"/>
          </p:cNvSpPr>
          <p:nvPr/>
        </p:nvSpPr>
        <p:spPr>
          <a:xfrm>
            <a:off x="2431605" y="1865021"/>
            <a:ext cx="842689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200000"/>
              </a:lnSpc>
              <a:buFont typeface="Wingdings" panose="05000000000000000000" pitchFamily="2" charset="2"/>
              <a:buChar char="v"/>
            </a:pPr>
            <a:r>
              <a:rPr lang="en-US" altLang="en-US" sz="2800" dirty="0"/>
              <a:t>Bounded-Buffer Problem</a:t>
            </a:r>
          </a:p>
          <a:p>
            <a:pPr lvl="1">
              <a:lnSpc>
                <a:spcPct val="200000"/>
              </a:lnSpc>
              <a:buFont typeface="Wingdings" panose="05000000000000000000" pitchFamily="2" charset="2"/>
              <a:buChar char="v"/>
            </a:pPr>
            <a:r>
              <a:rPr lang="en-US" altLang="en-US" sz="2800" dirty="0"/>
              <a:t>Readers and Writers Problem</a:t>
            </a:r>
          </a:p>
          <a:p>
            <a:pPr lvl="1">
              <a:lnSpc>
                <a:spcPct val="200000"/>
              </a:lnSpc>
              <a:buFont typeface="Wingdings" panose="05000000000000000000" pitchFamily="2" charset="2"/>
              <a:buChar char="v"/>
            </a:pPr>
            <a:r>
              <a:rPr lang="en-US" altLang="en-US" sz="2800" dirty="0"/>
              <a:t>Dining-Philosophers Problem</a:t>
            </a:r>
          </a:p>
        </p:txBody>
      </p:sp>
    </p:spTree>
    <p:extLst>
      <p:ext uri="{BB962C8B-B14F-4D97-AF65-F5344CB8AC3E}">
        <p14:creationId xmlns:p14="http://schemas.microsoft.com/office/powerpoint/2010/main" val="21729985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84151" y="296562"/>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Bounded-Buffer Problem</a:t>
            </a:r>
          </a:p>
        </p:txBody>
      </p:sp>
      <p:sp>
        <p:nvSpPr>
          <p:cNvPr id="5" name="Rectangle 3"/>
          <p:cNvSpPr txBox="1">
            <a:spLocks noChangeArrowheads="1"/>
          </p:cNvSpPr>
          <p:nvPr/>
        </p:nvSpPr>
        <p:spPr>
          <a:xfrm>
            <a:off x="774357" y="141472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pPr>
            <a:r>
              <a:rPr kumimoji="0" lang="en-US" altLang="en-US" sz="3200" b="1" i="1" u="none" strike="noStrike" kern="1200" cap="none" spc="0" normalizeH="0" baseline="0" noProof="0" dirty="0">
                <a:ln>
                  <a:noFill/>
                </a:ln>
                <a:solidFill>
                  <a:srgbClr val="FF0000"/>
                </a:solidFill>
                <a:effectLst/>
                <a:uLnTx/>
                <a:uFillTx/>
                <a:latin typeface="Calibri"/>
                <a:ea typeface="+mn-ea"/>
                <a:cs typeface="+mn-cs"/>
              </a:rPr>
              <a:t>Buffer of length n</a:t>
            </a: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b="0" i="0" u="none" strike="noStrike" kern="1200" cap="none" spc="0" normalizeH="0" baseline="0" noProof="0" dirty="0">
                <a:ln>
                  <a:noFill/>
                </a:ln>
                <a:solidFill>
                  <a:prstClr val="black"/>
                </a:solidFill>
                <a:effectLst/>
                <a:uLnTx/>
                <a:uFillTx/>
                <a:latin typeface="Calibri"/>
                <a:ea typeface="+mn-ea"/>
                <a:cs typeface="+mn-cs"/>
              </a:rPr>
              <a:t>each location can hold one item (</a:t>
            </a:r>
            <a:r>
              <a:rPr kumimoji="0" lang="en-US" altLang="en-US"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n</a:t>
            </a:r>
            <a:r>
              <a:rPr kumimoji="0" lang="en-US" altLang="en-US" b="0" i="0" u="none" strike="noStrike" kern="1200" cap="none" spc="0" normalizeH="0" baseline="0" noProof="0" dirty="0">
                <a:ln>
                  <a:noFill/>
                </a:ln>
                <a:solidFill>
                  <a:prstClr val="black"/>
                </a:solidFill>
                <a:effectLst/>
                <a:uLnTx/>
                <a:uFillTx/>
                <a:latin typeface="Calibri"/>
                <a:ea typeface="+mn-ea"/>
                <a:cs typeface="+mn-cs"/>
              </a:rPr>
              <a:t>)</a:t>
            </a:r>
            <a:endParaRPr lang="en-US" altLang="en-US" dirty="0"/>
          </a:p>
          <a:p>
            <a:pPr>
              <a:lnSpc>
                <a:spcPct val="150000"/>
              </a:lnSpc>
              <a:buFont typeface="Wingdings" panose="05000000000000000000" pitchFamily="2" charset="2"/>
              <a:buChar char="v"/>
            </a:pPr>
            <a:r>
              <a:rPr lang="en-US" altLang="en-US" sz="3200" b="1" dirty="0">
                <a:solidFill>
                  <a:srgbClr val="FF0000"/>
                </a:solidFill>
                <a:latin typeface="Courier New" panose="02070309020205020404" pitchFamily="49" charset="0"/>
                <a:cs typeface="Courier New" panose="02070309020205020404" pitchFamily="49" charset="0"/>
              </a:rPr>
              <a:t>mutex</a:t>
            </a:r>
            <a:r>
              <a:rPr lang="en-US" altLang="en-US" sz="3200" b="1" dirty="0">
                <a:solidFill>
                  <a:srgbClr val="000000"/>
                </a:solidFill>
                <a:latin typeface="Courier New" panose="02070309020205020404" pitchFamily="49" charset="0"/>
                <a:cs typeface="Courier New" panose="02070309020205020404" pitchFamily="49" charset="0"/>
              </a:rPr>
              <a:t> = </a:t>
            </a:r>
            <a:r>
              <a:rPr lang="en-US" altLang="en-US" dirty="0"/>
              <a:t>1</a:t>
            </a:r>
          </a:p>
          <a:p>
            <a:pPr>
              <a:lnSpc>
                <a:spcPct val="150000"/>
              </a:lnSpc>
              <a:buFont typeface="Wingdings" panose="05000000000000000000" pitchFamily="2" charset="2"/>
              <a:buChar char="v"/>
            </a:pPr>
            <a:r>
              <a:rPr lang="en-US" altLang="en-US" sz="3200" b="1" dirty="0">
                <a:solidFill>
                  <a:srgbClr val="FF0000"/>
                </a:solidFill>
                <a:latin typeface="Courier New" panose="02070309020205020404" pitchFamily="49" charset="0"/>
                <a:cs typeface="Courier New" panose="02070309020205020404" pitchFamily="49" charset="0"/>
              </a:rPr>
              <a:t>full</a:t>
            </a:r>
            <a:r>
              <a:rPr lang="en-US" altLang="en-US" dirty="0">
                <a:solidFill>
                  <a:srgbClr val="000000"/>
                </a:solidFill>
              </a:rPr>
              <a:t> = </a:t>
            </a:r>
            <a:r>
              <a:rPr lang="en-US" altLang="en-US" dirty="0"/>
              <a:t>0</a:t>
            </a:r>
          </a:p>
          <a:p>
            <a:pPr>
              <a:lnSpc>
                <a:spcPct val="150000"/>
              </a:lnSpc>
              <a:buFont typeface="Wingdings" panose="05000000000000000000" pitchFamily="2" charset="2"/>
              <a:buChar char="v"/>
            </a:pPr>
            <a:r>
              <a:rPr lang="en-US" altLang="en-US" sz="3200" b="1" dirty="0">
                <a:solidFill>
                  <a:srgbClr val="FF0000"/>
                </a:solidFill>
                <a:latin typeface="Courier New" panose="02070309020205020404" pitchFamily="49" charset="0"/>
                <a:cs typeface="Courier New" panose="02070309020205020404" pitchFamily="49" charset="0"/>
              </a:rPr>
              <a:t>empty</a:t>
            </a:r>
            <a:r>
              <a:rPr lang="en-US" altLang="en-US" sz="3200" b="1" dirty="0">
                <a:solidFill>
                  <a:srgbClr val="000000"/>
                </a:solidFill>
                <a:latin typeface="Courier New" panose="02070309020205020404" pitchFamily="49" charset="0"/>
                <a:cs typeface="Courier New" panose="02070309020205020404" pitchFamily="49" charset="0"/>
              </a:rPr>
              <a:t> = </a:t>
            </a:r>
            <a:r>
              <a:rPr lang="en-US" altLang="en-US" b="1" i="1" dirty="0"/>
              <a:t>n</a:t>
            </a:r>
          </a:p>
          <a:p>
            <a:pPr>
              <a:lnSpc>
                <a:spcPct val="150000"/>
              </a:lnSpc>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32289943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84151" y="296562"/>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Bounded-Buffer Problem</a:t>
            </a:r>
          </a:p>
        </p:txBody>
      </p:sp>
      <p:sp>
        <p:nvSpPr>
          <p:cNvPr id="4" name="Content Placeholder 3"/>
          <p:cNvSpPr>
            <a:spLocks noGrp="1" noChangeArrowheads="1"/>
          </p:cNvSpPr>
          <p:nvPr>
            <p:ph idx="4294967295"/>
          </p:nvPr>
        </p:nvSpPr>
        <p:spPr>
          <a:xfrm>
            <a:off x="72856" y="1444130"/>
            <a:ext cx="5577016" cy="4876800"/>
          </a:xfrm>
          <a:prstGeom prst="rect">
            <a:avLst/>
          </a:prstGeom>
          <a:ln w="12700">
            <a:solidFill>
              <a:schemeClr val="tx1"/>
            </a:solidFill>
          </a:ln>
        </p:spPr>
        <p:txBody>
          <a:bodyPr/>
          <a:lstStyle/>
          <a:p>
            <a:pPr marL="0" indent="0">
              <a:buNone/>
            </a:pPr>
            <a:r>
              <a:rPr lang="en-US" altLang="en-US" sz="1800" b="1" dirty="0">
                <a:solidFill>
                  <a:srgbClr val="FF0000"/>
                </a:solidFill>
              </a:rPr>
              <a:t>	                      </a:t>
            </a:r>
            <a:r>
              <a:rPr lang="en-US" altLang="en-US" sz="1800" b="1" u="sng" dirty="0">
                <a:solidFill>
                  <a:srgbClr val="FF0000"/>
                </a:solidFill>
              </a:rPr>
              <a:t>PRODUCER</a:t>
            </a:r>
          </a:p>
          <a:p>
            <a:pPr>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produce item in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wait(empty);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add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to the buffer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signal(full);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p:txBody>
      </p:sp>
      <p:sp>
        <p:nvSpPr>
          <p:cNvPr id="6" name="Content Placeholder 3"/>
          <p:cNvSpPr>
            <a:spLocks noGrp="1" noChangeArrowheads="1"/>
          </p:cNvSpPr>
          <p:nvPr>
            <p:ph idx="4294967295"/>
          </p:nvPr>
        </p:nvSpPr>
        <p:spPr>
          <a:xfrm>
            <a:off x="5673791" y="1444130"/>
            <a:ext cx="6429670" cy="4876800"/>
          </a:xfrm>
          <a:prstGeom prst="rect">
            <a:avLst/>
          </a:prstGeom>
          <a:ln w="12700">
            <a:solidFill>
              <a:schemeClr val="tx1"/>
            </a:solidFill>
          </a:ln>
        </p:spPr>
        <p:txBody>
          <a:bodyPr/>
          <a:lstStyle/>
          <a:p>
            <a:pPr marL="0" indent="0">
              <a:buNone/>
            </a:pPr>
            <a:r>
              <a:rPr lang="en-US" altLang="en-US" sz="1800" b="1" dirty="0">
                <a:solidFill>
                  <a:srgbClr val="FF0000"/>
                </a:solidFill>
              </a:rPr>
              <a:t>                                                        </a:t>
            </a:r>
            <a:r>
              <a:rPr lang="en-US" altLang="en-US" sz="1800" b="1" u="sng" dirty="0">
                <a:solidFill>
                  <a:srgbClr val="FF0000"/>
                </a:solidFill>
              </a:rPr>
              <a:t>CONSUMER</a:t>
            </a:r>
          </a:p>
          <a:p>
            <a:pPr>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marL="0" indent="0">
              <a:buFont typeface="Monotype Sorts" pitchFamily="-84" charset="2"/>
              <a:buNone/>
              <a:defRPr/>
            </a:pPr>
            <a:r>
              <a:rPr lang="en-US" altLang="en-US" sz="1600" b="1" dirty="0">
                <a:latin typeface="Courier New" panose="02070309020205020404" pitchFamily="49" charset="0"/>
                <a:cs typeface="Courier New" panose="02070309020205020404" pitchFamily="49" charset="0"/>
              </a:rPr>
              <a:t>d</a:t>
            </a:r>
            <a:r>
              <a:rPr lang="en-US" sz="1600" b="1" dirty="0">
                <a:latin typeface="Courier New"/>
                <a:ea typeface="ＭＳ Ｐゴシック" pitchFamily="-84" charset="-128"/>
                <a:cs typeface="Courier New"/>
              </a:rPr>
              <a:t>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/*remove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/*consume the item in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 while (true);</a:t>
            </a:r>
            <a:endParaRPr lang="en-US" altLang="en-US" sz="1600" b="1"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12E5153E-5128-FB8E-78F9-6ECBB9C3E428}"/>
              </a:ext>
            </a:extLst>
          </p:cNvPr>
          <p:cNvSpPr/>
          <p:nvPr/>
        </p:nvSpPr>
        <p:spPr>
          <a:xfrm>
            <a:off x="788894" y="3325906"/>
            <a:ext cx="1739153" cy="878541"/>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D5F83E9-CA1E-1C80-D149-649F432020D8}"/>
              </a:ext>
            </a:extLst>
          </p:cNvPr>
          <p:cNvSpPr/>
          <p:nvPr/>
        </p:nvSpPr>
        <p:spPr>
          <a:xfrm>
            <a:off x="788895" y="4957482"/>
            <a:ext cx="1828800" cy="744477"/>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1086C7-6256-CDEC-10F9-708DFC67DFE6}"/>
              </a:ext>
            </a:extLst>
          </p:cNvPr>
          <p:cNvSpPr/>
          <p:nvPr/>
        </p:nvSpPr>
        <p:spPr>
          <a:xfrm>
            <a:off x="6365910" y="4078941"/>
            <a:ext cx="1971267" cy="744477"/>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7832FD9-E48A-A7D5-F9D4-C7AA1F1D88E8}"/>
              </a:ext>
            </a:extLst>
          </p:cNvPr>
          <p:cNvSpPr/>
          <p:nvPr/>
        </p:nvSpPr>
        <p:spPr>
          <a:xfrm>
            <a:off x="6341208" y="2447366"/>
            <a:ext cx="1739153" cy="744478"/>
          </a:xfrm>
          <a:prstGeom prst="rect">
            <a:avLst/>
          </a:prstGeom>
          <a:noFill/>
          <a:ln w="28575">
            <a:solidFill>
              <a:srgbClr val="CA14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5935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5" name="Rectangle 3"/>
          <p:cNvSpPr txBox="1">
            <a:spLocks noChangeArrowheads="1"/>
          </p:cNvSpPr>
          <p:nvPr/>
        </p:nvSpPr>
        <p:spPr>
          <a:xfrm>
            <a:off x="214184" y="1373531"/>
            <a:ext cx="11508259" cy="4970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b="1" dirty="0">
                <a:solidFill>
                  <a:srgbClr val="FF0000"/>
                </a:solidFill>
              </a:rPr>
              <a:t>Readers</a:t>
            </a:r>
            <a:endParaRPr lang="en-US" altLang="en-US" dirty="0"/>
          </a:p>
          <a:p>
            <a:pPr>
              <a:buFont typeface="Wingdings" panose="05000000000000000000" pitchFamily="2" charset="2"/>
              <a:buChar char="v"/>
            </a:pPr>
            <a:r>
              <a:rPr lang="en-US" altLang="en-US" b="1" dirty="0">
                <a:solidFill>
                  <a:srgbClr val="FF0000"/>
                </a:solidFill>
              </a:rPr>
              <a:t>Writers</a:t>
            </a:r>
            <a:endParaRPr lang="en-US" altLang="en-US" dirty="0"/>
          </a:p>
          <a:p>
            <a:pPr>
              <a:buFont typeface="Wingdings" panose="05000000000000000000" pitchFamily="2" charset="2"/>
              <a:buChar char="v"/>
            </a:pPr>
            <a:r>
              <a:rPr lang="en-US" altLang="en-US" dirty="0"/>
              <a:t>Problem – allow multiple readers to read at the same time</a:t>
            </a:r>
          </a:p>
          <a:p>
            <a:pPr lvl="1">
              <a:buFont typeface="Wingdings" panose="05000000000000000000" pitchFamily="2" charset="2"/>
              <a:buChar char="v"/>
            </a:pPr>
            <a:r>
              <a:rPr lang="en-US" altLang="en-US" dirty="0"/>
              <a:t>Only one single writer can access the shared data at the same time</a:t>
            </a:r>
          </a:p>
          <a:p>
            <a:pPr marL="457200" lvl="1" indent="0">
              <a:buNone/>
            </a:pPr>
            <a:endParaRPr lang="en-US" altLang="en-US" dirty="0"/>
          </a:p>
          <a:p>
            <a:pPr>
              <a:buFont typeface="Wingdings" panose="05000000000000000000" pitchFamily="2" charset="2"/>
              <a:buChar char="v"/>
            </a:pPr>
            <a:r>
              <a:rPr lang="en-US" altLang="en-US" b="1" i="1" dirty="0">
                <a:solidFill>
                  <a:srgbClr val="FF0000"/>
                </a:solidFill>
              </a:rPr>
              <a:t>First readers-writers prob. </a:t>
            </a:r>
            <a:r>
              <a:rPr lang="en-US" altLang="en-US" dirty="0">
                <a:sym typeface="Wingdings"/>
              </a:rPr>
              <a:t> no reader is kept waiting unless a writer has already obtained the permission to use the shared obj., writers may starve</a:t>
            </a:r>
          </a:p>
          <a:p>
            <a:pPr>
              <a:buFont typeface="Wingdings" panose="05000000000000000000" pitchFamily="2" charset="2"/>
              <a:buChar char="v"/>
            </a:pPr>
            <a:r>
              <a:rPr lang="en-US" altLang="en-US" b="1" i="1" dirty="0">
                <a:solidFill>
                  <a:srgbClr val="FF0000"/>
                </a:solidFill>
              </a:rPr>
              <a:t>Second readers-writers prob. </a:t>
            </a:r>
            <a:r>
              <a:rPr lang="en-US" altLang="en-US" dirty="0">
                <a:sym typeface="Wingdings"/>
              </a:rPr>
              <a:t> if a writer is waiting to access the shared obj., no readers may start reading, readers may starve</a:t>
            </a:r>
          </a:p>
          <a:p>
            <a:pPr>
              <a:buFont typeface="Wingdings" panose="05000000000000000000" pitchFamily="2" charset="2"/>
              <a:buChar char="v"/>
            </a:pPr>
            <a:endParaRPr lang="en-US" altLang="en-US" dirty="0">
              <a:sym typeface="Wingdings"/>
            </a:endParaRPr>
          </a:p>
        </p:txBody>
      </p:sp>
    </p:spTree>
    <p:extLst>
      <p:ext uri="{BB962C8B-B14F-4D97-AF65-F5344CB8AC3E}">
        <p14:creationId xmlns:p14="http://schemas.microsoft.com/office/powerpoint/2010/main" val="1909736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First Readers-Writers </a:t>
            </a:r>
            <a:r>
              <a:rPr lang="en-US" altLang="en-US" sz="4000" dirty="0">
                <a:solidFill>
                  <a:srgbClr val="0000FF"/>
                </a:solidFill>
              </a:rPr>
              <a:t>Problem</a:t>
            </a:r>
          </a:p>
        </p:txBody>
      </p:sp>
      <p:sp>
        <p:nvSpPr>
          <p:cNvPr id="5" name="Rectangle 3"/>
          <p:cNvSpPr txBox="1">
            <a:spLocks noChangeArrowheads="1"/>
          </p:cNvSpPr>
          <p:nvPr/>
        </p:nvSpPr>
        <p:spPr>
          <a:xfrm>
            <a:off x="214184" y="137353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Shared Data</a:t>
            </a:r>
          </a:p>
          <a:p>
            <a:pPr lvl="1">
              <a:buFont typeface="Wingdings" panose="05000000000000000000" pitchFamily="2" charset="2"/>
              <a:buChar char="v"/>
            </a:pPr>
            <a:r>
              <a:rPr lang="en-US" altLang="en-US" sz="2800" b="1" dirty="0" err="1">
                <a:solidFill>
                  <a:srgbClr val="FF0000"/>
                </a:solidFill>
                <a:latin typeface="Courier New" panose="02070309020205020404" pitchFamily="49" charset="0"/>
              </a:rPr>
              <a:t>rw_mutex</a:t>
            </a:r>
            <a:r>
              <a:rPr lang="en-US" altLang="en-US" sz="2800" b="1" dirty="0">
                <a:solidFill>
                  <a:srgbClr val="000000"/>
                </a:solidFill>
                <a:latin typeface="Courier New" panose="02070309020205020404" pitchFamily="49" charset="0"/>
              </a:rPr>
              <a:t> </a:t>
            </a:r>
            <a:r>
              <a:rPr lang="en-US" altLang="en-US" sz="2800" dirty="0"/>
              <a:t>= 1</a:t>
            </a:r>
          </a:p>
          <a:p>
            <a:pPr lvl="1">
              <a:buFont typeface="Wingdings" panose="05000000000000000000" pitchFamily="2" charset="2"/>
              <a:buChar char="v"/>
            </a:pPr>
            <a:endParaRPr lang="en-US" altLang="en-US" sz="2800" dirty="0"/>
          </a:p>
          <a:p>
            <a:pPr lvl="1">
              <a:buFont typeface="Wingdings" panose="05000000000000000000" pitchFamily="2" charset="2"/>
              <a:buChar char="v"/>
            </a:pPr>
            <a:r>
              <a:rPr lang="en-US" altLang="en-US" sz="2800" b="1" dirty="0" err="1">
                <a:solidFill>
                  <a:srgbClr val="FF0000"/>
                </a:solidFill>
                <a:latin typeface="Courier New" panose="02070309020205020404" pitchFamily="49" charset="0"/>
              </a:rPr>
              <a:t>read_count</a:t>
            </a:r>
            <a:r>
              <a:rPr lang="en-US" altLang="en-US" sz="2800" dirty="0"/>
              <a:t> = 0</a:t>
            </a:r>
          </a:p>
          <a:p>
            <a:pPr lvl="1">
              <a:buFont typeface="Wingdings" panose="05000000000000000000" pitchFamily="2" charset="2"/>
              <a:buChar char="v"/>
            </a:pPr>
            <a:endParaRPr lang="en-US" altLang="en-US" sz="2800" dirty="0"/>
          </a:p>
          <a:p>
            <a:pPr lvl="1">
              <a:buFont typeface="Wingdings" panose="05000000000000000000" pitchFamily="2" charset="2"/>
              <a:buChar char="v"/>
            </a:pPr>
            <a:r>
              <a:rPr lang="en-US" altLang="en-US" sz="2800" b="1" dirty="0">
                <a:solidFill>
                  <a:srgbClr val="FF0000"/>
                </a:solidFill>
                <a:latin typeface="Courier New" panose="02070309020205020404" pitchFamily="49" charset="0"/>
              </a:rPr>
              <a:t>mutex</a:t>
            </a:r>
            <a:r>
              <a:rPr lang="en-US" altLang="en-US" sz="2800" b="1" dirty="0">
                <a:solidFill>
                  <a:srgbClr val="000000"/>
                </a:solidFill>
                <a:latin typeface="Courier New" panose="02070309020205020404" pitchFamily="49" charset="0"/>
              </a:rPr>
              <a:t> </a:t>
            </a:r>
            <a:r>
              <a:rPr lang="en-US" altLang="en-US" sz="2800" dirty="0"/>
              <a:t>= 1</a:t>
            </a:r>
          </a:p>
          <a:p>
            <a:pPr lvl="1">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1884348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4" name="Content Placeholder 3"/>
          <p:cNvSpPr>
            <a:spLocks noGrp="1" noChangeArrowheads="1"/>
          </p:cNvSpPr>
          <p:nvPr>
            <p:ph idx="4294967295"/>
          </p:nvPr>
        </p:nvSpPr>
        <p:spPr>
          <a:xfrm>
            <a:off x="159824" y="1510184"/>
            <a:ext cx="4848781" cy="4876800"/>
          </a:xfrm>
          <a:prstGeom prst="rect">
            <a:avLst/>
          </a:prstGeom>
          <a:ln w="12700">
            <a:solidFill>
              <a:schemeClr val="tx1"/>
            </a:solidFill>
          </a:ln>
        </p:spPr>
        <p:txBody>
          <a:bodyPr/>
          <a:lstStyle/>
          <a:p>
            <a:pPr marL="0" indent="0">
              <a:buNone/>
            </a:pPr>
            <a:r>
              <a:rPr lang="en-US" altLang="en-US" sz="2400" b="1" u="sng" dirty="0">
                <a:solidFill>
                  <a:srgbClr val="FF0000"/>
                </a:solidFill>
              </a:rPr>
              <a:t>Writer Process</a:t>
            </a:r>
            <a:endParaRPr lang="en-US" altLang="en-US" sz="1800" b="1" u="sng" dirty="0">
              <a:solidFill>
                <a:srgbClr val="FF0000"/>
              </a:solidFill>
            </a:endParaRPr>
          </a:p>
          <a:p>
            <a:pPr>
              <a:buFont typeface="Monotype Sorts" pitchFamily="-84" charset="2"/>
              <a:buNone/>
            </a:pPr>
            <a:r>
              <a:rPr lang="en-US" altLang="en-US" sz="1600" dirty="0">
                <a:solidFill>
                  <a:srgbClr val="0000FF"/>
                </a:solidFill>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wait(</a:t>
            </a:r>
            <a:r>
              <a:rPr lang="en-US" altLang="en-US" sz="1600" b="1" dirty="0" err="1">
                <a:solidFill>
                  <a:srgbClr val="0000FF"/>
                </a:solidFill>
                <a:latin typeface="Courier New" panose="02070309020205020404" pitchFamily="49" charset="0"/>
                <a:cs typeface="Courier New" panose="02070309020205020404" pitchFamily="49" charset="0"/>
              </a:rPr>
              <a:t>rw_mutex</a:t>
            </a:r>
            <a:r>
              <a:rPr lang="en-US" altLang="en-US" sz="1600" b="1" dirty="0">
                <a:solidFill>
                  <a:srgbClr val="0000FF"/>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FF"/>
                </a:solidFill>
                <a:latin typeface="Courier New" panose="02070309020205020404" pitchFamily="49" charset="0"/>
                <a:cs typeface="Courier New" panose="02070309020205020404" pitchFamily="49" charset="0"/>
              </a:rPr>
              <a:t>signal(</a:t>
            </a:r>
            <a:r>
              <a:rPr lang="en-US" altLang="en-US" sz="1600" b="1" dirty="0" err="1">
                <a:solidFill>
                  <a:srgbClr val="FF00FF"/>
                </a:solidFill>
                <a:latin typeface="Courier New" panose="02070309020205020404" pitchFamily="49" charset="0"/>
                <a:cs typeface="Courier New" panose="02070309020205020404" pitchFamily="49" charset="0"/>
              </a:rPr>
              <a:t>rw_mutex</a:t>
            </a:r>
            <a:r>
              <a:rPr lang="en-US" altLang="en-US" sz="1600" b="1" dirty="0">
                <a:solidFill>
                  <a:srgbClr val="FF00FF"/>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
        <p:nvSpPr>
          <p:cNvPr id="5" name="Rectangle 3"/>
          <p:cNvSpPr>
            <a:spLocks noGrp="1" noChangeArrowheads="1"/>
          </p:cNvSpPr>
          <p:nvPr>
            <p:ph idx="4294967295"/>
          </p:nvPr>
        </p:nvSpPr>
        <p:spPr>
          <a:xfrm>
            <a:off x="5552303" y="1415727"/>
            <a:ext cx="6458465" cy="5065713"/>
          </a:xfrm>
          <a:prstGeom prst="rect">
            <a:avLst/>
          </a:prstGeom>
          <a:ln w="12700">
            <a:solidFill>
              <a:schemeClr val="tx1"/>
            </a:solidFill>
          </a:ln>
        </p:spPr>
        <p:txBody>
          <a:bodyPr wrap="none" lIns="91440" tIns="91440" rIns="0" bIns="0">
            <a:noAutofit/>
          </a:bodyPr>
          <a:lstStyle/>
          <a:p>
            <a:pPr marL="0" indent="0">
              <a:lnSpc>
                <a:spcPct val="80000"/>
              </a:lnSpc>
              <a:buNone/>
            </a:pPr>
            <a:r>
              <a:rPr lang="en-US" altLang="en-US" sz="2200" b="1" u="sng" dirty="0">
                <a:solidFill>
                  <a:srgbClr val="FF0000"/>
                </a:solidFill>
              </a:rPr>
              <a:t>Reader Process</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wait(</a:t>
            </a:r>
            <a:r>
              <a:rPr lang="en-US" altLang="en-US" sz="1600" b="1" dirty="0" err="1">
                <a:solidFill>
                  <a:srgbClr val="0000FF"/>
                </a:solidFill>
                <a:latin typeface="Courier New" panose="02070309020205020404" pitchFamily="49" charset="0"/>
                <a:cs typeface="Courier New" panose="02070309020205020404" pitchFamily="49" charset="0"/>
              </a:rPr>
              <a:t>mutex</a:t>
            </a:r>
            <a:r>
              <a:rPr lang="en-US" altLang="en-US" sz="1600" b="1" dirty="0">
                <a:solidFill>
                  <a:srgbClr val="0000FF"/>
                </a:solidFill>
                <a:latin typeface="Courier New" panose="02070309020205020404" pitchFamily="49" charset="0"/>
                <a:cs typeface="Courier New" panose="02070309020205020404" pitchFamily="49" charset="0"/>
              </a:rPr>
              <a:t>);</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a:t>
            </a:r>
            <a:r>
              <a:rPr lang="en-US" altLang="en-US" sz="1600" b="1" dirty="0" err="1">
                <a:solidFill>
                  <a:srgbClr val="0000FF"/>
                </a:solidFill>
                <a:latin typeface="Courier New" panose="02070309020205020404" pitchFamily="49" charset="0"/>
                <a:cs typeface="Courier New" panose="02070309020205020404" pitchFamily="49" charset="0"/>
              </a:rPr>
              <a:t>read_count</a:t>
            </a:r>
            <a:r>
              <a:rPr lang="en-US" altLang="en-US" sz="1600" b="1" dirty="0">
                <a:solidFill>
                  <a:srgbClr val="0000FF"/>
                </a:solidFill>
                <a:latin typeface="Courier New" panose="02070309020205020404" pitchFamily="49" charset="0"/>
                <a:cs typeface="Courier New" panose="02070309020205020404" pitchFamily="49" charset="0"/>
              </a:rPr>
              <a:t>++;</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if (</a:t>
            </a:r>
            <a:r>
              <a:rPr lang="en-US" altLang="en-US" sz="1600" b="1" dirty="0" err="1">
                <a:solidFill>
                  <a:srgbClr val="0000FF"/>
                </a:solidFill>
                <a:latin typeface="Courier New" panose="02070309020205020404" pitchFamily="49" charset="0"/>
                <a:cs typeface="Courier New" panose="02070309020205020404" pitchFamily="49" charset="0"/>
              </a:rPr>
              <a:t>read_count</a:t>
            </a:r>
            <a:r>
              <a:rPr lang="en-US" altLang="en-US" sz="1600" b="1" dirty="0">
                <a:solidFill>
                  <a:srgbClr val="0000FF"/>
                </a:solidFill>
                <a:latin typeface="Courier New" panose="02070309020205020404" pitchFamily="49" charset="0"/>
                <a:cs typeface="Courier New" panose="02070309020205020404" pitchFamily="49" charset="0"/>
              </a:rPr>
              <a:t> == 1)  wait(</a:t>
            </a:r>
            <a:r>
              <a:rPr lang="en-US" altLang="en-US" sz="1600" b="1" dirty="0" err="1">
                <a:solidFill>
                  <a:srgbClr val="0000FF"/>
                </a:solidFill>
                <a:latin typeface="Courier New" panose="02070309020205020404" pitchFamily="49" charset="0"/>
                <a:cs typeface="Courier New" panose="02070309020205020404" pitchFamily="49" charset="0"/>
              </a:rPr>
              <a:t>rw_mutex</a:t>
            </a:r>
            <a:r>
              <a:rPr lang="en-US" altLang="en-US" sz="1600" b="1" dirty="0">
                <a:solidFill>
                  <a:srgbClr val="0000FF"/>
                </a:solidFill>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solidFill>
                  <a:srgbClr val="0000FF"/>
                </a:solidFill>
                <a:latin typeface="Courier New" panose="02070309020205020404" pitchFamily="49" charset="0"/>
                <a:cs typeface="Courier New" panose="02070309020205020404" pitchFamily="49" charset="0"/>
              </a:rPr>
              <a:t>             signal(</a:t>
            </a:r>
            <a:r>
              <a:rPr lang="en-US" altLang="en-US" sz="1600" b="1" dirty="0" err="1">
                <a:solidFill>
                  <a:srgbClr val="0000FF"/>
                </a:solidFill>
                <a:latin typeface="Courier New" panose="02070309020205020404" pitchFamily="49" charset="0"/>
                <a:cs typeface="Courier New" panose="02070309020205020404" pitchFamily="49" charset="0"/>
              </a:rPr>
              <a:t>mutex</a:t>
            </a:r>
            <a:r>
              <a:rPr lang="en-US" altLang="en-US" sz="1600" b="1" dirty="0">
                <a:solidFill>
                  <a:srgbClr val="0000FF"/>
                </a:solidFill>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reading is performed */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FF"/>
                </a:solidFill>
                <a:latin typeface="Courier New" panose="02070309020205020404" pitchFamily="49" charset="0"/>
                <a:cs typeface="Courier New" panose="02070309020205020404" pitchFamily="49" charset="0"/>
              </a:rPr>
              <a:t>wait(</a:t>
            </a:r>
            <a:r>
              <a:rPr lang="en-US" altLang="en-US" sz="1600" b="1" dirty="0" err="1">
                <a:solidFill>
                  <a:srgbClr val="FF00FF"/>
                </a:solidFill>
                <a:latin typeface="Courier New" panose="02070309020205020404" pitchFamily="49" charset="0"/>
                <a:cs typeface="Courier New" panose="02070309020205020404" pitchFamily="49" charset="0"/>
              </a:rPr>
              <a:t>mutex</a:t>
            </a:r>
            <a:r>
              <a:rPr lang="en-US" altLang="en-US" sz="1600" b="1" dirty="0">
                <a:solidFill>
                  <a:srgbClr val="FF00FF"/>
                </a:solidFill>
                <a:latin typeface="Courier New" panose="02070309020205020404" pitchFamily="49" charset="0"/>
                <a:cs typeface="Courier New" panose="02070309020205020404" pitchFamily="49" charset="0"/>
              </a:rPr>
              <a:t>);</a:t>
            </a:r>
            <a:br>
              <a:rPr lang="en-US" altLang="en-US" sz="1600" b="1" dirty="0">
                <a:solidFill>
                  <a:srgbClr val="FF00FF"/>
                </a:solidFill>
                <a:latin typeface="Courier New" panose="02070309020205020404" pitchFamily="49" charset="0"/>
                <a:cs typeface="Courier New" panose="02070309020205020404" pitchFamily="49" charset="0"/>
              </a:rPr>
            </a:br>
            <a:r>
              <a:rPr lang="en-US" altLang="en-US" sz="1600" b="1" dirty="0">
                <a:solidFill>
                  <a:srgbClr val="FF00FF"/>
                </a:solidFill>
                <a:latin typeface="Courier New" panose="02070309020205020404" pitchFamily="49" charset="0"/>
                <a:cs typeface="Courier New" panose="02070309020205020404" pitchFamily="49" charset="0"/>
              </a:rPr>
              <a:t>           read count--;</a:t>
            </a:r>
            <a:br>
              <a:rPr lang="en-US" altLang="en-US" sz="1600" b="1" dirty="0">
                <a:solidFill>
                  <a:srgbClr val="FF00FF"/>
                </a:solidFill>
                <a:latin typeface="Courier New" panose="02070309020205020404" pitchFamily="49" charset="0"/>
                <a:cs typeface="Courier New" panose="02070309020205020404" pitchFamily="49" charset="0"/>
              </a:rPr>
            </a:br>
            <a:r>
              <a:rPr lang="en-US" altLang="en-US" sz="1600" b="1" dirty="0">
                <a:solidFill>
                  <a:srgbClr val="FF00FF"/>
                </a:solidFill>
                <a:latin typeface="Courier New" panose="02070309020205020404" pitchFamily="49" charset="0"/>
                <a:cs typeface="Courier New" panose="02070309020205020404" pitchFamily="49" charset="0"/>
              </a:rPr>
              <a:t>           if (</a:t>
            </a:r>
            <a:r>
              <a:rPr lang="en-US" altLang="en-US" sz="1600" b="1" dirty="0" err="1">
                <a:solidFill>
                  <a:srgbClr val="FF00FF"/>
                </a:solidFill>
                <a:latin typeface="Courier New" panose="02070309020205020404" pitchFamily="49" charset="0"/>
                <a:cs typeface="Courier New" panose="02070309020205020404" pitchFamily="49" charset="0"/>
              </a:rPr>
              <a:t>read_count</a:t>
            </a:r>
            <a:r>
              <a:rPr lang="en-US" altLang="en-US" sz="1600" b="1" dirty="0">
                <a:solidFill>
                  <a:srgbClr val="FF00FF"/>
                </a:solidFill>
                <a:latin typeface="Courier New" panose="02070309020205020404" pitchFamily="49" charset="0"/>
                <a:cs typeface="Courier New" panose="02070309020205020404" pitchFamily="49" charset="0"/>
              </a:rPr>
              <a:t> == 0) signal(</a:t>
            </a:r>
            <a:r>
              <a:rPr lang="en-US" altLang="en-US" sz="1600" b="1" dirty="0" err="1">
                <a:solidFill>
                  <a:srgbClr val="FF00FF"/>
                </a:solidFill>
                <a:latin typeface="Courier New" panose="02070309020205020404" pitchFamily="49" charset="0"/>
                <a:cs typeface="Courier New" panose="02070309020205020404" pitchFamily="49" charset="0"/>
              </a:rPr>
              <a:t>rw_mutex</a:t>
            </a:r>
            <a:r>
              <a:rPr lang="en-US" altLang="en-US" sz="1600" b="1" dirty="0">
                <a:solidFill>
                  <a:srgbClr val="FF00FF"/>
                </a:solidFill>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solidFill>
                  <a:srgbClr val="FF00FF"/>
                </a:solidFill>
                <a:latin typeface="Courier New" panose="02070309020205020404" pitchFamily="49" charset="0"/>
                <a:cs typeface="Courier New" panose="02070309020205020404" pitchFamily="49" charset="0"/>
              </a:rPr>
              <a:t>             signal(</a:t>
            </a:r>
            <a:r>
              <a:rPr lang="en-US" altLang="en-US" sz="1600" b="1" dirty="0" err="1">
                <a:solidFill>
                  <a:srgbClr val="FF00FF"/>
                </a:solidFill>
                <a:latin typeface="Courier New" panose="02070309020205020404" pitchFamily="49" charset="0"/>
                <a:cs typeface="Courier New" panose="02070309020205020404" pitchFamily="49" charset="0"/>
              </a:rPr>
              <a:t>mutex</a:t>
            </a:r>
            <a:r>
              <a:rPr lang="en-US" altLang="en-US" sz="1600" b="1" dirty="0">
                <a:solidFill>
                  <a:srgbClr val="FF00FF"/>
                </a:solidFill>
                <a:latin typeface="Courier New" panose="02070309020205020404" pitchFamily="49" charset="0"/>
                <a:cs typeface="Courier New" panose="02070309020205020404" pitchFamily="49" charset="0"/>
              </a:rPr>
              <a:t>);</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600" b="1" dirty="0">
                <a:latin typeface="Courier New" panose="02070309020205020404" pitchFamily="49" charset="0"/>
                <a:cs typeface="Courier New" panose="02070309020205020404" pitchFamily="49" charset="0"/>
              </a:rPr>
            </a:br>
            <a:endParaRPr lang="en-US" altLang="en-US" sz="1600" dirty="0">
              <a:solidFill>
                <a:srgbClr val="0000FF"/>
              </a:solidFill>
            </a:endParaRPr>
          </a:p>
        </p:txBody>
      </p:sp>
    </p:spTree>
    <p:extLst>
      <p:ext uri="{BB962C8B-B14F-4D97-AF65-F5344CB8AC3E}">
        <p14:creationId xmlns:p14="http://schemas.microsoft.com/office/powerpoint/2010/main" val="23295756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7114855" y="2620100"/>
            <a:ext cx="1529542" cy="332509"/>
          </a:xfrm>
          <a:prstGeom prst="ellipse">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964276" y="2880358"/>
            <a:ext cx="1529542" cy="332509"/>
          </a:xfrm>
          <a:prstGeom prst="ellipse">
            <a:avLst/>
          </a:prstGeom>
          <a:solidFill>
            <a:srgbClr val="FFFF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Producer - Consumer</a:t>
            </a:r>
          </a:p>
        </p:txBody>
      </p:sp>
      <p:sp>
        <p:nvSpPr>
          <p:cNvPr id="5" name="Rectangle 3"/>
          <p:cNvSpPr txBox="1">
            <a:spLocks noChangeArrowheads="1"/>
          </p:cNvSpPr>
          <p:nvPr/>
        </p:nvSpPr>
        <p:spPr>
          <a:xfrm>
            <a:off x="121192" y="1378522"/>
            <a:ext cx="5988663" cy="2121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while (true)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produce an item in next produced*/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while (counter == BUFFER_SIZE)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 do nothing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buffer[in] =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in = (in + 1) % BUFFER_SIZE;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counter++;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p>
        </p:txBody>
      </p:sp>
      <p:sp>
        <p:nvSpPr>
          <p:cNvPr id="6" name="Rectangle 3"/>
          <p:cNvSpPr txBox="1">
            <a:spLocks noChangeArrowheads="1"/>
          </p:cNvSpPr>
          <p:nvPr/>
        </p:nvSpPr>
        <p:spPr>
          <a:xfrm>
            <a:off x="6214674" y="1378522"/>
            <a:ext cx="5883844" cy="2815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while (true)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while (counter == 0)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 /* do nothing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next_consumed</a:t>
            </a:r>
            <a:r>
              <a:rPr lang="en-US" altLang="en-US" sz="1600" b="1" dirty="0">
                <a:latin typeface="Courier New" panose="02070309020205020404" pitchFamily="49" charset="0"/>
                <a:cs typeface="Courier New" panose="02070309020205020404" pitchFamily="49" charset="0"/>
              </a:rPr>
              <a:t> = buffer[out];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out = (out + 1) % BUFFER_SIZE;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counter--;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 consume the item in next consumed */ </a:t>
            </a:r>
          </a:p>
          <a:p>
            <a:pPr marL="0" indent="0">
              <a:lnSpc>
                <a:spcPct val="100000"/>
              </a:lnSpc>
              <a:spcBef>
                <a:spcPts val="0"/>
              </a:spcBef>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p>
        </p:txBody>
      </p:sp>
      <p:sp>
        <p:nvSpPr>
          <p:cNvPr id="2" name="Rectangle 1"/>
          <p:cNvSpPr/>
          <p:nvPr/>
        </p:nvSpPr>
        <p:spPr>
          <a:xfrm>
            <a:off x="121191" y="1354666"/>
            <a:ext cx="5883844" cy="2020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109855" y="1343051"/>
            <a:ext cx="5883844" cy="2056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27097" y="3499658"/>
            <a:ext cx="4317806" cy="2631490"/>
          </a:xfrm>
          <a:prstGeom prst="rect">
            <a:avLst/>
          </a:prstGeom>
        </p:spPr>
        <p:txBody>
          <a:bodyPr wrap="square">
            <a:spAutoFit/>
          </a:bodyPr>
          <a:lstStyle/>
          <a:p>
            <a:pPr>
              <a:buFont typeface="Wingdings" panose="05000000000000000000" pitchFamily="2" charset="2"/>
              <a:buChar char="v"/>
            </a:pPr>
            <a:r>
              <a:rPr lang="en-US" altLang="en-US" sz="2400" b="1" dirty="0">
                <a:solidFill>
                  <a:srgbClr val="000000"/>
                </a:solidFill>
                <a:latin typeface="Courier New" panose="02070309020205020404" pitchFamily="49" charset="0"/>
                <a:cs typeface="Courier New" panose="02070309020205020404" pitchFamily="49" charset="0"/>
              </a:rPr>
              <a:t>counter++ </a:t>
            </a:r>
            <a:r>
              <a:rPr lang="en-US" altLang="en-US" dirty="0"/>
              <a:t>implementation</a:t>
            </a:r>
          </a:p>
          <a:p>
            <a:r>
              <a:rPr lang="en-US" altLang="en-US" b="1"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register1 = counter</a:t>
            </a:r>
            <a:br>
              <a:rPr lang="en-US" altLang="en-US" b="1" dirty="0">
                <a:solidFill>
                  <a:srgbClr val="0000FF"/>
                </a:solidFill>
                <a:latin typeface="Courier New" panose="02070309020205020404" pitchFamily="49" charset="0"/>
                <a:cs typeface="Courier New" panose="02070309020205020404" pitchFamily="49" charset="0"/>
              </a:rPr>
            </a:br>
            <a:r>
              <a:rPr lang="en-US" altLang="en-US" b="1" dirty="0">
                <a:solidFill>
                  <a:srgbClr val="0000FF"/>
                </a:solidFill>
                <a:latin typeface="Courier New" panose="02070309020205020404" pitchFamily="49" charset="0"/>
                <a:cs typeface="Courier New" panose="02070309020205020404" pitchFamily="49" charset="0"/>
              </a:rPr>
              <a:t>     register1 = register1 + 1</a:t>
            </a:r>
            <a:br>
              <a:rPr lang="en-US" altLang="en-US" b="1" dirty="0">
                <a:solidFill>
                  <a:srgbClr val="0000FF"/>
                </a:solidFill>
                <a:latin typeface="Courier New" panose="02070309020205020404" pitchFamily="49" charset="0"/>
                <a:cs typeface="Courier New" panose="02070309020205020404" pitchFamily="49" charset="0"/>
              </a:rPr>
            </a:br>
            <a:r>
              <a:rPr lang="en-US" altLang="en-US" b="1" dirty="0">
                <a:solidFill>
                  <a:srgbClr val="0000FF"/>
                </a:solidFill>
                <a:latin typeface="Courier New" panose="02070309020205020404" pitchFamily="49" charset="0"/>
                <a:cs typeface="Courier New" panose="02070309020205020404" pitchFamily="49" charset="0"/>
              </a:rPr>
              <a:t>     counter = register1</a:t>
            </a:r>
          </a:p>
          <a:p>
            <a:endParaRPr lang="en-US" altLang="en-US" sz="900" dirty="0">
              <a:solidFill>
                <a:srgbClr val="0000FF"/>
              </a:solidFill>
            </a:endParaRPr>
          </a:p>
          <a:p>
            <a:pPr>
              <a:buFont typeface="Wingdings" panose="05000000000000000000" pitchFamily="2" charset="2"/>
              <a:buChar char="v"/>
            </a:pPr>
            <a:r>
              <a:rPr lang="en-US" altLang="en-US" sz="2400" b="1" dirty="0">
                <a:solidFill>
                  <a:srgbClr val="000000"/>
                </a:solidFill>
                <a:latin typeface="Courier New" panose="02070309020205020404" pitchFamily="49" charset="0"/>
                <a:cs typeface="Courier New" panose="02070309020205020404" pitchFamily="49" charset="0"/>
              </a:rPr>
              <a:t>counter–</a:t>
            </a:r>
            <a:r>
              <a:rPr lang="en-US" altLang="en-US" b="1" dirty="0">
                <a:solidFill>
                  <a:schemeClr val="tx2"/>
                </a:solidFill>
                <a:latin typeface="Courier New" panose="02070309020205020404" pitchFamily="49" charset="0"/>
                <a:cs typeface="Courier New" panose="02070309020205020404" pitchFamily="49" charset="0"/>
              </a:rPr>
              <a:t> </a:t>
            </a:r>
            <a:r>
              <a:rPr lang="en-US" altLang="en-US" dirty="0"/>
              <a:t>implementation</a:t>
            </a:r>
          </a:p>
          <a:p>
            <a:r>
              <a:rPr lang="en-US" altLang="en-US" b="1" dirty="0">
                <a:latin typeface="Courier New" panose="02070309020205020404" pitchFamily="49" charset="0"/>
                <a:cs typeface="Courier New" panose="02070309020205020404" pitchFamily="49" charset="0"/>
              </a:rPr>
              <a:t>     </a:t>
            </a:r>
            <a:r>
              <a:rPr lang="en-US" altLang="en-US" b="1" dirty="0">
                <a:solidFill>
                  <a:srgbClr val="FF0000"/>
                </a:solidFill>
                <a:latin typeface="Courier New" panose="02070309020205020404" pitchFamily="49" charset="0"/>
                <a:cs typeface="Courier New" panose="02070309020205020404" pitchFamily="49" charset="0"/>
              </a:rPr>
              <a:t>register2 = counter</a:t>
            </a:r>
            <a:br>
              <a:rPr lang="en-US" altLang="en-US" b="1" dirty="0">
                <a:solidFill>
                  <a:srgbClr val="FF0000"/>
                </a:solidFill>
                <a:latin typeface="Courier New" panose="02070309020205020404" pitchFamily="49" charset="0"/>
                <a:cs typeface="Courier New" panose="02070309020205020404" pitchFamily="49" charset="0"/>
              </a:rPr>
            </a:br>
            <a:r>
              <a:rPr lang="en-US" altLang="en-US" b="1" dirty="0">
                <a:solidFill>
                  <a:srgbClr val="FF0000"/>
                </a:solidFill>
                <a:latin typeface="Courier New" panose="02070309020205020404" pitchFamily="49" charset="0"/>
                <a:cs typeface="Courier New" panose="02070309020205020404" pitchFamily="49" charset="0"/>
              </a:rPr>
              <a:t>     register2 = register2 - 1</a:t>
            </a:r>
            <a:br>
              <a:rPr lang="en-US" altLang="en-US" b="1" dirty="0">
                <a:solidFill>
                  <a:srgbClr val="FF0000"/>
                </a:solidFill>
                <a:latin typeface="Courier New" panose="02070309020205020404" pitchFamily="49" charset="0"/>
                <a:cs typeface="Courier New" panose="02070309020205020404" pitchFamily="49" charset="0"/>
              </a:rPr>
            </a:br>
            <a:r>
              <a:rPr lang="en-US" altLang="en-US" b="1" dirty="0">
                <a:solidFill>
                  <a:srgbClr val="FF0000"/>
                </a:solidFill>
                <a:latin typeface="Courier New" panose="02070309020205020404" pitchFamily="49" charset="0"/>
                <a:cs typeface="Courier New" panose="02070309020205020404" pitchFamily="49" charset="0"/>
              </a:rPr>
              <a:t>     counter = register2</a:t>
            </a:r>
          </a:p>
        </p:txBody>
      </p:sp>
      <p:graphicFrame>
        <p:nvGraphicFramePr>
          <p:cNvPr id="9" name="Table 8"/>
          <p:cNvGraphicFramePr>
            <a:graphicFrameLocks noGrp="1"/>
          </p:cNvGraphicFramePr>
          <p:nvPr>
            <p:extLst>
              <p:ext uri="{D42A27DB-BD31-4B8C-83A1-F6EECF244321}">
                <p14:modId xmlns:p14="http://schemas.microsoft.com/office/powerpoint/2010/main" val="3444959292"/>
              </p:ext>
            </p:extLst>
          </p:nvPr>
        </p:nvGraphicFramePr>
        <p:xfrm>
          <a:off x="4652864" y="3668651"/>
          <a:ext cx="7265324" cy="2189480"/>
        </p:xfrm>
        <a:graphic>
          <a:graphicData uri="http://schemas.openxmlformats.org/drawingml/2006/table">
            <a:tbl>
              <a:tblPr firstRow="1" bandRow="1">
                <a:tableStyleId>{E8B1032C-EA38-4F05-BA0D-38AFFFC7BED3}</a:tableStyleId>
              </a:tblPr>
              <a:tblGrid>
                <a:gridCol w="387207">
                  <a:extLst>
                    <a:ext uri="{9D8B030D-6E8A-4147-A177-3AD203B41FA5}">
                      <a16:colId xmlns:a16="http://schemas.microsoft.com/office/drawing/2014/main" val="20000"/>
                    </a:ext>
                  </a:extLst>
                </a:gridCol>
                <a:gridCol w="4990401">
                  <a:extLst>
                    <a:ext uri="{9D8B030D-6E8A-4147-A177-3AD203B41FA5}">
                      <a16:colId xmlns:a16="http://schemas.microsoft.com/office/drawing/2014/main" val="20001"/>
                    </a:ext>
                  </a:extLst>
                </a:gridCol>
                <a:gridCol w="1887716">
                  <a:extLst>
                    <a:ext uri="{9D8B030D-6E8A-4147-A177-3AD203B41FA5}">
                      <a16:colId xmlns:a16="http://schemas.microsoft.com/office/drawing/2014/main" val="20002"/>
                    </a:ext>
                  </a:extLst>
                </a:gridCol>
              </a:tblGrid>
              <a:tr h="0">
                <a:tc>
                  <a:txBody>
                    <a:bodyPr/>
                    <a:lstStyle/>
                    <a:p>
                      <a:r>
                        <a:rPr lang="en-US" altLang="en-US" sz="1600" b="0" dirty="0"/>
                        <a:t>T0</a:t>
                      </a:r>
                      <a:endParaRPr lang="en-US" sz="1600" b="0" dirty="0"/>
                    </a:p>
                  </a:txBody>
                  <a:tcPr/>
                </a:tc>
                <a:tc>
                  <a:txBody>
                    <a:bodyPr/>
                    <a:lstStyle/>
                    <a:p>
                      <a:r>
                        <a:rPr lang="en-US" altLang="en-US" sz="1600" b="0" dirty="0"/>
                        <a:t>producer executes </a:t>
                      </a:r>
                      <a:r>
                        <a:rPr lang="en-US" altLang="en-US" sz="1600" b="1" dirty="0">
                          <a:latin typeface="Courier New" panose="02070309020205020404" pitchFamily="49" charset="0"/>
                          <a:cs typeface="Courier New" panose="02070309020205020404" pitchFamily="49" charset="0"/>
                        </a:rPr>
                        <a:t>register1 = counter</a:t>
                      </a:r>
                      <a:endParaRPr lang="en-US" sz="1600" b="1" i="0"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register1 = 5</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r>
                        <a:rPr lang="en-US" altLang="en-US" sz="1600" dirty="0"/>
                        <a:t>T1</a:t>
                      </a:r>
                      <a:endParaRPr lang="en-US" sz="1600" dirty="0"/>
                    </a:p>
                  </a:txBody>
                  <a:tcPr/>
                </a:tc>
                <a:tc>
                  <a:txBody>
                    <a:bodyPr/>
                    <a:lstStyle/>
                    <a:p>
                      <a:r>
                        <a:rPr lang="en-US" altLang="en-US" sz="1600" dirty="0"/>
                        <a:t>producer executes </a:t>
                      </a:r>
                      <a:r>
                        <a:rPr lang="en-US" altLang="en-US" sz="1600" b="1" dirty="0">
                          <a:latin typeface="Courier New" panose="02070309020205020404" pitchFamily="49" charset="0"/>
                          <a:cs typeface="Courier New" panose="02070309020205020404" pitchFamily="49" charset="0"/>
                        </a:rPr>
                        <a:t>register1 = register1 + 1</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register1 = 6</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r>
                        <a:rPr lang="en-US" altLang="en-US" sz="1600" dirty="0"/>
                        <a:t>T2</a:t>
                      </a:r>
                      <a:endParaRPr lang="en-US" sz="1600" dirty="0"/>
                    </a:p>
                  </a:txBody>
                  <a:tcPr/>
                </a:tc>
                <a:tc>
                  <a:txBody>
                    <a:bodyPr/>
                    <a:lstStyle/>
                    <a:p>
                      <a:r>
                        <a:rPr lang="en-US" altLang="en-US" sz="1600" dirty="0"/>
                        <a:t>consumer executes </a:t>
                      </a:r>
                      <a:r>
                        <a:rPr lang="en-US" altLang="en-US" sz="1600" b="1" dirty="0">
                          <a:latin typeface="Courier New" panose="02070309020205020404" pitchFamily="49" charset="0"/>
                          <a:cs typeface="Courier New" panose="02070309020205020404" pitchFamily="49" charset="0"/>
                        </a:rPr>
                        <a:t>register2 = counter</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register2 = 5</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370840">
                <a:tc>
                  <a:txBody>
                    <a:bodyPr/>
                    <a:lstStyle/>
                    <a:p>
                      <a:r>
                        <a:rPr lang="en-US" altLang="en-US" sz="1600" dirty="0"/>
                        <a:t>T3</a:t>
                      </a:r>
                      <a:endParaRPr lang="en-US" sz="1600" dirty="0"/>
                    </a:p>
                  </a:txBody>
                  <a:tcPr/>
                </a:tc>
                <a:tc>
                  <a:txBody>
                    <a:bodyPr/>
                    <a:lstStyle/>
                    <a:p>
                      <a:r>
                        <a:rPr lang="en-US" altLang="en-US" sz="1600" dirty="0"/>
                        <a:t>consumer executes </a:t>
                      </a:r>
                      <a:r>
                        <a:rPr lang="en-US" altLang="en-US" sz="1600" b="1" dirty="0">
                          <a:latin typeface="Courier New" panose="02070309020205020404" pitchFamily="49" charset="0"/>
                          <a:cs typeface="Courier New" panose="02070309020205020404" pitchFamily="49" charset="0"/>
                        </a:rPr>
                        <a:t>register2 = register2 – 1</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register2 = 4 </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r>
                        <a:rPr lang="en-US" altLang="en-US" sz="1600" dirty="0"/>
                        <a:t>T4</a:t>
                      </a:r>
                      <a:endParaRPr lang="en-US" sz="1600" dirty="0"/>
                    </a:p>
                  </a:txBody>
                  <a:tcPr/>
                </a:tc>
                <a:tc>
                  <a:txBody>
                    <a:bodyPr/>
                    <a:lstStyle/>
                    <a:p>
                      <a:r>
                        <a:rPr lang="en-US" altLang="en-US" sz="1600" dirty="0"/>
                        <a:t>producer executes </a:t>
                      </a:r>
                      <a:r>
                        <a:rPr lang="en-US" altLang="en-US" sz="1600" b="1" dirty="0">
                          <a:latin typeface="Courier New" panose="02070309020205020404" pitchFamily="49" charset="0"/>
                          <a:cs typeface="Courier New" panose="02070309020205020404" pitchFamily="49" charset="0"/>
                        </a:rPr>
                        <a:t>counter = register1</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counter = 6</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70840">
                <a:tc>
                  <a:txBody>
                    <a:bodyPr/>
                    <a:lstStyle/>
                    <a:p>
                      <a:r>
                        <a:rPr lang="en-US" altLang="en-US" sz="1600" dirty="0"/>
                        <a:t>T5</a:t>
                      </a:r>
                      <a:endParaRPr lang="en-US" sz="1600" dirty="0"/>
                    </a:p>
                  </a:txBody>
                  <a:tcPr/>
                </a:tc>
                <a:tc>
                  <a:txBody>
                    <a:bodyPr/>
                    <a:lstStyle/>
                    <a:p>
                      <a:r>
                        <a:rPr lang="en-US" altLang="en-US" sz="1600" dirty="0"/>
                        <a:t>consumer executes </a:t>
                      </a:r>
                      <a:r>
                        <a:rPr lang="en-US" altLang="en-US" sz="1600" b="1" dirty="0">
                          <a:latin typeface="Courier New" panose="02070309020205020404" pitchFamily="49" charset="0"/>
                          <a:cs typeface="Courier New" panose="02070309020205020404" pitchFamily="49" charset="0"/>
                        </a:rPr>
                        <a:t>counter = register2</a:t>
                      </a:r>
                      <a:endParaRPr lang="en-US" sz="1600" b="1" dirty="0">
                        <a:latin typeface="Courier New" panose="02070309020205020404" pitchFamily="49" charset="0"/>
                        <a:cs typeface="Courier New" panose="02070309020205020404" pitchFamily="49" charset="0"/>
                      </a:endParaRPr>
                    </a:p>
                  </a:txBody>
                  <a:tcPr/>
                </a:tc>
                <a:tc>
                  <a:txBody>
                    <a:bodyPr/>
                    <a:lstStyle/>
                    <a:p>
                      <a:r>
                        <a:rPr lang="en-US" altLang="en-US" sz="1600" b="1" dirty="0">
                          <a:latin typeface="Courier New" panose="02070309020205020404" pitchFamily="49" charset="0"/>
                          <a:cs typeface="Courier New" panose="02070309020205020404" pitchFamily="49" charset="0"/>
                        </a:rPr>
                        <a:t>counter = 4</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bl>
          </a:graphicData>
        </a:graphic>
      </p:graphicFrame>
      <p:sp>
        <p:nvSpPr>
          <p:cNvPr id="4" name="Explosion 1 3"/>
          <p:cNvSpPr/>
          <p:nvPr/>
        </p:nvSpPr>
        <p:spPr>
          <a:xfrm>
            <a:off x="6041531" y="4194188"/>
            <a:ext cx="3185595" cy="1317150"/>
          </a:xfrm>
          <a:prstGeom prst="irregularSeal1">
            <a:avLst/>
          </a:prstGeom>
          <a:solidFill>
            <a:srgbClr val="FFFF00"/>
          </a:solid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3300"/>
                </a:solidFill>
              </a:rPr>
              <a:t>RACE CONDITION</a:t>
            </a:r>
            <a:endParaRPr lang="en-IN" sz="2000" b="1" dirty="0">
              <a:solidFill>
                <a:srgbClr val="FF3300"/>
              </a:solidFill>
            </a:endParaRPr>
          </a:p>
        </p:txBody>
      </p:sp>
    </p:spTree>
    <p:extLst>
      <p:ext uri="{BB962C8B-B14F-4D97-AF65-F5344CB8AC3E}">
        <p14:creationId xmlns:p14="http://schemas.microsoft.com/office/powerpoint/2010/main" val="3602336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a:t>
            </a:r>
          </a:p>
        </p:txBody>
      </p:sp>
      <p:sp>
        <p:nvSpPr>
          <p:cNvPr id="5" name="Rectangle 3"/>
          <p:cNvSpPr txBox="1">
            <a:spLocks noChangeArrowheads="1"/>
          </p:cNvSpPr>
          <p:nvPr/>
        </p:nvSpPr>
        <p:spPr>
          <a:xfrm>
            <a:off x="5833196" y="4945650"/>
            <a:ext cx="6255829" cy="1226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v"/>
              <a:tabLst>
                <a:tab pos="1365250" algn="l"/>
                <a:tab pos="1538288" algn="l"/>
              </a:tabLst>
            </a:pPr>
            <a:r>
              <a:rPr lang="en-US" altLang="en-US" dirty="0"/>
              <a:t>Shared data </a:t>
            </a:r>
          </a:p>
          <a:p>
            <a:pPr lvl="2">
              <a:buFont typeface="Wingdings" panose="05000000000000000000" pitchFamily="2" charset="2"/>
              <a:buChar char="v"/>
              <a:tabLst>
                <a:tab pos="1365250" algn="l"/>
                <a:tab pos="1538288" algn="l"/>
              </a:tabLst>
            </a:pPr>
            <a:r>
              <a:rPr lang="en-US" altLang="en-US" sz="2400" dirty="0"/>
              <a:t>Bowl of rice (data set)</a:t>
            </a:r>
          </a:p>
          <a:p>
            <a:pPr lvl="2">
              <a:buFont typeface="Wingdings" panose="05000000000000000000" pitchFamily="2" charset="2"/>
              <a:buChar char="v"/>
              <a:tabLst>
                <a:tab pos="1365250" algn="l"/>
                <a:tab pos="1538288" algn="l"/>
              </a:tabLst>
            </a:pPr>
            <a:r>
              <a:rPr lang="en-US" altLang="en-US" sz="2400" dirty="0"/>
              <a:t>semaphore </a:t>
            </a:r>
            <a:r>
              <a:rPr lang="en-US" altLang="en-US" sz="2400" dirty="0">
                <a:solidFill>
                  <a:srgbClr val="FF0000"/>
                </a:solidFill>
              </a:rPr>
              <a:t>chopstick [5]</a:t>
            </a:r>
            <a:r>
              <a:rPr lang="en-US" altLang="en-US" sz="2400" dirty="0"/>
              <a:t> initialized to 1</a:t>
            </a:r>
          </a:p>
        </p:txBody>
      </p:sp>
      <p:grpSp>
        <p:nvGrpSpPr>
          <p:cNvPr id="24" name="Group 23">
            <a:extLst>
              <a:ext uri="{FF2B5EF4-FFF2-40B4-BE49-F238E27FC236}">
                <a16:creationId xmlns:a16="http://schemas.microsoft.com/office/drawing/2014/main" id="{3B2B0EFF-1628-A8DB-5D0F-553EE8471502}"/>
              </a:ext>
            </a:extLst>
          </p:cNvPr>
          <p:cNvGrpSpPr/>
          <p:nvPr/>
        </p:nvGrpSpPr>
        <p:grpSpPr>
          <a:xfrm>
            <a:off x="1037907" y="1668649"/>
            <a:ext cx="5303049" cy="4470961"/>
            <a:chOff x="7123130" y="1866723"/>
            <a:chExt cx="5303049" cy="4470961"/>
          </a:xfrm>
        </p:grpSpPr>
        <p:sp>
          <p:nvSpPr>
            <p:cNvPr id="2" name="Oval 1">
              <a:extLst>
                <a:ext uri="{FF2B5EF4-FFF2-40B4-BE49-F238E27FC236}">
                  <a16:creationId xmlns:a16="http://schemas.microsoft.com/office/drawing/2014/main" id="{0CEFA1BA-C1DD-4DE1-9D59-848886C5BB9C}"/>
                </a:ext>
              </a:extLst>
            </p:cNvPr>
            <p:cNvSpPr/>
            <p:nvPr/>
          </p:nvSpPr>
          <p:spPr>
            <a:xfrm>
              <a:off x="7844119" y="2345328"/>
              <a:ext cx="3876616" cy="3138830"/>
            </a:xfrm>
            <a:prstGeom prst="ellipse">
              <a:avLst/>
            </a:prstGeom>
            <a:solidFill>
              <a:schemeClr val="accent2">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 name="Graphic 5" descr="Bowl with solid fill">
              <a:extLst>
                <a:ext uri="{FF2B5EF4-FFF2-40B4-BE49-F238E27FC236}">
                  <a16:creationId xmlns:a16="http://schemas.microsoft.com/office/drawing/2014/main" id="{ACC07E9B-3A41-BFEF-C28C-75069D237F4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5168" y="3310212"/>
              <a:ext cx="1036543" cy="1036543"/>
            </a:xfrm>
            <a:prstGeom prst="rect">
              <a:avLst/>
            </a:prstGeom>
          </p:spPr>
        </p:pic>
        <p:pic>
          <p:nvPicPr>
            <p:cNvPr id="8" name="Graphic 7" descr="Plate with solid fill">
              <a:extLst>
                <a:ext uri="{FF2B5EF4-FFF2-40B4-BE49-F238E27FC236}">
                  <a16:creationId xmlns:a16="http://schemas.microsoft.com/office/drawing/2014/main" id="{588086CF-262A-6CFC-2621-7297158457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2611" y="3727101"/>
              <a:ext cx="1036543" cy="1036543"/>
            </a:xfrm>
            <a:prstGeom prst="rect">
              <a:avLst/>
            </a:prstGeom>
          </p:spPr>
        </p:pic>
        <p:pic>
          <p:nvPicPr>
            <p:cNvPr id="9" name="Graphic 8" descr="Plate with solid fill">
              <a:extLst>
                <a:ext uri="{FF2B5EF4-FFF2-40B4-BE49-F238E27FC236}">
                  <a16:creationId xmlns:a16="http://schemas.microsoft.com/office/drawing/2014/main" id="{C6F72D54-B245-D06E-EB14-B03F6B67F8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16839" y="4643717"/>
              <a:ext cx="1036543" cy="1036543"/>
            </a:xfrm>
            <a:prstGeom prst="rect">
              <a:avLst/>
            </a:prstGeom>
          </p:spPr>
        </p:pic>
        <p:pic>
          <p:nvPicPr>
            <p:cNvPr id="10" name="Graphic 9" descr="Plate with solid fill">
              <a:extLst>
                <a:ext uri="{FF2B5EF4-FFF2-40B4-BE49-F238E27FC236}">
                  <a16:creationId xmlns:a16="http://schemas.microsoft.com/office/drawing/2014/main" id="{43E44E1B-9365-FB79-B636-1C1BF3E3E7A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8022" y="3696289"/>
              <a:ext cx="1036543" cy="1036543"/>
            </a:xfrm>
            <a:prstGeom prst="rect">
              <a:avLst/>
            </a:prstGeom>
          </p:spPr>
        </p:pic>
        <p:pic>
          <p:nvPicPr>
            <p:cNvPr id="11" name="Graphic 10" descr="Plate with solid fill">
              <a:extLst>
                <a:ext uri="{FF2B5EF4-FFF2-40B4-BE49-F238E27FC236}">
                  <a16:creationId xmlns:a16="http://schemas.microsoft.com/office/drawing/2014/main" id="{16778324-FC9F-494C-B676-D362AC3A330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6830" y="2401974"/>
              <a:ext cx="1036543" cy="1036543"/>
            </a:xfrm>
            <a:prstGeom prst="rect">
              <a:avLst/>
            </a:prstGeom>
          </p:spPr>
        </p:pic>
        <p:pic>
          <p:nvPicPr>
            <p:cNvPr id="12" name="Graphic 11" descr="Plate with solid fill">
              <a:extLst>
                <a:ext uri="{FF2B5EF4-FFF2-40B4-BE49-F238E27FC236}">
                  <a16:creationId xmlns:a16="http://schemas.microsoft.com/office/drawing/2014/main" id="{39DE4405-F685-9EC2-6C6D-E93C32873CA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2113" y="2382675"/>
              <a:ext cx="1004181" cy="1004181"/>
            </a:xfrm>
            <a:prstGeom prst="rect">
              <a:avLst/>
            </a:prstGeom>
          </p:spPr>
        </p:pic>
        <p:pic>
          <p:nvPicPr>
            <p:cNvPr id="13" name="Picture 12">
              <a:extLst>
                <a:ext uri="{FF2B5EF4-FFF2-40B4-BE49-F238E27FC236}">
                  <a16:creationId xmlns:a16="http://schemas.microsoft.com/office/drawing/2014/main" id="{42D8D384-A7A9-9BAF-4CD3-FB10942AEC14}"/>
                </a:ext>
              </a:extLst>
            </p:cNvPr>
            <p:cNvPicPr>
              <a:picLocks noChangeAspect="1"/>
            </p:cNvPicPr>
            <p:nvPr/>
          </p:nvPicPr>
          <p:blipFill rotWithShape="1">
            <a:blip r:embed="rId6"/>
            <a:srcRect l="11585" t="39614" r="11729" b="44238"/>
            <a:stretch/>
          </p:blipFill>
          <p:spPr>
            <a:xfrm rot="18748728">
              <a:off x="8492911" y="4608466"/>
              <a:ext cx="838388" cy="389410"/>
            </a:xfrm>
            <a:prstGeom prst="rect">
              <a:avLst/>
            </a:prstGeom>
          </p:spPr>
        </p:pic>
        <p:pic>
          <p:nvPicPr>
            <p:cNvPr id="14" name="Picture 13">
              <a:extLst>
                <a:ext uri="{FF2B5EF4-FFF2-40B4-BE49-F238E27FC236}">
                  <a16:creationId xmlns:a16="http://schemas.microsoft.com/office/drawing/2014/main" id="{2F6DBDDD-F479-5424-5225-4F9A3122CEC1}"/>
                </a:ext>
              </a:extLst>
            </p:cNvPr>
            <p:cNvPicPr>
              <a:picLocks noChangeAspect="1"/>
            </p:cNvPicPr>
            <p:nvPr/>
          </p:nvPicPr>
          <p:blipFill rotWithShape="1">
            <a:blip r:embed="rId6"/>
            <a:srcRect l="11585" t="39614" r="11729" b="44238"/>
            <a:stretch/>
          </p:blipFill>
          <p:spPr>
            <a:xfrm>
              <a:off x="7982611" y="3388104"/>
              <a:ext cx="838388" cy="389410"/>
            </a:xfrm>
            <a:prstGeom prst="rect">
              <a:avLst/>
            </a:prstGeom>
          </p:spPr>
        </p:pic>
        <p:pic>
          <p:nvPicPr>
            <p:cNvPr id="15" name="Picture 14">
              <a:extLst>
                <a:ext uri="{FF2B5EF4-FFF2-40B4-BE49-F238E27FC236}">
                  <a16:creationId xmlns:a16="http://schemas.microsoft.com/office/drawing/2014/main" id="{8A73F55C-CC03-9D2A-97AA-DF1E3A49835A}"/>
                </a:ext>
              </a:extLst>
            </p:cNvPr>
            <p:cNvPicPr>
              <a:picLocks noChangeAspect="1"/>
            </p:cNvPicPr>
            <p:nvPr/>
          </p:nvPicPr>
          <p:blipFill rotWithShape="1">
            <a:blip r:embed="rId6"/>
            <a:srcRect l="11585" t="39614" r="11729" b="44238"/>
            <a:stretch/>
          </p:blipFill>
          <p:spPr>
            <a:xfrm rot="13123034">
              <a:off x="10234693" y="4683668"/>
              <a:ext cx="838388" cy="389410"/>
            </a:xfrm>
            <a:prstGeom prst="rect">
              <a:avLst/>
            </a:prstGeom>
          </p:spPr>
        </p:pic>
        <p:pic>
          <p:nvPicPr>
            <p:cNvPr id="16" name="Picture 15">
              <a:extLst>
                <a:ext uri="{FF2B5EF4-FFF2-40B4-BE49-F238E27FC236}">
                  <a16:creationId xmlns:a16="http://schemas.microsoft.com/office/drawing/2014/main" id="{8BA89607-8873-540C-4587-F0B34EC881EC}"/>
                </a:ext>
              </a:extLst>
            </p:cNvPr>
            <p:cNvPicPr>
              <a:picLocks noChangeAspect="1"/>
            </p:cNvPicPr>
            <p:nvPr/>
          </p:nvPicPr>
          <p:blipFill rotWithShape="1">
            <a:blip r:embed="rId6"/>
            <a:srcRect l="11585" t="39614" r="11729" b="44238"/>
            <a:stretch/>
          </p:blipFill>
          <p:spPr>
            <a:xfrm rot="5032464">
              <a:off x="9354245" y="2588201"/>
              <a:ext cx="838388" cy="389410"/>
            </a:xfrm>
            <a:prstGeom prst="rect">
              <a:avLst/>
            </a:prstGeom>
          </p:spPr>
        </p:pic>
        <p:pic>
          <p:nvPicPr>
            <p:cNvPr id="17" name="Picture 16">
              <a:extLst>
                <a:ext uri="{FF2B5EF4-FFF2-40B4-BE49-F238E27FC236}">
                  <a16:creationId xmlns:a16="http://schemas.microsoft.com/office/drawing/2014/main" id="{0DD1B7FB-7D9D-EAE2-006C-5A6EE89B4CFA}"/>
                </a:ext>
              </a:extLst>
            </p:cNvPr>
            <p:cNvPicPr>
              <a:picLocks noChangeAspect="1"/>
            </p:cNvPicPr>
            <p:nvPr/>
          </p:nvPicPr>
          <p:blipFill rotWithShape="1">
            <a:blip r:embed="rId6"/>
            <a:srcRect l="11585" t="39614" r="11729" b="44238"/>
            <a:stretch/>
          </p:blipFill>
          <p:spPr>
            <a:xfrm rot="10076181">
              <a:off x="10620214" y="3444268"/>
              <a:ext cx="838388" cy="389410"/>
            </a:xfrm>
            <a:prstGeom prst="rect">
              <a:avLst/>
            </a:prstGeom>
          </p:spPr>
        </p:pic>
        <p:pic>
          <p:nvPicPr>
            <p:cNvPr id="19" name="Graphic 18" descr="User with solid fill">
              <a:extLst>
                <a:ext uri="{FF2B5EF4-FFF2-40B4-BE49-F238E27FC236}">
                  <a16:creationId xmlns:a16="http://schemas.microsoft.com/office/drawing/2014/main" id="{49AEC02E-ABE9-9B18-51C0-9E230E414DE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24897" y="1969195"/>
              <a:ext cx="914400" cy="914400"/>
            </a:xfrm>
            <a:prstGeom prst="rect">
              <a:avLst/>
            </a:prstGeom>
          </p:spPr>
        </p:pic>
        <p:pic>
          <p:nvPicPr>
            <p:cNvPr id="20" name="Graphic 19" descr="User with solid fill">
              <a:extLst>
                <a:ext uri="{FF2B5EF4-FFF2-40B4-BE49-F238E27FC236}">
                  <a16:creationId xmlns:a16="http://schemas.microsoft.com/office/drawing/2014/main" id="{0DA4500C-7A96-A80A-5AF4-BDDC4BB1F2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68224" y="1866723"/>
              <a:ext cx="914400" cy="914400"/>
            </a:xfrm>
            <a:prstGeom prst="rect">
              <a:avLst/>
            </a:prstGeom>
          </p:spPr>
        </p:pic>
        <p:pic>
          <p:nvPicPr>
            <p:cNvPr id="21" name="Graphic 20" descr="User with solid fill">
              <a:extLst>
                <a:ext uri="{FF2B5EF4-FFF2-40B4-BE49-F238E27FC236}">
                  <a16:creationId xmlns:a16="http://schemas.microsoft.com/office/drawing/2014/main" id="{C16D27AB-4FAD-81A6-ABEC-4D4E4CA31A8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3130" y="3777514"/>
              <a:ext cx="914400" cy="914400"/>
            </a:xfrm>
            <a:prstGeom prst="rect">
              <a:avLst/>
            </a:prstGeom>
          </p:spPr>
        </p:pic>
        <p:pic>
          <p:nvPicPr>
            <p:cNvPr id="22" name="Graphic 21" descr="User with solid fill">
              <a:extLst>
                <a:ext uri="{FF2B5EF4-FFF2-40B4-BE49-F238E27FC236}">
                  <a16:creationId xmlns:a16="http://schemas.microsoft.com/office/drawing/2014/main" id="{F34C686C-B337-0068-8640-8C0F5EEA108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77910" y="5423284"/>
              <a:ext cx="914400" cy="914400"/>
            </a:xfrm>
            <a:prstGeom prst="rect">
              <a:avLst/>
            </a:prstGeom>
          </p:spPr>
        </p:pic>
        <p:pic>
          <p:nvPicPr>
            <p:cNvPr id="23" name="Graphic 22" descr="User with solid fill">
              <a:extLst>
                <a:ext uri="{FF2B5EF4-FFF2-40B4-BE49-F238E27FC236}">
                  <a16:creationId xmlns:a16="http://schemas.microsoft.com/office/drawing/2014/main" id="{476125A1-425D-7444-3676-F0D57BC314D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11779" y="3672679"/>
              <a:ext cx="914400" cy="914400"/>
            </a:xfrm>
            <a:prstGeom prst="rect">
              <a:avLst/>
            </a:prstGeom>
          </p:spPr>
        </p:pic>
      </p:grpSp>
    </p:spTree>
    <p:extLst>
      <p:ext uri="{BB962C8B-B14F-4D97-AF65-F5344CB8AC3E}">
        <p14:creationId xmlns:p14="http://schemas.microsoft.com/office/powerpoint/2010/main" val="746668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653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 Algorithm</a:t>
            </a:r>
          </a:p>
        </p:txBody>
      </p:sp>
      <p:sp>
        <p:nvSpPr>
          <p:cNvPr id="6" name="Rectangle 3"/>
          <p:cNvSpPr>
            <a:spLocks noGrp="1" noChangeArrowheads="1"/>
          </p:cNvSpPr>
          <p:nvPr>
            <p:ph idx="4294967295"/>
          </p:nvPr>
        </p:nvSpPr>
        <p:spPr>
          <a:xfrm>
            <a:off x="401387" y="1635225"/>
            <a:ext cx="7107237" cy="4784725"/>
          </a:xfrm>
          <a:prstGeom prst="rect">
            <a:avLst/>
          </a:prstGeom>
        </p:spPr>
        <p:txBody>
          <a:bodyPr/>
          <a:lstStyle/>
          <a:p>
            <a:pPr marL="0" indent="0">
              <a:lnSpc>
                <a:spcPct val="90000"/>
              </a:lnSpc>
              <a:buNone/>
              <a:tabLst>
                <a:tab pos="1709738" algn="l"/>
                <a:tab pos="2001838" algn="l"/>
                <a:tab pos="2227263" algn="l"/>
                <a:tab pos="2454275" algn="l"/>
              </a:tabLst>
            </a:pPr>
            <a:r>
              <a:rPr lang="en-US" altLang="en-US" b="1" u="sng" dirty="0">
                <a:solidFill>
                  <a:srgbClr val="FF0000"/>
                </a:solidFill>
              </a:rPr>
              <a:t>Structure of Philosopher</a:t>
            </a:r>
            <a:r>
              <a:rPr lang="en-US" altLang="en-US" b="1" i="1" u="sng" dirty="0">
                <a:solidFill>
                  <a:srgbClr val="FF0000"/>
                </a:solidFill>
              </a:rPr>
              <a:t> i</a:t>
            </a:r>
            <a:r>
              <a:rPr lang="en-US" altLang="en-US" b="1" u="sng" dirty="0">
                <a:solidFill>
                  <a:srgbClr val="FF0000"/>
                </a:solidFill>
              </a:rPr>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do {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r>
              <a:rPr lang="en-US" altLang="en-US" sz="1600" b="1" dirty="0">
                <a:solidFill>
                  <a:srgbClr val="0000FF"/>
                </a:solidFill>
                <a:latin typeface="Courier New" panose="02070309020205020404" pitchFamily="49" charset="0"/>
              </a:rPr>
              <a:t>wait (chopstick[</a:t>
            </a:r>
            <a:r>
              <a:rPr lang="en-US" altLang="en-US" sz="1600" b="1" dirty="0" err="1">
                <a:solidFill>
                  <a:srgbClr val="0000FF"/>
                </a:solidFill>
                <a:latin typeface="Courier New" panose="02070309020205020404" pitchFamily="49" charset="0"/>
              </a:rPr>
              <a:t>i</a:t>
            </a:r>
            <a:r>
              <a:rPr lang="en-US" altLang="en-US" sz="1600" b="1" dirty="0">
                <a:solidFill>
                  <a:srgbClr val="0000FF"/>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FF"/>
                </a:solidFill>
                <a:latin typeface="Courier New" panose="02070309020205020404" pitchFamily="49" charset="0"/>
              </a:rPr>
              <a:t>	  wait (chopstick[ (</a:t>
            </a:r>
            <a:r>
              <a:rPr lang="en-US" altLang="en-US" sz="1600" b="1" dirty="0" err="1">
                <a:solidFill>
                  <a:srgbClr val="0000FF"/>
                </a:solidFill>
                <a:latin typeface="Courier New" panose="02070309020205020404" pitchFamily="49" charset="0"/>
              </a:rPr>
              <a:t>i</a:t>
            </a:r>
            <a:r>
              <a:rPr lang="en-US" altLang="en-US" sz="1600" b="1" dirty="0">
                <a:solidFill>
                  <a:srgbClr val="0000FF"/>
                </a:solidFill>
                <a:latin typeface="Courier New" panose="02070309020205020404" pitchFamily="49" charset="0"/>
              </a:rPr>
              <a:t>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r>
              <a:rPr lang="en-US" altLang="en-US" sz="1600" b="1" dirty="0">
                <a:solidFill>
                  <a:srgbClr val="FF00FF"/>
                </a:solidFill>
                <a:latin typeface="Courier New" panose="02070309020205020404" pitchFamily="49" charset="0"/>
              </a:rPr>
              <a:t>signal (chopstick[</a:t>
            </a:r>
            <a:r>
              <a:rPr lang="en-US" altLang="en-US" sz="1600" b="1" dirty="0" err="1">
                <a:solidFill>
                  <a:srgbClr val="FF00FF"/>
                </a:solidFill>
                <a:latin typeface="Courier New" panose="02070309020205020404" pitchFamily="49" charset="0"/>
              </a:rPr>
              <a:t>i</a:t>
            </a:r>
            <a:r>
              <a:rPr lang="en-US" altLang="en-US" sz="1600" b="1" dirty="0">
                <a:solidFill>
                  <a:srgbClr val="FF00FF"/>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FF00FF"/>
                </a:solidFill>
                <a:latin typeface="Courier New" panose="02070309020205020404" pitchFamily="49" charset="0"/>
              </a:rPr>
              <a:t>	  signal (chopstick[ (</a:t>
            </a:r>
            <a:r>
              <a:rPr lang="en-US" altLang="en-US" sz="1600" b="1" dirty="0" err="1">
                <a:solidFill>
                  <a:srgbClr val="FF00FF"/>
                </a:solidFill>
                <a:latin typeface="Courier New" panose="02070309020205020404" pitchFamily="49" charset="0"/>
              </a:rPr>
              <a:t>i</a:t>
            </a:r>
            <a:r>
              <a:rPr lang="en-US" altLang="en-US" sz="1600" b="1" dirty="0">
                <a:solidFill>
                  <a:srgbClr val="FF00FF"/>
                </a:solidFill>
                <a:latin typeface="Courier New" panose="02070309020205020404" pitchFamily="49" charset="0"/>
              </a:rPr>
              <a:t>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while (TRUE);</a:t>
            </a:r>
            <a:endParaRPr lang="en-US" altLang="en-US" sz="1600" dirty="0">
              <a:solidFill>
                <a:srgbClr val="0000FF"/>
              </a:solidFill>
            </a:endParaRPr>
          </a:p>
          <a:p>
            <a:pPr marL="0" indent="0">
              <a:lnSpc>
                <a:spcPct val="90000"/>
              </a:lnSpc>
              <a:buNone/>
              <a:tabLst>
                <a:tab pos="1709738" algn="l"/>
                <a:tab pos="2001838" algn="l"/>
                <a:tab pos="2227263" algn="l"/>
                <a:tab pos="2454275" algn="l"/>
              </a:tabLst>
            </a:pPr>
            <a:r>
              <a:rPr lang="en-US" altLang="en-US" dirty="0">
                <a:solidFill>
                  <a:srgbClr val="FF0000"/>
                </a:solidFill>
              </a:rPr>
              <a:t>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dirty="0">
              <a:solidFill>
                <a:srgbClr val="0000FF"/>
              </a:solidFill>
            </a:endParaRPr>
          </a:p>
        </p:txBody>
      </p:sp>
      <p:grpSp>
        <p:nvGrpSpPr>
          <p:cNvPr id="2" name="Group 1">
            <a:extLst>
              <a:ext uri="{FF2B5EF4-FFF2-40B4-BE49-F238E27FC236}">
                <a16:creationId xmlns:a16="http://schemas.microsoft.com/office/drawing/2014/main" id="{E217295D-6D1F-609E-3197-193E95EFDCA9}"/>
              </a:ext>
            </a:extLst>
          </p:cNvPr>
          <p:cNvGrpSpPr/>
          <p:nvPr/>
        </p:nvGrpSpPr>
        <p:grpSpPr>
          <a:xfrm>
            <a:off x="6802212" y="1635225"/>
            <a:ext cx="5303049" cy="4470961"/>
            <a:chOff x="7123130" y="1866723"/>
            <a:chExt cx="5303049" cy="4470961"/>
          </a:xfrm>
        </p:grpSpPr>
        <p:sp>
          <p:nvSpPr>
            <p:cNvPr id="3" name="Oval 2">
              <a:extLst>
                <a:ext uri="{FF2B5EF4-FFF2-40B4-BE49-F238E27FC236}">
                  <a16:creationId xmlns:a16="http://schemas.microsoft.com/office/drawing/2014/main" id="{76CB7087-DE0E-2F50-4BBF-0B07F6ECB4E9}"/>
                </a:ext>
              </a:extLst>
            </p:cNvPr>
            <p:cNvSpPr/>
            <p:nvPr/>
          </p:nvSpPr>
          <p:spPr>
            <a:xfrm>
              <a:off x="7844119" y="2345328"/>
              <a:ext cx="3876616" cy="3138830"/>
            </a:xfrm>
            <a:prstGeom prst="ellipse">
              <a:avLst/>
            </a:prstGeom>
            <a:solidFill>
              <a:schemeClr val="accent2">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5" name="Graphic 4" descr="Bowl with solid fill">
              <a:extLst>
                <a:ext uri="{FF2B5EF4-FFF2-40B4-BE49-F238E27FC236}">
                  <a16:creationId xmlns:a16="http://schemas.microsoft.com/office/drawing/2014/main" id="{EA10150A-2059-556B-F431-FE4768566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5168" y="3310212"/>
              <a:ext cx="1036543" cy="1036543"/>
            </a:xfrm>
            <a:prstGeom prst="rect">
              <a:avLst/>
            </a:prstGeom>
          </p:spPr>
        </p:pic>
        <p:pic>
          <p:nvPicPr>
            <p:cNvPr id="7" name="Graphic 6" descr="Plate with solid fill">
              <a:extLst>
                <a:ext uri="{FF2B5EF4-FFF2-40B4-BE49-F238E27FC236}">
                  <a16:creationId xmlns:a16="http://schemas.microsoft.com/office/drawing/2014/main" id="{9CE7AE1A-9F29-EB8F-297A-7EED4099FF9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2611" y="3727101"/>
              <a:ext cx="1036543" cy="1036543"/>
            </a:xfrm>
            <a:prstGeom prst="rect">
              <a:avLst/>
            </a:prstGeom>
          </p:spPr>
        </p:pic>
        <p:pic>
          <p:nvPicPr>
            <p:cNvPr id="8" name="Graphic 7" descr="Plate with solid fill">
              <a:extLst>
                <a:ext uri="{FF2B5EF4-FFF2-40B4-BE49-F238E27FC236}">
                  <a16:creationId xmlns:a16="http://schemas.microsoft.com/office/drawing/2014/main" id="{4C5344D4-AB50-C737-15D2-5B025EB2372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16839" y="4643717"/>
              <a:ext cx="1036543" cy="1036543"/>
            </a:xfrm>
            <a:prstGeom prst="rect">
              <a:avLst/>
            </a:prstGeom>
          </p:spPr>
        </p:pic>
        <p:pic>
          <p:nvPicPr>
            <p:cNvPr id="9" name="Graphic 8" descr="Plate with solid fill">
              <a:extLst>
                <a:ext uri="{FF2B5EF4-FFF2-40B4-BE49-F238E27FC236}">
                  <a16:creationId xmlns:a16="http://schemas.microsoft.com/office/drawing/2014/main" id="{82BCB991-FEE0-94E9-3DDD-57623D3787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8022" y="3696289"/>
              <a:ext cx="1036543" cy="1036543"/>
            </a:xfrm>
            <a:prstGeom prst="rect">
              <a:avLst/>
            </a:prstGeom>
          </p:spPr>
        </p:pic>
        <p:pic>
          <p:nvPicPr>
            <p:cNvPr id="10" name="Graphic 9" descr="Plate with solid fill">
              <a:extLst>
                <a:ext uri="{FF2B5EF4-FFF2-40B4-BE49-F238E27FC236}">
                  <a16:creationId xmlns:a16="http://schemas.microsoft.com/office/drawing/2014/main" id="{1A5D1518-2CE2-8896-EFB1-6C9E72244D0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6830" y="2401974"/>
              <a:ext cx="1036543" cy="1036543"/>
            </a:xfrm>
            <a:prstGeom prst="rect">
              <a:avLst/>
            </a:prstGeom>
          </p:spPr>
        </p:pic>
        <p:pic>
          <p:nvPicPr>
            <p:cNvPr id="11" name="Graphic 10" descr="Plate with solid fill">
              <a:extLst>
                <a:ext uri="{FF2B5EF4-FFF2-40B4-BE49-F238E27FC236}">
                  <a16:creationId xmlns:a16="http://schemas.microsoft.com/office/drawing/2014/main" id="{974EE753-535C-07B0-5DA5-BD20BD8FB66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2113" y="2382675"/>
              <a:ext cx="1004181" cy="1004181"/>
            </a:xfrm>
            <a:prstGeom prst="rect">
              <a:avLst/>
            </a:prstGeom>
          </p:spPr>
        </p:pic>
        <p:pic>
          <p:nvPicPr>
            <p:cNvPr id="12" name="Picture 11">
              <a:extLst>
                <a:ext uri="{FF2B5EF4-FFF2-40B4-BE49-F238E27FC236}">
                  <a16:creationId xmlns:a16="http://schemas.microsoft.com/office/drawing/2014/main" id="{3B1CE607-CE6D-C041-9E43-6C4720E1630F}"/>
                </a:ext>
              </a:extLst>
            </p:cNvPr>
            <p:cNvPicPr>
              <a:picLocks noChangeAspect="1"/>
            </p:cNvPicPr>
            <p:nvPr/>
          </p:nvPicPr>
          <p:blipFill rotWithShape="1">
            <a:blip r:embed="rId6"/>
            <a:srcRect l="11585" t="39614" r="11729" b="44238"/>
            <a:stretch/>
          </p:blipFill>
          <p:spPr>
            <a:xfrm rot="18748728">
              <a:off x="8492911" y="4608466"/>
              <a:ext cx="838388" cy="389410"/>
            </a:xfrm>
            <a:prstGeom prst="rect">
              <a:avLst/>
            </a:prstGeom>
          </p:spPr>
        </p:pic>
        <p:pic>
          <p:nvPicPr>
            <p:cNvPr id="13" name="Picture 12">
              <a:extLst>
                <a:ext uri="{FF2B5EF4-FFF2-40B4-BE49-F238E27FC236}">
                  <a16:creationId xmlns:a16="http://schemas.microsoft.com/office/drawing/2014/main" id="{CC02C793-9233-428E-0EF5-B7D1A39C093F}"/>
                </a:ext>
              </a:extLst>
            </p:cNvPr>
            <p:cNvPicPr>
              <a:picLocks noChangeAspect="1"/>
            </p:cNvPicPr>
            <p:nvPr/>
          </p:nvPicPr>
          <p:blipFill rotWithShape="1">
            <a:blip r:embed="rId6"/>
            <a:srcRect l="11585" t="39614" r="11729" b="44238"/>
            <a:stretch/>
          </p:blipFill>
          <p:spPr>
            <a:xfrm>
              <a:off x="7982611" y="3388104"/>
              <a:ext cx="838388" cy="389410"/>
            </a:xfrm>
            <a:prstGeom prst="rect">
              <a:avLst/>
            </a:prstGeom>
          </p:spPr>
        </p:pic>
        <p:pic>
          <p:nvPicPr>
            <p:cNvPr id="14" name="Picture 13">
              <a:extLst>
                <a:ext uri="{FF2B5EF4-FFF2-40B4-BE49-F238E27FC236}">
                  <a16:creationId xmlns:a16="http://schemas.microsoft.com/office/drawing/2014/main" id="{9E561B53-0603-3BFC-98F8-D467FC8E17A8}"/>
                </a:ext>
              </a:extLst>
            </p:cNvPr>
            <p:cNvPicPr>
              <a:picLocks noChangeAspect="1"/>
            </p:cNvPicPr>
            <p:nvPr/>
          </p:nvPicPr>
          <p:blipFill rotWithShape="1">
            <a:blip r:embed="rId6"/>
            <a:srcRect l="11585" t="39614" r="11729" b="44238"/>
            <a:stretch/>
          </p:blipFill>
          <p:spPr>
            <a:xfrm rot="13123034">
              <a:off x="10234693" y="4683668"/>
              <a:ext cx="838388" cy="389410"/>
            </a:xfrm>
            <a:prstGeom prst="rect">
              <a:avLst/>
            </a:prstGeom>
          </p:spPr>
        </p:pic>
        <p:pic>
          <p:nvPicPr>
            <p:cNvPr id="15" name="Picture 14">
              <a:extLst>
                <a:ext uri="{FF2B5EF4-FFF2-40B4-BE49-F238E27FC236}">
                  <a16:creationId xmlns:a16="http://schemas.microsoft.com/office/drawing/2014/main" id="{D01151AD-4A40-92FB-D5CD-51FA914B47F6}"/>
                </a:ext>
              </a:extLst>
            </p:cNvPr>
            <p:cNvPicPr>
              <a:picLocks noChangeAspect="1"/>
            </p:cNvPicPr>
            <p:nvPr/>
          </p:nvPicPr>
          <p:blipFill rotWithShape="1">
            <a:blip r:embed="rId6"/>
            <a:srcRect l="11585" t="39614" r="11729" b="44238"/>
            <a:stretch/>
          </p:blipFill>
          <p:spPr>
            <a:xfrm rot="5032464">
              <a:off x="9354245" y="2588201"/>
              <a:ext cx="838388" cy="389410"/>
            </a:xfrm>
            <a:prstGeom prst="rect">
              <a:avLst/>
            </a:prstGeom>
          </p:spPr>
        </p:pic>
        <p:pic>
          <p:nvPicPr>
            <p:cNvPr id="16" name="Picture 15">
              <a:extLst>
                <a:ext uri="{FF2B5EF4-FFF2-40B4-BE49-F238E27FC236}">
                  <a16:creationId xmlns:a16="http://schemas.microsoft.com/office/drawing/2014/main" id="{1034CD68-1EEA-9303-FB5D-2C7FAE5368A8}"/>
                </a:ext>
              </a:extLst>
            </p:cNvPr>
            <p:cNvPicPr>
              <a:picLocks noChangeAspect="1"/>
            </p:cNvPicPr>
            <p:nvPr/>
          </p:nvPicPr>
          <p:blipFill rotWithShape="1">
            <a:blip r:embed="rId6"/>
            <a:srcRect l="11585" t="39614" r="11729" b="44238"/>
            <a:stretch/>
          </p:blipFill>
          <p:spPr>
            <a:xfrm rot="10076181">
              <a:off x="10620214" y="3444268"/>
              <a:ext cx="838388" cy="389410"/>
            </a:xfrm>
            <a:prstGeom prst="rect">
              <a:avLst/>
            </a:prstGeom>
          </p:spPr>
        </p:pic>
        <p:pic>
          <p:nvPicPr>
            <p:cNvPr id="17" name="Graphic 16" descr="User with solid fill">
              <a:extLst>
                <a:ext uri="{FF2B5EF4-FFF2-40B4-BE49-F238E27FC236}">
                  <a16:creationId xmlns:a16="http://schemas.microsoft.com/office/drawing/2014/main" id="{EC6F1BE0-EF8A-2967-16DB-6EA4F67FD71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24897" y="1969195"/>
              <a:ext cx="914400" cy="914400"/>
            </a:xfrm>
            <a:prstGeom prst="rect">
              <a:avLst/>
            </a:prstGeom>
          </p:spPr>
        </p:pic>
        <p:pic>
          <p:nvPicPr>
            <p:cNvPr id="18" name="Graphic 17" descr="User with solid fill">
              <a:extLst>
                <a:ext uri="{FF2B5EF4-FFF2-40B4-BE49-F238E27FC236}">
                  <a16:creationId xmlns:a16="http://schemas.microsoft.com/office/drawing/2014/main" id="{FF60DEF2-16D3-8E3E-7383-886B677D967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68224" y="1866723"/>
              <a:ext cx="914400" cy="914400"/>
            </a:xfrm>
            <a:prstGeom prst="rect">
              <a:avLst/>
            </a:prstGeom>
          </p:spPr>
        </p:pic>
        <p:pic>
          <p:nvPicPr>
            <p:cNvPr id="19" name="Graphic 18" descr="User with solid fill">
              <a:extLst>
                <a:ext uri="{FF2B5EF4-FFF2-40B4-BE49-F238E27FC236}">
                  <a16:creationId xmlns:a16="http://schemas.microsoft.com/office/drawing/2014/main" id="{9E5429CF-F94F-692D-E077-F3A32841F49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3130" y="3777514"/>
              <a:ext cx="914400" cy="914400"/>
            </a:xfrm>
            <a:prstGeom prst="rect">
              <a:avLst/>
            </a:prstGeom>
          </p:spPr>
        </p:pic>
        <p:pic>
          <p:nvPicPr>
            <p:cNvPr id="20" name="Graphic 19" descr="User with solid fill">
              <a:extLst>
                <a:ext uri="{FF2B5EF4-FFF2-40B4-BE49-F238E27FC236}">
                  <a16:creationId xmlns:a16="http://schemas.microsoft.com/office/drawing/2014/main" id="{539E6D97-B3A2-17C1-5A5C-734BEB6507A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77910" y="5423284"/>
              <a:ext cx="914400" cy="914400"/>
            </a:xfrm>
            <a:prstGeom prst="rect">
              <a:avLst/>
            </a:prstGeom>
          </p:spPr>
        </p:pic>
        <p:pic>
          <p:nvPicPr>
            <p:cNvPr id="21" name="Graphic 20" descr="User with solid fill">
              <a:extLst>
                <a:ext uri="{FF2B5EF4-FFF2-40B4-BE49-F238E27FC236}">
                  <a16:creationId xmlns:a16="http://schemas.microsoft.com/office/drawing/2014/main" id="{A1B3BC35-1DA6-E5BB-31B6-72E3E303874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11779" y="3672679"/>
              <a:ext cx="914400" cy="914400"/>
            </a:xfrm>
            <a:prstGeom prst="rect">
              <a:avLst/>
            </a:prstGeom>
          </p:spPr>
        </p:pic>
      </p:grpSp>
    </p:spTree>
    <p:extLst>
      <p:ext uri="{BB962C8B-B14F-4D97-AF65-F5344CB8AC3E}">
        <p14:creationId xmlns:p14="http://schemas.microsoft.com/office/powerpoint/2010/main" val="35805205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653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 Algorithm</a:t>
            </a:r>
          </a:p>
        </p:txBody>
      </p:sp>
      <p:sp>
        <p:nvSpPr>
          <p:cNvPr id="2" name="Rectangle 1"/>
          <p:cNvSpPr/>
          <p:nvPr/>
        </p:nvSpPr>
        <p:spPr>
          <a:xfrm>
            <a:off x="1145060" y="1467011"/>
            <a:ext cx="9827740" cy="5262979"/>
          </a:xfrm>
          <a:prstGeom prst="rect">
            <a:avLst/>
          </a:prstGeom>
        </p:spPr>
        <p:txBody>
          <a:bodyPr wrap="square">
            <a:spAutoFit/>
          </a:bodyPr>
          <a:lstStyle/>
          <a:p>
            <a:pPr marL="342900" indent="-342900">
              <a:buFont typeface="Wingdings" panose="05000000000000000000" pitchFamily="2" charset="2"/>
              <a:buChar char="v"/>
            </a:pPr>
            <a:r>
              <a:rPr lang="en-US" altLang="en-US" sz="2400" dirty="0"/>
              <a:t>Deadlock handling</a:t>
            </a:r>
          </a:p>
          <a:p>
            <a:pPr marL="800100" lvl="1" indent="-342900">
              <a:buFont typeface="Wingdings" panose="05000000000000000000" pitchFamily="2" charset="2"/>
              <a:buChar char="v"/>
            </a:pPr>
            <a:r>
              <a:rPr lang="en-US" altLang="en-US" sz="2400" dirty="0"/>
              <a:t> Allow at most 4 philosophers to be sitting simultaneously at  the table.</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Allow a philosopher to pick up  the chopsticks only if both are available.</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Use an asymmetric solution  -- an odd-numbered  philosopher picks  up first the left chopstick and then the right chopstick. Even-numbered  philosopher picks  up first the right chopstick and then the left chopstick. </a:t>
            </a:r>
          </a:p>
          <a:p>
            <a:pPr marL="800100" lvl="1"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p:txBody>
      </p:sp>
    </p:spTree>
    <p:extLst>
      <p:ext uri="{BB962C8B-B14F-4D97-AF65-F5344CB8AC3E}">
        <p14:creationId xmlns:p14="http://schemas.microsoft.com/office/powerpoint/2010/main" val="27868047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507719" y="271848"/>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Problems with Semaphores</a:t>
            </a:r>
          </a:p>
        </p:txBody>
      </p:sp>
      <p:sp>
        <p:nvSpPr>
          <p:cNvPr id="2" name="Rectangle 1"/>
          <p:cNvSpPr/>
          <p:nvPr/>
        </p:nvSpPr>
        <p:spPr>
          <a:xfrm>
            <a:off x="1145060" y="1467011"/>
            <a:ext cx="9028670" cy="4524315"/>
          </a:xfrm>
          <a:prstGeom prst="rect">
            <a:avLst/>
          </a:prstGeom>
        </p:spPr>
        <p:txBody>
          <a:bodyPr wrap="square">
            <a:spAutoFit/>
          </a:bodyPr>
          <a:lstStyle/>
          <a:p>
            <a:pPr marL="342900" indent="-342900">
              <a:buFont typeface="Wingdings" panose="05000000000000000000" pitchFamily="2" charset="2"/>
              <a:buChar char="v"/>
            </a:pPr>
            <a:r>
              <a:rPr lang="en-US" altLang="en-US" sz="2400" dirty="0"/>
              <a:t> Incorrect use of semaphore operations:</a:t>
            </a:r>
            <a:br>
              <a:rPr lang="en-US" altLang="en-US" sz="2400" dirty="0"/>
            </a:br>
            <a:endParaRPr lang="en-US" altLang="en-US" sz="2400" dirty="0"/>
          </a:p>
          <a:p>
            <a:pPr marL="800100" lvl="1" indent="-342900">
              <a:buFont typeface="Wingdings" panose="05000000000000000000" pitchFamily="2" charset="2"/>
              <a:buChar char="v"/>
            </a:pPr>
            <a:r>
              <a:rPr lang="en-US" altLang="en-US" sz="2400" dirty="0"/>
              <a:t> signal (</a:t>
            </a:r>
            <a:r>
              <a:rPr lang="en-US" altLang="en-US" sz="2400" dirty="0" err="1"/>
              <a:t>mutex</a:t>
            </a:r>
            <a:r>
              <a:rPr lang="en-US" altLang="en-US" sz="2400" dirty="0"/>
              <a:t>)  ….  wait (</a:t>
            </a:r>
            <a:r>
              <a:rPr lang="en-US" altLang="en-US" sz="2400" dirty="0" err="1"/>
              <a:t>mutex</a:t>
            </a:r>
            <a:r>
              <a:rPr lang="en-US" altLang="en-US" sz="2400" dirty="0"/>
              <a:t>)</a:t>
            </a:r>
            <a:br>
              <a:rPr lang="en-US" altLang="en-US" sz="2400" dirty="0"/>
            </a:br>
            <a:endParaRPr lang="en-US" altLang="en-US" sz="2400" dirty="0"/>
          </a:p>
          <a:p>
            <a:pPr marL="800100" lvl="1" indent="-342900">
              <a:buFont typeface="Wingdings" panose="05000000000000000000" pitchFamily="2" charset="2"/>
              <a:buChar char="v"/>
            </a:pPr>
            <a:r>
              <a:rPr lang="en-US" altLang="en-US" sz="2400" dirty="0"/>
              <a:t> wait (</a:t>
            </a:r>
            <a:r>
              <a:rPr lang="en-US" altLang="en-US" sz="2400" dirty="0" err="1"/>
              <a:t>mutex</a:t>
            </a:r>
            <a:r>
              <a:rPr lang="en-US" altLang="en-US" sz="2400" dirty="0"/>
              <a:t>)  …  wait (</a:t>
            </a:r>
            <a:r>
              <a:rPr lang="en-US" altLang="en-US" sz="2400" dirty="0" err="1"/>
              <a:t>mutex</a:t>
            </a:r>
            <a:r>
              <a:rPr lang="en-US" altLang="en-US" sz="2400" dirty="0"/>
              <a:t>)</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Omitting  of wait (</a:t>
            </a:r>
            <a:r>
              <a:rPr lang="en-US" altLang="en-US" sz="2400" dirty="0" err="1"/>
              <a:t>mutex</a:t>
            </a:r>
            <a:r>
              <a:rPr lang="en-US" altLang="en-US" sz="2400" dirty="0"/>
              <a:t>) or signal (</a:t>
            </a:r>
            <a:r>
              <a:rPr lang="en-US" altLang="en-US" sz="2400" dirty="0" err="1"/>
              <a:t>mutex</a:t>
            </a:r>
            <a:r>
              <a:rPr lang="en-US" altLang="en-US" sz="2400" dirty="0"/>
              <a:t>) (or both)</a:t>
            </a:r>
          </a:p>
          <a:p>
            <a:pPr marL="800100" lvl="1"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r>
              <a:rPr lang="en-US" altLang="en-US" sz="2400" dirty="0"/>
              <a:t>Deadlock and starvation are possible</a:t>
            </a:r>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p:txBody>
      </p:sp>
    </p:spTree>
    <p:extLst>
      <p:ext uri="{BB962C8B-B14F-4D97-AF65-F5344CB8AC3E}">
        <p14:creationId xmlns:p14="http://schemas.microsoft.com/office/powerpoint/2010/main" val="25501568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3493" y="2967335"/>
            <a:ext cx="380501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831732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Critical Section Problem</a:t>
            </a:r>
          </a:p>
        </p:txBody>
      </p:sp>
      <p:pic>
        <p:nvPicPr>
          <p:cNvPr id="4" name="Picture 1"/>
          <p:cNvPicPr>
            <a:picLocks noChangeAspect="1"/>
          </p:cNvPicPr>
          <p:nvPr/>
        </p:nvPicPr>
        <p:blipFill rotWithShape="1">
          <a:blip r:embed="rId2">
            <a:extLst>
              <a:ext uri="{28A0092B-C50C-407E-A947-70E740481C1C}">
                <a14:useLocalDpi xmlns:a14="http://schemas.microsoft.com/office/drawing/2010/main" val="0"/>
              </a:ext>
            </a:extLst>
          </a:blip>
          <a:srcRect l="23584" r="15266"/>
          <a:stretch/>
        </p:blipFill>
        <p:spPr bwMode="auto">
          <a:xfrm>
            <a:off x="8778991" y="1417866"/>
            <a:ext cx="3303740" cy="36830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169968" y="1495168"/>
            <a:ext cx="8586853" cy="4959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altLang="en-US" dirty="0"/>
              <a:t>Consider system of </a:t>
            </a:r>
            <a:r>
              <a:rPr lang="en-US" altLang="en-US" b="1" i="1" dirty="0">
                <a:solidFill>
                  <a:srgbClr val="FF0000"/>
                </a:solidFill>
              </a:rPr>
              <a:t>n</a:t>
            </a:r>
            <a:r>
              <a:rPr lang="en-US" altLang="en-US" b="1" dirty="0"/>
              <a:t> </a:t>
            </a:r>
            <a:r>
              <a:rPr lang="en-US" altLang="en-US" dirty="0"/>
              <a:t>processes </a:t>
            </a:r>
            <a:r>
              <a:rPr lang="en-US" altLang="en-US" dirty="0">
                <a:solidFill>
                  <a:srgbClr val="FF0000"/>
                </a:solidFill>
              </a:rPr>
              <a:t>{</a:t>
            </a:r>
            <a:r>
              <a:rPr lang="en-US" altLang="en-US" b="1" i="1" dirty="0">
                <a:solidFill>
                  <a:srgbClr val="FF0000"/>
                </a:solidFill>
              </a:rPr>
              <a:t>p</a:t>
            </a:r>
            <a:r>
              <a:rPr lang="en-US" altLang="en-US" b="1" i="1" baseline="-25000" dirty="0">
                <a:solidFill>
                  <a:srgbClr val="FF0000"/>
                </a:solidFill>
              </a:rPr>
              <a:t>0 </a:t>
            </a:r>
            <a:r>
              <a:rPr lang="en-US" altLang="en-US" b="1" i="1" dirty="0">
                <a:solidFill>
                  <a:srgbClr val="FF0000"/>
                </a:solidFill>
              </a:rPr>
              <a:t>, p</a:t>
            </a:r>
            <a:r>
              <a:rPr lang="en-US" altLang="en-US" b="1" i="1" baseline="-25000" dirty="0">
                <a:solidFill>
                  <a:srgbClr val="FF0000"/>
                </a:solidFill>
              </a:rPr>
              <a:t>1</a:t>
            </a:r>
            <a:r>
              <a:rPr lang="en-US" altLang="en-US" b="1" i="1" dirty="0">
                <a:solidFill>
                  <a:srgbClr val="FF0000"/>
                </a:solidFill>
              </a:rPr>
              <a:t>, … p</a:t>
            </a:r>
            <a:r>
              <a:rPr lang="en-US" altLang="en-US" b="1" i="1" baseline="-25000" dirty="0">
                <a:solidFill>
                  <a:srgbClr val="FF0000"/>
                </a:solidFill>
              </a:rPr>
              <a:t>n-1</a:t>
            </a:r>
            <a:r>
              <a:rPr lang="en-US" altLang="en-US" dirty="0">
                <a:solidFill>
                  <a:srgbClr val="FF0000"/>
                </a:solidFill>
              </a:rPr>
              <a:t>}</a:t>
            </a:r>
          </a:p>
          <a:p>
            <a:pPr algn="just">
              <a:buFont typeface="Wingdings" panose="05000000000000000000" pitchFamily="2" charset="2"/>
              <a:buChar char="v"/>
            </a:pPr>
            <a:r>
              <a:rPr lang="en-US" altLang="en-US" dirty="0"/>
              <a:t>Each process has </a:t>
            </a:r>
            <a:r>
              <a:rPr lang="en-US" altLang="en-US" b="1" dirty="0">
                <a:solidFill>
                  <a:srgbClr val="3366FF"/>
                </a:solidFill>
              </a:rPr>
              <a:t>critical section </a:t>
            </a:r>
            <a:r>
              <a:rPr lang="en-US" altLang="en-US" dirty="0"/>
              <a:t>segment of code</a:t>
            </a:r>
          </a:p>
          <a:p>
            <a:pPr lvl="1" algn="just">
              <a:buFont typeface="Wingdings" panose="05000000000000000000" pitchFamily="2" charset="2"/>
              <a:buChar char="v"/>
            </a:pPr>
            <a:r>
              <a:rPr lang="en-US" altLang="en-US" dirty="0"/>
              <a:t>Process may be changing common variables, updating table, writing to file, etc.</a:t>
            </a:r>
          </a:p>
          <a:p>
            <a:pPr lvl="1" algn="just">
              <a:buFont typeface="Wingdings" panose="05000000000000000000" pitchFamily="2" charset="2"/>
              <a:buChar char="v"/>
            </a:pPr>
            <a:r>
              <a:rPr lang="en-US" altLang="en-US" b="1" u="sng" dirty="0"/>
              <a:t>When one process is in critical section, no other may be in its critical section</a:t>
            </a:r>
          </a:p>
          <a:p>
            <a:pPr algn="just">
              <a:buFont typeface="Wingdings" panose="05000000000000000000" pitchFamily="2" charset="2"/>
              <a:buChar char="v"/>
            </a:pPr>
            <a:r>
              <a:rPr lang="en-US" altLang="en-US" b="1" i="1" dirty="0"/>
              <a:t>Critical section problem </a:t>
            </a:r>
            <a:r>
              <a:rPr lang="en-US" altLang="en-US" dirty="0"/>
              <a:t>is to design protocol to solve this</a:t>
            </a:r>
          </a:p>
          <a:p>
            <a:pPr algn="just">
              <a:buFont typeface="Wingdings" panose="05000000000000000000" pitchFamily="2" charset="2"/>
              <a:buChar char="v"/>
            </a:pPr>
            <a:r>
              <a:rPr lang="en-US" altLang="en-US" b="1" dirty="0">
                <a:solidFill>
                  <a:srgbClr val="3366FF"/>
                </a:solidFill>
              </a:rPr>
              <a:t>entry section</a:t>
            </a:r>
            <a:endParaRPr lang="en-US" altLang="en-US" dirty="0"/>
          </a:p>
          <a:p>
            <a:pPr algn="just">
              <a:buFont typeface="Wingdings" panose="05000000000000000000" pitchFamily="2" charset="2"/>
              <a:buChar char="v"/>
            </a:pPr>
            <a:r>
              <a:rPr lang="en-US" altLang="en-US" b="1" dirty="0">
                <a:solidFill>
                  <a:srgbClr val="3366FF"/>
                </a:solidFill>
              </a:rPr>
              <a:t>exit section</a:t>
            </a:r>
            <a:endParaRPr lang="en-US" altLang="en-US" dirty="0"/>
          </a:p>
          <a:p>
            <a:pPr algn="just">
              <a:buFont typeface="Wingdings" panose="05000000000000000000" pitchFamily="2" charset="2"/>
              <a:buChar char="v"/>
            </a:pPr>
            <a:r>
              <a:rPr lang="en-US" altLang="en-US" b="1" dirty="0">
                <a:solidFill>
                  <a:srgbClr val="3366FF"/>
                </a:solidFill>
              </a:rPr>
              <a:t>remainder section</a:t>
            </a:r>
          </a:p>
          <a:p>
            <a:pPr algn="just">
              <a:buFont typeface="Wingdings" panose="05000000000000000000" pitchFamily="2" charset="2"/>
              <a:buChar char="v"/>
            </a:pPr>
            <a:endParaRPr lang="en-US" altLang="en-US" b="1" dirty="0">
              <a:solidFill>
                <a:srgbClr val="3366FF"/>
              </a:solidFill>
            </a:endParaRPr>
          </a:p>
          <a:p>
            <a:pPr algn="just">
              <a:buFont typeface="Wingdings" panose="05000000000000000000" pitchFamily="2" charset="2"/>
              <a:buChar char="v"/>
            </a:pPr>
            <a:endParaRPr lang="en-US" altLang="en-US" dirty="0"/>
          </a:p>
        </p:txBody>
      </p:sp>
      <p:sp>
        <p:nvSpPr>
          <p:cNvPr id="2" name="Rectangle 1"/>
          <p:cNvSpPr/>
          <p:nvPr/>
        </p:nvSpPr>
        <p:spPr>
          <a:xfrm>
            <a:off x="9430871" y="2151532"/>
            <a:ext cx="1443318" cy="448235"/>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430871" y="3402108"/>
            <a:ext cx="1290918" cy="363071"/>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9601201" y="2714975"/>
            <a:ext cx="2061882" cy="539216"/>
          </a:xfrm>
          <a:prstGeom prst="ellipse">
            <a:avLst/>
          </a:prstGeom>
          <a:noFill/>
          <a:ln w="381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Oval 7"/>
          <p:cNvSpPr/>
          <p:nvPr/>
        </p:nvSpPr>
        <p:spPr>
          <a:xfrm>
            <a:off x="9798428" y="3897650"/>
            <a:ext cx="2223247" cy="653650"/>
          </a:xfrm>
          <a:prstGeom prst="ellipse">
            <a:avLst/>
          </a:prstGeom>
          <a:noFill/>
          <a:ln w="381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9881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Requirements</a:t>
            </a:r>
          </a:p>
        </p:txBody>
      </p:sp>
      <p:sp>
        <p:nvSpPr>
          <p:cNvPr id="5" name="Rectangle 3"/>
          <p:cNvSpPr txBox="1">
            <a:spLocks noChangeArrowheads="1"/>
          </p:cNvSpPr>
          <p:nvPr/>
        </p:nvSpPr>
        <p:spPr>
          <a:xfrm>
            <a:off x="247135" y="1422958"/>
            <a:ext cx="11615351"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onotype Sorts" pitchFamily="-84"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lgn="just">
              <a:buFont typeface="Monotype Sorts" pitchFamily="-84"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some processes wish to enter their critical sections, then only those processes that are not executing in their remainder section can participate in deciding which will enter its critical section next, and this decision </a:t>
            </a:r>
            <a:r>
              <a:rPr lang="en-US" altLang="en-US" b="1" i="1" dirty="0">
                <a:solidFill>
                  <a:srgbClr val="FF0000"/>
                </a:solidFill>
              </a:rPr>
              <a:t>cannot be postponed indefinitely</a:t>
            </a:r>
          </a:p>
          <a:p>
            <a:pPr algn="just">
              <a:buFont typeface="Monotype Sorts" pitchFamily="-84"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3643405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Critical-Section Handling in OS </a:t>
            </a:r>
          </a:p>
        </p:txBody>
      </p:sp>
      <p:sp>
        <p:nvSpPr>
          <p:cNvPr id="5" name="Rectangle 3"/>
          <p:cNvSpPr txBox="1">
            <a:spLocks noChangeArrowheads="1"/>
          </p:cNvSpPr>
          <p:nvPr/>
        </p:nvSpPr>
        <p:spPr>
          <a:xfrm>
            <a:off x="783796" y="1422958"/>
            <a:ext cx="10271383"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3200" dirty="0"/>
              <a:t> Two approaches for handling CS problem in kernel mode</a:t>
            </a:r>
          </a:p>
          <a:p>
            <a:pPr lvl="1">
              <a:buSzPct val="125000"/>
              <a:buFont typeface="Wingdings" panose="05000000000000000000" pitchFamily="2" charset="2"/>
              <a:buChar char="v"/>
            </a:pPr>
            <a:r>
              <a:rPr lang="en-US" altLang="en-US" sz="2800" b="1" dirty="0">
                <a:solidFill>
                  <a:srgbClr val="3366FF"/>
                </a:solidFill>
              </a:rPr>
              <a:t>Preemptive</a:t>
            </a:r>
            <a:r>
              <a:rPr lang="en-US" altLang="en-US" sz="1600" dirty="0"/>
              <a:t> </a:t>
            </a:r>
            <a:r>
              <a:rPr lang="en-US" altLang="en-US" sz="2800" dirty="0"/>
              <a:t>– allows preemption of process when running in kernel mode</a:t>
            </a:r>
          </a:p>
          <a:p>
            <a:pPr lvl="1">
              <a:buSzPct val="125000"/>
              <a:buFont typeface="Wingdings" panose="05000000000000000000" pitchFamily="2" charset="2"/>
              <a:buChar char="v"/>
            </a:pPr>
            <a:r>
              <a:rPr lang="en-US" altLang="en-US" sz="2800" b="1" dirty="0">
                <a:solidFill>
                  <a:srgbClr val="3366FF"/>
                </a:solidFill>
              </a:rPr>
              <a:t>Non-preemptive </a:t>
            </a:r>
            <a:r>
              <a:rPr lang="en-US" altLang="en-US" sz="2800" dirty="0"/>
              <a:t>– runs until exits kernel mode, blocks, or voluntarily yields CPU</a:t>
            </a:r>
          </a:p>
          <a:p>
            <a:pPr marL="1141412" lvl="2" indent="-342900">
              <a:buSzPct val="125000"/>
              <a:buFont typeface="Wingdings" panose="05000000000000000000" pitchFamily="2" charset="2"/>
              <a:buChar char="v"/>
            </a:pPr>
            <a:r>
              <a:rPr lang="en-US" altLang="en-US" sz="2400" dirty="0"/>
              <a:t>Essentially free of race conditions in kernel mode</a:t>
            </a:r>
          </a:p>
        </p:txBody>
      </p:sp>
    </p:spTree>
    <p:extLst>
      <p:ext uri="{BB962C8B-B14F-4D97-AF65-F5344CB8AC3E}">
        <p14:creationId xmlns:p14="http://schemas.microsoft.com/office/powerpoint/2010/main" val="36593296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Peterson’s Solution</a:t>
            </a:r>
          </a:p>
        </p:txBody>
      </p:sp>
      <p:sp>
        <p:nvSpPr>
          <p:cNvPr id="5" name="Rectangle 3"/>
          <p:cNvSpPr txBox="1">
            <a:spLocks noChangeArrowheads="1"/>
          </p:cNvSpPr>
          <p:nvPr/>
        </p:nvSpPr>
        <p:spPr>
          <a:xfrm>
            <a:off x="759082" y="1439434"/>
            <a:ext cx="10271383"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39775" algn="l"/>
                <a:tab pos="1020763" algn="l"/>
                <a:tab pos="1257300" algn="l"/>
              </a:tabLst>
            </a:pPr>
            <a:r>
              <a:rPr lang="en-US" altLang="en-US" dirty="0"/>
              <a:t>Two process s/w based solution</a:t>
            </a:r>
            <a:endParaRPr lang="en-US" altLang="en-US" sz="800" dirty="0"/>
          </a:p>
          <a:p>
            <a:pPr>
              <a:buFont typeface="Wingdings" panose="05000000000000000000" pitchFamily="2" charset="2"/>
              <a:buChar char="v"/>
              <a:tabLst>
                <a:tab pos="739775" algn="l"/>
                <a:tab pos="1020763" algn="l"/>
                <a:tab pos="1257300" algn="l"/>
              </a:tabLst>
            </a:pPr>
            <a:r>
              <a:rPr lang="en-US" altLang="en-US" dirty="0"/>
              <a:t>Assume that the </a:t>
            </a:r>
            <a:r>
              <a:rPr lang="en-US" altLang="en-US" sz="2000" b="1" dirty="0">
                <a:latin typeface="Courier New" panose="02070309020205020404" pitchFamily="49" charset="0"/>
                <a:cs typeface="Courier New" panose="02070309020205020404" pitchFamily="49" charset="0"/>
              </a:rPr>
              <a:t>load</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sz="2000" b="1" dirty="0">
                <a:latin typeface="Courier New" panose="02070309020205020404" pitchFamily="49" charset="0"/>
                <a:cs typeface="Courier New" panose="02070309020205020404" pitchFamily="49" charset="0"/>
              </a:rPr>
              <a:t>store</a:t>
            </a:r>
            <a:r>
              <a:rPr lang="en-US" altLang="en-US" dirty="0"/>
              <a:t> machine-language instructions are atomic; that is, </a:t>
            </a:r>
            <a:r>
              <a:rPr lang="en-US" altLang="en-US" b="1" dirty="0">
                <a:solidFill>
                  <a:srgbClr val="FF0000"/>
                </a:solidFill>
              </a:rPr>
              <a:t>cannot be interrupted</a:t>
            </a:r>
            <a:endParaRPr lang="en-US" altLang="en-US" sz="800" b="1" dirty="0">
              <a:solidFill>
                <a:srgbClr val="FF0000"/>
              </a:solidFill>
            </a:endParaRPr>
          </a:p>
          <a:p>
            <a:pPr>
              <a:buFont typeface="Wingdings" panose="05000000000000000000" pitchFamily="2" charset="2"/>
              <a:buChar char="v"/>
              <a:tabLst>
                <a:tab pos="739775" algn="l"/>
                <a:tab pos="1020763" algn="l"/>
                <a:tab pos="1257300" algn="l"/>
              </a:tabLst>
            </a:pPr>
            <a:r>
              <a:rPr lang="en-US" altLang="en-US" dirty="0">
                <a:solidFill>
                  <a:srgbClr val="000000"/>
                </a:solidFill>
              </a:rPr>
              <a:t>Two processes share two variables:</a:t>
            </a:r>
          </a:p>
          <a:p>
            <a:pPr marL="457200" lvl="1" indent="0">
              <a:buNone/>
              <a:tabLst>
                <a:tab pos="739775" algn="l"/>
                <a:tab pos="1020763" algn="l"/>
                <a:tab pos="1257300" algn="l"/>
              </a:tabLst>
            </a:pPr>
            <a:r>
              <a:rPr lang="en-US" altLang="en-US" b="1" dirty="0" err="1">
                <a:solidFill>
                  <a:srgbClr val="FF0000"/>
                </a:solidFill>
                <a:latin typeface="Courier New" panose="02070309020205020404" pitchFamily="49" charset="0"/>
              </a:rPr>
              <a:t>int</a:t>
            </a:r>
            <a:r>
              <a:rPr lang="en-US" altLang="en-US" b="1" dirty="0">
                <a:solidFill>
                  <a:srgbClr val="FF0000"/>
                </a:solidFill>
                <a:latin typeface="Courier New" panose="02070309020205020404" pitchFamily="49" charset="0"/>
              </a:rPr>
              <a:t> turn; </a:t>
            </a:r>
          </a:p>
          <a:p>
            <a:pPr marL="457200" lvl="1" indent="0">
              <a:buNone/>
              <a:tabLst>
                <a:tab pos="739775" algn="l"/>
                <a:tab pos="1020763" algn="l"/>
                <a:tab pos="1257300" algn="l"/>
              </a:tabLst>
            </a:pPr>
            <a:r>
              <a:rPr lang="en-US" altLang="en-US" b="1" dirty="0">
                <a:solidFill>
                  <a:srgbClr val="FF0000"/>
                </a:solidFill>
                <a:latin typeface="Courier New" panose="02070309020205020404" pitchFamily="49" charset="0"/>
              </a:rPr>
              <a:t>boolean flag[2]; </a:t>
            </a:r>
          </a:p>
          <a:p>
            <a:pPr>
              <a:buFont typeface="Wingdings" panose="05000000000000000000" pitchFamily="2" charset="2"/>
              <a:buChar char="v"/>
              <a:tabLst>
                <a:tab pos="739775" algn="l"/>
                <a:tab pos="1020763" algn="l"/>
                <a:tab pos="1257300" algn="l"/>
              </a:tabLst>
            </a:pPr>
            <a:r>
              <a:rPr lang="en-US" altLang="en-US" dirty="0">
                <a:solidFill>
                  <a:srgbClr val="0000FF"/>
                </a:solidFill>
              </a:rPr>
              <a:t>variable </a:t>
            </a:r>
            <a:r>
              <a:rPr lang="en-US" altLang="en-US" sz="2800" b="1" dirty="0">
                <a:solidFill>
                  <a:srgbClr val="0000FF"/>
                </a:solidFill>
                <a:latin typeface="Courier New" panose="02070309020205020404" pitchFamily="49" charset="0"/>
                <a:cs typeface="Courier New" panose="02070309020205020404" pitchFamily="49" charset="0"/>
              </a:rPr>
              <a:t>turn</a:t>
            </a:r>
            <a:r>
              <a:rPr lang="en-US" altLang="en-US" dirty="0">
                <a:solidFill>
                  <a:srgbClr val="0000FF"/>
                </a:solidFill>
              </a:rPr>
              <a:t> </a:t>
            </a:r>
            <a:r>
              <a:rPr lang="en-US" altLang="en-US" dirty="0">
                <a:solidFill>
                  <a:srgbClr val="000000"/>
                </a:solidFill>
              </a:rPr>
              <a:t>indicates whose turn it is to enter CS</a:t>
            </a:r>
            <a:endParaRPr lang="en-US" altLang="en-US" sz="1200" dirty="0">
              <a:solidFill>
                <a:srgbClr val="000000"/>
              </a:solidFill>
            </a:endParaRPr>
          </a:p>
          <a:p>
            <a:pPr>
              <a:buFont typeface="Wingdings" panose="05000000000000000000" pitchFamily="2" charset="2"/>
              <a:buChar char="v"/>
              <a:tabLst>
                <a:tab pos="739775" algn="l"/>
                <a:tab pos="1020763" algn="l"/>
                <a:tab pos="1257300" algn="l"/>
              </a:tabLst>
            </a:pPr>
            <a:r>
              <a:rPr lang="en-US" altLang="en-US" sz="2400" b="1" dirty="0">
                <a:solidFill>
                  <a:srgbClr val="0000FF"/>
                </a:solidFill>
                <a:latin typeface="Courier New" panose="02070309020205020404" pitchFamily="49" charset="0"/>
                <a:cs typeface="Courier New" panose="02070309020205020404" pitchFamily="49" charset="0"/>
              </a:rPr>
              <a:t>flag</a:t>
            </a:r>
            <a:r>
              <a:rPr lang="en-US" altLang="en-US" b="1" dirty="0">
                <a:solidFill>
                  <a:srgbClr val="0000FF"/>
                </a:solidFill>
                <a:latin typeface="Courier New" panose="02070309020205020404" pitchFamily="49" charset="0"/>
                <a:cs typeface="Courier New" panose="02070309020205020404" pitchFamily="49" charset="0"/>
              </a:rPr>
              <a:t> </a:t>
            </a:r>
            <a:r>
              <a:rPr lang="en-US" altLang="en-US" dirty="0">
                <a:solidFill>
                  <a:srgbClr val="0000FF"/>
                </a:solidFill>
              </a:rPr>
              <a:t>array </a:t>
            </a:r>
            <a:r>
              <a:rPr lang="en-US" altLang="en-US" dirty="0">
                <a:solidFill>
                  <a:srgbClr val="000000"/>
                </a:solidFill>
              </a:rPr>
              <a:t>is used to indicate if a process is ready to enter CS</a:t>
            </a:r>
          </a:p>
        </p:txBody>
      </p:sp>
    </p:spTree>
    <p:extLst>
      <p:ext uri="{BB962C8B-B14F-4D97-AF65-F5344CB8AC3E}">
        <p14:creationId xmlns:p14="http://schemas.microsoft.com/office/powerpoint/2010/main" val="14781188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692875" y="3802016"/>
            <a:ext cx="3179805" cy="393955"/>
          </a:xfrm>
          <a:prstGeom prst="ellipse">
            <a:avLst/>
          </a:prstGeom>
          <a:solidFill>
            <a:srgbClr val="42ECF4"/>
          </a:solidFill>
          <a:ln w="28575">
            <a:solidFill>
              <a:srgbClr val="CA14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622854" y="3023286"/>
            <a:ext cx="3179805" cy="393955"/>
          </a:xfrm>
          <a:prstGeom prst="ellipse">
            <a:avLst/>
          </a:prstGeom>
          <a:solidFill>
            <a:srgbClr val="42ECF4"/>
          </a:solidFill>
          <a:ln w="28575">
            <a:solidFill>
              <a:srgbClr val="CA14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Algorithm for Process P</a:t>
            </a:r>
            <a:r>
              <a:rPr lang="en-US" altLang="en-US" sz="4000" baseline="-25000" dirty="0">
                <a:solidFill>
                  <a:srgbClr val="0000FF"/>
                </a:solidFill>
              </a:rPr>
              <a:t>i</a:t>
            </a:r>
          </a:p>
        </p:txBody>
      </p:sp>
      <p:sp>
        <p:nvSpPr>
          <p:cNvPr id="4" name="Content Placeholder 3"/>
          <p:cNvSpPr>
            <a:spLocks noGrp="1" noChangeArrowheads="1"/>
          </p:cNvSpPr>
          <p:nvPr>
            <p:ph idx="4294967295"/>
          </p:nvPr>
        </p:nvSpPr>
        <p:spPr>
          <a:xfrm>
            <a:off x="0" y="1314467"/>
            <a:ext cx="6170141" cy="4770438"/>
          </a:xfrm>
          <a:prstGeom prst="rect">
            <a:avLst/>
          </a:prstGeom>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p:txBody>
      </p:sp>
      <p:sp>
        <p:nvSpPr>
          <p:cNvPr id="6" name="Rectangle 3"/>
          <p:cNvSpPr>
            <a:spLocks noGrp="1" noChangeArrowheads="1"/>
          </p:cNvSpPr>
          <p:nvPr>
            <p:ph idx="4294967295"/>
          </p:nvPr>
        </p:nvSpPr>
        <p:spPr>
          <a:xfrm>
            <a:off x="5825416" y="1476868"/>
            <a:ext cx="6159372" cy="4422775"/>
          </a:xfrm>
          <a:prstGeom prst="rect">
            <a:avLst/>
          </a:prstGeom>
        </p:spPr>
        <p:txBody>
          <a:bodyPr/>
          <a:lstStyle/>
          <a:p>
            <a:pPr marL="0" indent="0">
              <a:buNone/>
            </a:pPr>
            <a:r>
              <a:rPr lang="en-US" altLang="en-US" sz="2400" dirty="0">
                <a:solidFill>
                  <a:srgbClr val="FF0000"/>
                </a:solidFill>
              </a:rPr>
              <a:t>CS requirements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p>
          <a:p>
            <a:pPr marL="0" indent="0">
              <a:lnSpc>
                <a:spcPct val="90000"/>
              </a:lnSpc>
              <a:buNone/>
            </a:pPr>
            <a:endParaRPr lang="en-US" altLang="en-US" sz="2400" dirty="0"/>
          </a:p>
        </p:txBody>
      </p:sp>
      <p:sp>
        <p:nvSpPr>
          <p:cNvPr id="2" name="Rectangle 1"/>
          <p:cNvSpPr/>
          <p:nvPr/>
        </p:nvSpPr>
        <p:spPr>
          <a:xfrm>
            <a:off x="906162" y="1754658"/>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6140" y="3474906"/>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033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77566"/>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Check 3 Requirements</a:t>
            </a:r>
            <a:endParaRPr lang="en-US" altLang="en-US" sz="4000" baseline="-25000" dirty="0">
              <a:solidFill>
                <a:srgbClr val="0000FF"/>
              </a:solidFill>
            </a:endParaRPr>
          </a:p>
        </p:txBody>
      </p:sp>
      <p:sp>
        <p:nvSpPr>
          <p:cNvPr id="4" name="Content Placeholder 3"/>
          <p:cNvSpPr>
            <a:spLocks noGrp="1" noChangeArrowheads="1"/>
          </p:cNvSpPr>
          <p:nvPr>
            <p:ph idx="4294967295"/>
          </p:nvPr>
        </p:nvSpPr>
        <p:spPr>
          <a:xfrm>
            <a:off x="301773" y="1523889"/>
            <a:ext cx="5670659" cy="4770438"/>
          </a:xfrm>
          <a:prstGeom prst="rect">
            <a:avLst/>
          </a:prstGeom>
          <a:ln w="12700">
            <a:solidFill>
              <a:schemeClr val="tx1"/>
            </a:solidFill>
          </a:ln>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a:p>
            <a:pPr algn="ctr">
              <a:buFont typeface="Monotype Sorts" pitchFamily="-84" charset="2"/>
              <a:buNone/>
            </a:pPr>
            <a:r>
              <a:rPr lang="en-US" altLang="en-US" sz="3200" b="1" i="1" dirty="0">
                <a:solidFill>
                  <a:srgbClr val="0000FF"/>
                </a:solidFill>
              </a:rPr>
              <a:t>P</a:t>
            </a:r>
            <a:r>
              <a:rPr lang="en-US" altLang="en-US" sz="3200" b="1" i="1" baseline="-25000" dirty="0">
                <a:solidFill>
                  <a:srgbClr val="0000FF"/>
                </a:solidFill>
              </a:rPr>
              <a:t>i</a:t>
            </a:r>
            <a:endParaRPr lang="en-US" altLang="en-US" sz="2000" b="1" i="1" baseline="-25000" dirty="0">
              <a:solidFill>
                <a:srgbClr val="0000FF"/>
              </a:solidFill>
            </a:endParaRPr>
          </a:p>
        </p:txBody>
      </p:sp>
      <p:sp>
        <p:nvSpPr>
          <p:cNvPr id="9" name="Content Placeholder 3"/>
          <p:cNvSpPr>
            <a:spLocks noGrp="1" noChangeArrowheads="1"/>
          </p:cNvSpPr>
          <p:nvPr>
            <p:ph idx="4294967295"/>
          </p:nvPr>
        </p:nvSpPr>
        <p:spPr>
          <a:xfrm>
            <a:off x="6344227" y="1523889"/>
            <a:ext cx="5670659" cy="4770438"/>
          </a:xfrm>
          <a:prstGeom prst="rect">
            <a:avLst/>
          </a:prstGeom>
          <a:ln w="12700">
            <a:solidFill>
              <a:schemeClr val="tx1"/>
            </a:solidFill>
          </a:ln>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flag[j]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&amp;&amp; turn = = </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flag[j]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pPr>
            <a:endParaRPr lang="en-US" altLang="en-US" sz="2000" b="1" dirty="0">
              <a:solidFill>
                <a:srgbClr val="000000"/>
              </a:solidFill>
              <a:latin typeface="Courier New" panose="02070309020205020404" pitchFamily="49" charset="0"/>
              <a:cs typeface="Courier New" panose="02070309020205020404" pitchFamily="49" charset="0"/>
            </a:endParaRPr>
          </a:p>
          <a:p>
            <a:pPr algn="ctr">
              <a:buFont typeface="Monotype Sorts" pitchFamily="-84" charset="2"/>
              <a:buNone/>
            </a:pPr>
            <a:r>
              <a:rPr lang="en-US" altLang="en-US" b="1" i="1" dirty="0" err="1">
                <a:solidFill>
                  <a:srgbClr val="0000FF"/>
                </a:solidFill>
              </a:rPr>
              <a:t>P</a:t>
            </a:r>
            <a:r>
              <a:rPr lang="en-US" altLang="en-US" b="1" i="1" baseline="-25000" dirty="0" err="1">
                <a:solidFill>
                  <a:srgbClr val="0000FF"/>
                </a:solidFill>
              </a:rPr>
              <a:t>j</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endParaRPr lang="en-US" altLang="en-US" sz="2000" dirty="0">
              <a:solidFill>
                <a:srgbClr val="0000FF"/>
              </a:solidFill>
            </a:endParaRPr>
          </a:p>
        </p:txBody>
      </p:sp>
      <p:sp>
        <p:nvSpPr>
          <p:cNvPr id="2" name="Rectangle 1">
            <a:extLst>
              <a:ext uri="{FF2B5EF4-FFF2-40B4-BE49-F238E27FC236}">
                <a16:creationId xmlns:a16="http://schemas.microsoft.com/office/drawing/2014/main" id="{378BADCE-5629-6808-9281-DC5FDF63CFED}"/>
              </a:ext>
            </a:extLst>
          </p:cNvPr>
          <p:cNvSpPr/>
          <p:nvPr/>
        </p:nvSpPr>
        <p:spPr>
          <a:xfrm>
            <a:off x="1156328" y="1996197"/>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BCC3092-56BE-2D25-BE88-122E2F37930E}"/>
              </a:ext>
            </a:extLst>
          </p:cNvPr>
          <p:cNvSpPr/>
          <p:nvPr/>
        </p:nvSpPr>
        <p:spPr>
          <a:xfrm>
            <a:off x="7188750" y="1996197"/>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1529E58-07C6-5787-7B87-DC24B4738305}"/>
              </a:ext>
            </a:extLst>
          </p:cNvPr>
          <p:cNvSpPr/>
          <p:nvPr/>
        </p:nvSpPr>
        <p:spPr>
          <a:xfrm>
            <a:off x="1156328" y="3670841"/>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DBFAD6-C6F0-DC98-5322-257C88CF5816}"/>
              </a:ext>
            </a:extLst>
          </p:cNvPr>
          <p:cNvSpPr/>
          <p:nvPr/>
        </p:nvSpPr>
        <p:spPr>
          <a:xfrm>
            <a:off x="7211717" y="3680900"/>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67221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8380</TotalTime>
  <Words>2459</Words>
  <Application>Microsoft Office PowerPoint</Application>
  <PresentationFormat>Widescreen</PresentationFormat>
  <Paragraphs>384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Baskerville Old Face</vt:lpstr>
      <vt:lpstr>Book Antiqua</vt:lpstr>
      <vt:lpstr>Calibri</vt:lpstr>
      <vt:lpstr>Calibri Light</vt:lpstr>
      <vt:lpstr>Courier New</vt:lpstr>
      <vt:lpstr>Monotype Sorts</vt:lpstr>
      <vt:lpstr>Webdings</vt:lpstr>
      <vt:lpstr>Wingdings</vt:lpstr>
      <vt:lpstr>Office Theme</vt:lpstr>
      <vt:lpstr>OPERATING SYSTEMS (CS F372) Synchronization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dc:title>
  <dc:creator>admin</dc:creator>
  <cp:lastModifiedBy>Barsha Mitra</cp:lastModifiedBy>
  <cp:revision>722</cp:revision>
  <cp:lastPrinted>2018-08-03T03:52:21Z</cp:lastPrinted>
  <dcterms:created xsi:type="dcterms:W3CDTF">2016-05-19T10:09:53Z</dcterms:created>
  <dcterms:modified xsi:type="dcterms:W3CDTF">2023-09-29T14:19:00Z</dcterms:modified>
</cp:coreProperties>
</file>