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29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405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9" r:id="rId20"/>
    <p:sldId id="398" r:id="rId21"/>
    <p:sldId id="400" r:id="rId22"/>
    <p:sldId id="401" r:id="rId23"/>
    <p:sldId id="402" r:id="rId24"/>
    <p:sldId id="403" r:id="rId25"/>
    <p:sldId id="404" r:id="rId26"/>
    <p:sldId id="268" r:id="rId27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4DE9"/>
    <a:srgbClr val="42ECF4"/>
    <a:srgbClr val="FF3300"/>
    <a:srgbClr val="CA14A3"/>
    <a:srgbClr val="0ED013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2:31:43.201" idx="1">
    <p:pos x="1765" y="3052"/>
    <p:text>A path exists b/w all pairs of vertices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Deadlocks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300038" y="1505465"/>
                <a:ext cx="11358561" cy="50577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Circular Wait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– impose a total ordering of all resource types, and require that each process requests resources in an increasing order of enumeration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/>
                  <a:t>define a 1:1 function F : R </a:t>
                </a:r>
                <a:r>
                  <a:rPr lang="en-US" altLang="en-US" dirty="0">
                    <a:sym typeface="Wingdings"/>
                  </a:rPr>
                  <a:t> N (N is set of natural nos.)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Say a process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baseline="-25000" dirty="0" smtClean="0">
                        <a:latin typeface="Cambria Math" charset="0"/>
                        <a:sym typeface="Wingdings"/>
                      </a:rPr>
                      <m:t>i</m:t>
                    </m:r>
                  </m:oMath>
                </a14:m>
                <a:r>
                  <a:rPr lang="en-US" altLang="en-US" dirty="0">
                    <a:sym typeface="Wingdings"/>
                  </a:rPr>
                  <a:t> has requested a no. of instances of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endParaRPr lang="en-US" altLang="en-US" baseline="-25000" dirty="0">
                  <a:sym typeface="Wingdings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Later, P</a:t>
                </a:r>
                <a:r>
                  <a:rPr lang="en-US" altLang="en-US" baseline="-25000" dirty="0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 can request resources of type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 </a:t>
                </a:r>
                <a:r>
                  <a:rPr lang="en-US" altLang="en-US" dirty="0" err="1">
                    <a:sym typeface="Wingdings"/>
                  </a:rPr>
                  <a:t>iff</a:t>
                </a:r>
                <a:r>
                  <a:rPr lang="en-US" altLang="en-US" dirty="0">
                    <a:sym typeface="Wingdings"/>
                  </a:rPr>
                  <a:t>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) &gt;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Alternatively, if P</a:t>
                </a:r>
                <a:r>
                  <a:rPr lang="en-US" altLang="en-US" baseline="-25000" dirty="0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 requests an instance of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 then P</a:t>
                </a:r>
                <a:r>
                  <a:rPr lang="en-US" altLang="en-US" baseline="-25000" dirty="0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 must have released all instances of 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 </a:t>
                </a:r>
                <a:r>
                  <a:rPr lang="en-US" altLang="en-US" dirty="0" err="1">
                    <a:sym typeface="Wingdings"/>
                  </a:rPr>
                  <a:t>s.t.</a:t>
                </a:r>
                <a:r>
                  <a:rPr lang="en-US" altLang="en-US" dirty="0">
                    <a:sym typeface="Wingdings"/>
                  </a:rPr>
                  <a:t>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i</a:t>
                </a:r>
                <a:r>
                  <a:rPr lang="en-US" altLang="en-US" dirty="0">
                    <a:sym typeface="Wingdings"/>
                  </a:rPr>
                  <a:t>) &gt;= F(</a:t>
                </a:r>
                <a:r>
                  <a:rPr lang="en-US" altLang="en-US" dirty="0" err="1">
                    <a:sym typeface="Wingdings"/>
                  </a:rPr>
                  <a:t>R</a:t>
                </a:r>
                <a:r>
                  <a:rPr lang="en-US" altLang="en-US" baseline="-25000" dirty="0" err="1">
                    <a:sym typeface="Wingdings"/>
                  </a:rPr>
                  <a:t>j</a:t>
                </a:r>
                <a:r>
                  <a:rPr lang="en-US" altLang="en-US" dirty="0">
                    <a:sym typeface="Wingdings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Several instances of same resource type must be requested for in a single request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ym typeface="Wingdings"/>
                  </a:rPr>
                  <a:t>Proof by contradiction</a:t>
                </a:r>
                <a:endParaRPr lang="en-US" alt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8" y="1505465"/>
                <a:ext cx="11358561" cy="5057775"/>
              </a:xfrm>
              <a:prstGeom prst="rect">
                <a:avLst/>
              </a:prstGeom>
              <a:blipFill rotWithShape="0">
                <a:blip r:embed="rId2"/>
                <a:stretch>
                  <a:fillRect l="-913" t="-2048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182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Avoidance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Requires that the system has some additional </a:t>
            </a:r>
            <a:r>
              <a:rPr lang="en-US" altLang="en-US" b="1" i="1" dirty="0"/>
              <a:t>a priori </a:t>
            </a:r>
            <a:r>
              <a:rPr lang="en-US" altLang="en-US" dirty="0"/>
              <a:t>information </a:t>
            </a:r>
            <a:br>
              <a:rPr lang="en-US" altLang="en-US" dirty="0"/>
            </a:br>
            <a:r>
              <a:rPr lang="en-US" altLang="en-US" dirty="0"/>
              <a:t>available</a:t>
            </a:r>
          </a:p>
          <a:p>
            <a:r>
              <a:rPr lang="en-US" altLang="en-US" dirty="0"/>
              <a:t>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  <a:p>
            <a:r>
              <a:rPr lang="en-US" altLang="en-US" dirty="0"/>
              <a:t>Deadlock-avoidance algorithm dynamically examines the resource-allocation state to ensure that there can never be a circular-wait condition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948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Safe State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That 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resources needed by P</a:t>
            </a:r>
            <a:r>
              <a:rPr lang="en-US" altLang="en-US" baseline="-25000" dirty="0"/>
              <a:t>i</a:t>
            </a:r>
            <a:r>
              <a:rPr lang="en-US" altLang="en-US" dirty="0"/>
              <a:t>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998549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Inferences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7" y="1430395"/>
            <a:ext cx="7182196" cy="2850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</a:t>
            </a:r>
            <a:r>
              <a:rPr lang="en-US" altLang="en-US" dirty="0" smtClean="0">
                <a:sym typeface="Symbol" panose="05050102010706020507" pitchFamily="18" charset="2"/>
              </a:rPr>
              <a:t>deadlocks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 system is in unsafe state  possibility of </a:t>
            </a:r>
            <a:r>
              <a:rPr lang="en-US" altLang="en-US" dirty="0" smtClean="0">
                <a:sym typeface="Symbol" panose="05050102010706020507" pitchFamily="18" charset="2"/>
              </a:rPr>
              <a:t>deadlock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Symbol" panose="05050102010706020507" pitchFamily="18" charset="2"/>
              </a:rPr>
              <a:t>Avoidance </a:t>
            </a:r>
            <a:r>
              <a:rPr lang="en-US" altLang="en-US" dirty="0">
                <a:sym typeface="Symbol" panose="05050102010706020507" pitchFamily="18" charset="2"/>
              </a:rPr>
              <a:t> ensure that a system will never enter an unsafe state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7903306" y="1430395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0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Avoidance Algorithms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Single instance of a resource type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a resource-allocation graph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Multiple instances of a resource type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52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01773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Resource-Allocation-Graph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233" y="1447800"/>
            <a:ext cx="797422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Claim edge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indicate </a:t>
            </a:r>
            <a:r>
              <a:rPr lang="en-US" altLang="en-US" sz="2400" dirty="0">
                <a:sym typeface="Symbol" panose="05050102010706020507" pitchFamily="18" charset="2"/>
              </a:rPr>
              <a:t>that process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in future; represented by a dashed 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ym typeface="Symbol" panose="05050102010706020507" pitchFamily="18" charset="2"/>
              </a:rPr>
              <a:t>Request </a:t>
            </a:r>
            <a:r>
              <a:rPr lang="en-US" altLang="en-US" sz="2400" dirty="0">
                <a:sym typeface="Symbol" panose="05050102010706020507" pitchFamily="18" charset="2"/>
              </a:rPr>
              <a:t>can be granted only if converting the request edge to an assignment edge does not result in the formation of a cycle in the resource allocation graph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pic>
        <p:nvPicPr>
          <p:cNvPr id="6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87" y="1035116"/>
            <a:ext cx="2486509" cy="251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95" y="3812382"/>
            <a:ext cx="2621692" cy="26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14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Multiple instances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must a priori declare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999269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Data Structures for Banker’s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480751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i="1" dirty="0"/>
              <a:t>n</a:t>
            </a:r>
            <a:r>
              <a:rPr lang="en-US" altLang="en-US" sz="2400" dirty="0"/>
              <a:t> = number of processes, and </a:t>
            </a:r>
            <a:r>
              <a:rPr lang="en-US" altLang="en-US" sz="2400" i="1" dirty="0"/>
              <a:t>m </a:t>
            </a:r>
            <a:r>
              <a:rPr lang="en-US" altLang="en-US" sz="2400" dirty="0"/>
              <a:t>= number of resources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Available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 Vector of length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. </a:t>
            </a:r>
            <a:r>
              <a:rPr lang="en-US" altLang="en-US" sz="2400" dirty="0" smtClean="0"/>
              <a:t>Available </a:t>
            </a:r>
            <a:r>
              <a:rPr lang="en-US" altLang="en-US" sz="2400" dirty="0"/>
              <a:t>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Max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n x m</a:t>
            </a:r>
            <a:r>
              <a:rPr lang="en-US" altLang="en-US" sz="2400" dirty="0"/>
              <a:t> matrix.  </a:t>
            </a:r>
            <a:r>
              <a:rPr lang="en-US" altLang="en-US" sz="2400" i="1" dirty="0" smtClean="0"/>
              <a:t>Max 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Allocation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 Allocation[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 smtClean="0"/>
              <a:t>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Need</a:t>
            </a:r>
            <a:r>
              <a:rPr lang="en-US" altLang="en-US" sz="2400" i="1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/>
              <a:t>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</a:t>
            </a:r>
            <a:r>
              <a:rPr lang="en-US" altLang="en-US" sz="2400" i="1" dirty="0" smtClean="0"/>
              <a:t>Need</a:t>
            </a:r>
            <a:r>
              <a:rPr lang="en-US" altLang="en-US" sz="2400" dirty="0" smtClean="0"/>
              <a:t>[</a:t>
            </a:r>
            <a:r>
              <a:rPr lang="en-US" altLang="en-US" sz="2400" i="1" dirty="0" err="1" smtClean="0"/>
              <a:t>i</a:t>
            </a:r>
            <a:r>
              <a:rPr lang="en-US" altLang="en-US" sz="2400" dirty="0"/>
              <a:t>][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k</a:t>
            </a:r>
            <a:r>
              <a:rPr lang="en-US" altLang="en-US" sz="2400" baseline="-25000" dirty="0" smtClean="0"/>
              <a:t> </a:t>
            </a:r>
            <a:endParaRPr lang="en-US" altLang="en-US" sz="2400" baseline="-25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i="1" dirty="0">
                <a:solidFill>
                  <a:srgbClr val="FF0000"/>
                </a:solidFill>
              </a:rPr>
              <a:t>Need</a:t>
            </a:r>
            <a:r>
              <a:rPr lang="en-US" altLang="en-US" sz="2400" dirty="0">
                <a:solidFill>
                  <a:srgbClr val="FF0000"/>
                </a:solidFill>
              </a:rPr>
              <a:t> 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j]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Max</a:t>
            </a:r>
            <a:r>
              <a:rPr lang="en-US" altLang="en-US" sz="2400" dirty="0">
                <a:solidFill>
                  <a:srgbClr val="FF0000"/>
                </a:solidFill>
              </a:rPr>
              <a:t>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</a:t>
            </a:r>
            <a:r>
              <a:rPr lang="en-US" altLang="en-US" sz="2400" dirty="0">
                <a:solidFill>
                  <a:srgbClr val="FF0000"/>
                </a:solidFill>
              </a:rPr>
              <a:t>] – </a:t>
            </a:r>
            <a:r>
              <a:rPr lang="en-US" altLang="en-US" sz="2400" i="1" dirty="0">
                <a:solidFill>
                  <a:srgbClr val="FF0000"/>
                </a:solidFill>
              </a:rPr>
              <a:t>Allocation</a:t>
            </a:r>
            <a:r>
              <a:rPr lang="en-US" altLang="en-US" sz="2400" dirty="0">
                <a:solidFill>
                  <a:srgbClr val="FF0000"/>
                </a:solidFill>
              </a:rPr>
              <a:t> 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][</a:t>
            </a:r>
            <a:r>
              <a:rPr lang="en-US" altLang="en-US" sz="2400" i="1" dirty="0">
                <a:solidFill>
                  <a:srgbClr val="FF0000"/>
                </a:solidFill>
              </a:rPr>
              <a:t>j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Each row of Max, Allocation and Need can be treated as 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If X and Y are 2 vectors, then X &lt;= Y </a:t>
            </a:r>
            <a:r>
              <a:rPr lang="en-US" altLang="en-US" sz="2400" dirty="0" err="1">
                <a:solidFill>
                  <a:srgbClr val="FF0000"/>
                </a:solidFill>
              </a:rPr>
              <a:t>iff</a:t>
            </a:r>
            <a:r>
              <a:rPr lang="en-US" altLang="en-US" sz="2400" dirty="0">
                <a:solidFill>
                  <a:srgbClr val="FF0000"/>
                </a:solidFill>
              </a:rPr>
              <a:t>, X[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 &lt;= Y[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] for all 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 = 1, 2, ....,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X &lt; 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94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Safety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dirty="0"/>
              <a:t>1.Let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</a:t>
            </a:r>
          </a:p>
          <a:p>
            <a:pPr>
              <a:buNone/>
            </a:pPr>
            <a:r>
              <a:rPr lang="en-US" altLang="en-US" dirty="0"/>
              <a:t>Initialize: </a:t>
            </a: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Available, Finish 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 - </a:t>
            </a:r>
            <a:r>
              <a:rPr lang="en-US" altLang="en-US" b="1" dirty="0"/>
              <a:t>1</a:t>
            </a:r>
          </a:p>
          <a:p>
            <a:pPr marL="1543050" lvl="3" indent="-342900">
              <a:buNone/>
            </a:pPr>
            <a:endParaRPr lang="en-US" altLang="en-US" sz="800" dirty="0"/>
          </a:p>
          <a:p>
            <a:pPr>
              <a:buNone/>
            </a:pPr>
            <a:r>
              <a:rPr lang="en-US" altLang="en-US" dirty="0"/>
              <a:t>2.Find an </a:t>
            </a:r>
            <a:r>
              <a:rPr lang="en-US" altLang="en-US" b="1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(starting from 0 in each iteration) </a:t>
            </a:r>
            <a:r>
              <a:rPr lang="en-US" altLang="en-US" dirty="0" err="1"/>
              <a:t>s.t.</a:t>
            </a:r>
            <a:r>
              <a:rPr lang="en-US" altLang="en-US" dirty="0"/>
              <a:t> both: </a:t>
            </a:r>
          </a:p>
          <a:p>
            <a:pPr marL="800100" lvl="1" indent="-342900"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i="1" dirty="0"/>
              <a:t>3.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dirty="0"/>
              <a:t>go to step 2</a:t>
            </a:r>
          </a:p>
          <a:p>
            <a:endParaRPr lang="en-US" altLang="en-US" sz="800" dirty="0"/>
          </a:p>
          <a:p>
            <a:pPr>
              <a:buNone/>
            </a:pPr>
            <a:r>
              <a:rPr lang="en-US" altLang="en-US" dirty="0"/>
              <a:t>4.If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r>
              <a:rPr lang="en-US" altLang="en-US" dirty="0"/>
              <a:t>, then the system is in a safe state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23760" y="3520440"/>
            <a:ext cx="316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</a:t>
            </a:r>
            <a:r>
              <a:rPr lang="en-US" sz="2800" i="1" dirty="0"/>
              <a:t>mn</a:t>
            </a:r>
            <a:r>
              <a:rPr lang="en-US" sz="2800" baseline="30000" dirty="0"/>
              <a:t>2</a:t>
            </a:r>
            <a:r>
              <a:rPr lang="en-US" sz="2800" dirty="0"/>
              <a:t>) operations</a:t>
            </a:r>
          </a:p>
        </p:txBody>
      </p:sp>
    </p:spTree>
    <p:extLst>
      <p:ext uri="{BB962C8B-B14F-4D97-AF65-F5344CB8AC3E}">
        <p14:creationId xmlns:p14="http://schemas.microsoft.com/office/powerpoint/2010/main" val="429428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6889" y="1357184"/>
            <a:ext cx="4506428" cy="2259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(10 instances),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(5 instances),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(7 instances)</a:t>
            </a:r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Snapshot at time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</a:t>
            </a:r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 smtClean="0"/>
              <a:t>&lt;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&gt;</a:t>
            </a:r>
            <a:endParaRPr lang="en-US" altLang="en-US" sz="2400" baseline="-25000" dirty="0"/>
          </a:p>
          <a:p>
            <a:pPr>
              <a:buFont typeface="Wingdings" panose="05000000000000000000" pitchFamily="2" charset="2"/>
              <a:buChar char="v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69549"/>
              </p:ext>
            </p:extLst>
          </p:nvPr>
        </p:nvGraphicFramePr>
        <p:xfrm>
          <a:off x="4713317" y="1357184"/>
          <a:ext cx="6885459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3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7432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Allocation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Available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9557"/>
              </p:ext>
            </p:extLst>
          </p:nvPr>
        </p:nvGraphicFramePr>
        <p:xfrm>
          <a:off x="1316111" y="2579268"/>
          <a:ext cx="1978728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725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5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72900"/>
              </p:ext>
            </p:extLst>
          </p:nvPr>
        </p:nvGraphicFramePr>
        <p:xfrm>
          <a:off x="367675" y="2579268"/>
          <a:ext cx="948436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71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System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System consists of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  <a:endParaRPr lang="en-US" altLang="en-US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resource type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utilizes a resource as follows: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request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use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Resource-Request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dirty="0"/>
              <a:t> = request vector for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.  If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b="1" dirty="0"/>
              <a:t> </a:t>
            </a:r>
            <a:r>
              <a:rPr lang="en-US" altLang="en-US" sz="2400" dirty="0"/>
              <a:t>then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wants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endParaRPr lang="en-US" altLang="en-US" sz="2400" b="1" baseline="-25000" dirty="0"/>
          </a:p>
          <a:p>
            <a:pPr lvl="1"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</a:t>
            </a:r>
            <a:r>
              <a:rPr lang="en-US" altLang="en-US" sz="2400" b="1" dirty="0"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400" b="1" dirty="0">
                <a:sym typeface="Symbol" panose="05050102010706020507" pitchFamily="18" charset="2"/>
              </a:rPr>
              <a:t>–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+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–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4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400" dirty="0">
                <a:sym typeface="Symbol" panose="05050102010706020507" pitchFamily="18" charset="2"/>
              </a:rPr>
              <a:t>If unsafe 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must wait, and the old resource-allocation state is restored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756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20448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Banker’s Algorithm Example: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</a:t>
            </a:r>
            <a:r>
              <a:rPr lang="en-US" altLang="en-US" sz="4000" baseline="-25000" dirty="0">
                <a:solidFill>
                  <a:srgbClr val="0000FF"/>
                </a:solidFill>
              </a:rPr>
              <a:t>1</a:t>
            </a:r>
            <a:r>
              <a:rPr lang="en-US" altLang="en-US" sz="4000" dirty="0">
                <a:solidFill>
                  <a:srgbClr val="0000FF"/>
                </a:solidFill>
              </a:rPr>
              <a:t> Requests (1,0,2)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713" y="1357184"/>
            <a:ext cx="10621601" cy="2259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Check that </a:t>
            </a:r>
            <a:r>
              <a:rPr lang="en-US" altLang="en-US" sz="2400" dirty="0" smtClean="0"/>
              <a:t>Request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 Available (that is, (1,0,2)  (3,3,2)  true </a:t>
            </a: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94984"/>
              </p:ext>
            </p:extLst>
          </p:nvPr>
        </p:nvGraphicFramePr>
        <p:xfrm>
          <a:off x="1129955" y="1924763"/>
          <a:ext cx="6885459" cy="2712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3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7432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Allocation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Available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68771"/>
              </p:ext>
            </p:extLst>
          </p:nvPr>
        </p:nvGraphicFramePr>
        <p:xfrm>
          <a:off x="9908060" y="1904916"/>
          <a:ext cx="1978728" cy="264241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4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1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6780"/>
              </p:ext>
            </p:extLst>
          </p:nvPr>
        </p:nvGraphicFramePr>
        <p:xfrm>
          <a:off x="8959624" y="1904916"/>
          <a:ext cx="948436" cy="2651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43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D34DE9"/>
                          </a:solidFill>
                        </a:rPr>
                        <a:t>P</a:t>
                      </a:r>
                      <a:r>
                        <a:rPr lang="en-US" sz="2000" b="1" baseline="-25000" dirty="0">
                          <a:solidFill>
                            <a:srgbClr val="D34DE9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67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246957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Detection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67881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66529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Single Instance of Each Resource Type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2553" y="2171633"/>
            <a:ext cx="5398811" cy="409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3366FF"/>
                </a:solidFill>
              </a:rPr>
              <a:t>wait-for </a:t>
            </a:r>
            <a:r>
              <a:rPr lang="en-US" altLang="en-US" sz="2400" dirty="0"/>
              <a:t>graph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Nodes are processes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Periodically invoke an algorithm that searches for a cycle in the graph. If there is a cycle, there exists a deadlock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81" y="1676401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1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Recovery from Deadlock: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Termination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 which order should we choose to abort?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Priority of the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How long process has computed, and how much longer to completion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Resources the process has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Resources process needs to complete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How many processes will need to be terminated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178080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67675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Recovery from Deadlock: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 Preemption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7675" y="1431324"/>
            <a:ext cx="11664778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Preempt some resources from processes and give these resources to other processes until the deadlock cycle is broken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Selecting a victim </a:t>
            </a:r>
            <a:r>
              <a:rPr lang="en-US" altLang="en-US" dirty="0"/>
              <a:t>– which resources and which processes, minimize cost by deciding order of preemption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state, total rollback or partials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  <p:extLst>
      <p:ext uri="{BB962C8B-B14F-4D97-AF65-F5344CB8AC3E}">
        <p14:creationId xmlns:p14="http://schemas.microsoft.com/office/powerpoint/2010/main" val="180548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Necessary Conditions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Deadlock can arise if four conditions hold simultaneously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105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algn="just">
              <a:spcBef>
                <a:spcPct val="50000"/>
              </a:spcBef>
            </a:pPr>
            <a:endParaRPr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Resource-Allocation Graph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649141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A set of vertices </a:t>
            </a:r>
            <a:r>
              <a:rPr lang="en-US" altLang="en-US" i="1" dirty="0"/>
              <a:t>V</a:t>
            </a:r>
            <a:r>
              <a:rPr lang="en-US" altLang="en-US" dirty="0"/>
              <a:t> and a set of edges </a:t>
            </a:r>
            <a:r>
              <a:rPr lang="en-US" altLang="en-US" i="1" dirty="0"/>
              <a:t>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V is partitioned into two types: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9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request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800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altLang="en-US" dirty="0">
              <a:latin typeface="Helvetica" panose="020B0604020202020204" pitchFamily="34" charset="0"/>
            </a:endParaRPr>
          </a:p>
        </p:txBody>
      </p:sp>
      <p:pic>
        <p:nvPicPr>
          <p:cNvPr id="6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7941276" y="1737109"/>
            <a:ext cx="2905216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374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Examples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0" y="1785542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10" y="1676401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9957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Inferring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6317" y="1516895"/>
            <a:ext cx="10132540" cy="1832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deadlock, look for knot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12" y="3632783"/>
            <a:ext cx="11321364" cy="1832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What is KNOT??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A collection of vertices and edges </a:t>
            </a:r>
            <a:r>
              <a:rPr lang="en-US" altLang="en-US" dirty="0" err="1">
                <a:sym typeface="Symbol" panose="05050102010706020507" pitchFamily="18" charset="2"/>
              </a:rPr>
              <a:t>s.t.</a:t>
            </a:r>
            <a:r>
              <a:rPr lang="en-US" altLang="en-US" dirty="0">
                <a:sym typeface="Symbol" panose="05050102010706020507" pitchFamily="18" charset="2"/>
              </a:rPr>
              <a:t> every vertex in the knot has outgoing edges that terminate at other vertices in the knot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A strongly connected subgraph of a directed graph </a:t>
            </a:r>
            <a:r>
              <a:rPr lang="en-US" altLang="en-US" dirty="0" err="1">
                <a:sym typeface="Symbol" panose="05050102010706020507" pitchFamily="18" charset="2"/>
              </a:rPr>
              <a:t>s.t.</a:t>
            </a:r>
            <a:r>
              <a:rPr lang="en-US" altLang="en-US" dirty="0">
                <a:sym typeface="Symbol" panose="05050102010706020507" pitchFamily="18" charset="2"/>
              </a:rPr>
              <a:t> starting from any node in the subset it is impossible to leave the knot by following the edges of the graph</a:t>
            </a:r>
          </a:p>
        </p:txBody>
      </p:sp>
    </p:spTree>
    <p:extLst>
      <p:ext uri="{BB962C8B-B14F-4D97-AF65-F5344CB8AC3E}">
        <p14:creationId xmlns:p14="http://schemas.microsoft.com/office/powerpoint/2010/main" val="46307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Handling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Deadlock prevention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Deadlock avoidance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Allow the system to enter a deadlock state and then recover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Ignore the problem and pretend that deadlocks never occur in the system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78201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Mutual Exclusion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 not required for sharable resources (e.g., read-only files); must hold for non-sharable resources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Hold and Wait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 must guarantee that whenever a process requests a resource, it does not hold any other resources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Require process to request and be allocated all its resources before it begins execution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Allow process to request resources only when the process has none allocated to it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dirty="0"/>
              <a:t>Low resource utilization; starvation possible</a:t>
            </a:r>
          </a:p>
        </p:txBody>
      </p:sp>
    </p:spTree>
    <p:extLst>
      <p:ext uri="{BB962C8B-B14F-4D97-AF65-F5344CB8AC3E}">
        <p14:creationId xmlns:p14="http://schemas.microsoft.com/office/powerpoint/2010/main" val="1021168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Deadlock Prevention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8" y="1505465"/>
            <a:ext cx="1125797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No Preemption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When a process P</a:t>
            </a:r>
            <a:r>
              <a:rPr lang="en-US" altLang="en-US" baseline="-25000" dirty="0"/>
              <a:t>1</a:t>
            </a:r>
            <a:r>
              <a:rPr lang="en-US" altLang="en-US" dirty="0"/>
              <a:t> requests some resources and they are allocated to some other waiting process P</a:t>
            </a:r>
            <a:r>
              <a:rPr lang="en-US" altLang="en-US" baseline="-25000" dirty="0"/>
              <a:t>2</a:t>
            </a:r>
            <a:r>
              <a:rPr lang="en-US" altLang="en-US" dirty="0"/>
              <a:t>, then preempt the desired resources from P</a:t>
            </a:r>
            <a:r>
              <a:rPr lang="en-US" altLang="en-US" baseline="-25000" dirty="0"/>
              <a:t>2</a:t>
            </a:r>
            <a:r>
              <a:rPr lang="en-US" altLang="en-US" dirty="0"/>
              <a:t> and give them to P</a:t>
            </a:r>
            <a:r>
              <a:rPr lang="en-US" altLang="en-US" baseline="-25000" dirty="0"/>
              <a:t>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If the resources are not allocated to a waiting process, then P</a:t>
            </a:r>
            <a:r>
              <a:rPr lang="en-US" altLang="en-US" baseline="-25000" dirty="0"/>
              <a:t>1</a:t>
            </a:r>
            <a:r>
              <a:rPr lang="en-US" altLang="en-US" dirty="0"/>
              <a:t> must wait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While waiting P</a:t>
            </a:r>
            <a:r>
              <a:rPr lang="en-US" altLang="en-US" baseline="-25000" dirty="0"/>
              <a:t>1</a:t>
            </a:r>
            <a:r>
              <a:rPr lang="en-US" altLang="en-US" dirty="0"/>
              <a:t>’s resources may be preempted</a:t>
            </a:r>
          </a:p>
        </p:txBody>
      </p:sp>
    </p:spTree>
    <p:extLst>
      <p:ext uri="{BB962C8B-B14F-4D97-AF65-F5344CB8AC3E}">
        <p14:creationId xmlns:p14="http://schemas.microsoft.com/office/powerpoint/2010/main" val="8177238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1541</Words>
  <Application>Microsoft Office PowerPoint</Application>
  <PresentationFormat>Widescreen</PresentationFormat>
  <Paragraphs>330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ＭＳ Ｐゴシック</vt:lpstr>
      <vt:lpstr>Arial</vt:lpstr>
      <vt:lpstr>Baskerville Old Face</vt:lpstr>
      <vt:lpstr>Book Antiqua</vt:lpstr>
      <vt:lpstr>Calibri</vt:lpstr>
      <vt:lpstr>Calibri Light</vt:lpstr>
      <vt:lpstr>Cambria Math</vt:lpstr>
      <vt:lpstr>FrankRuehl</vt:lpstr>
      <vt:lpstr>Helvetica</vt:lpstr>
      <vt:lpstr>Monotype Sorts</vt:lpstr>
      <vt:lpstr>Symbol</vt:lpstr>
      <vt:lpstr>Wingdings</vt:lpstr>
      <vt:lpstr>Office Theme</vt:lpstr>
      <vt:lpstr>OPERATING SYSTEMS (CS F372) Deadlocks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750</cp:revision>
  <cp:lastPrinted>2018-08-03T03:52:21Z</cp:lastPrinted>
  <dcterms:created xsi:type="dcterms:W3CDTF">2016-05-19T10:09:53Z</dcterms:created>
  <dcterms:modified xsi:type="dcterms:W3CDTF">2023-10-27T12:18:07Z</dcterms:modified>
</cp:coreProperties>
</file>