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7" r:id="rId2"/>
    <p:sldId id="329" r:id="rId3"/>
    <p:sldId id="383" r:id="rId4"/>
    <p:sldId id="384" r:id="rId5"/>
    <p:sldId id="389" r:id="rId6"/>
    <p:sldId id="390" r:id="rId7"/>
    <p:sldId id="391" r:id="rId8"/>
    <p:sldId id="392" r:id="rId9"/>
    <p:sldId id="395" r:id="rId10"/>
    <p:sldId id="397" r:id="rId11"/>
    <p:sldId id="398" r:id="rId12"/>
    <p:sldId id="399" r:id="rId13"/>
    <p:sldId id="847" r:id="rId14"/>
    <p:sldId id="400" r:id="rId15"/>
    <p:sldId id="402" r:id="rId16"/>
    <p:sldId id="405" r:id="rId17"/>
    <p:sldId id="407" r:id="rId18"/>
    <p:sldId id="408" r:id="rId19"/>
    <p:sldId id="844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7" r:id="rId28"/>
    <p:sldId id="418" r:id="rId29"/>
    <p:sldId id="419" r:id="rId30"/>
    <p:sldId id="848" r:id="rId31"/>
    <p:sldId id="420" r:id="rId32"/>
    <p:sldId id="422" r:id="rId33"/>
    <p:sldId id="423" r:id="rId34"/>
    <p:sldId id="427" r:id="rId35"/>
    <p:sldId id="429" r:id="rId36"/>
    <p:sldId id="268" r:id="rId37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sha Mitra" initials="B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D34DE9"/>
    <a:srgbClr val="42ECF4"/>
    <a:srgbClr val="FF3300"/>
    <a:srgbClr val="CA14A3"/>
    <a:srgbClr val="0ED01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AC7FC7-F3CE-41EF-8B73-AF47C3FB7387}" v="2" dt="2021-03-31T04:00:5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sha Mitra" userId="e950407b141705e3" providerId="LiveId" clId="{B6AC7FC7-F3CE-41EF-8B73-AF47C3FB7387}"/>
    <pc:docChg chg="modSld">
      <pc:chgData name="Barsha Mitra" userId="e950407b141705e3" providerId="LiveId" clId="{B6AC7FC7-F3CE-41EF-8B73-AF47C3FB7387}" dt="2021-03-31T04:00:50.435" v="1"/>
      <pc:docMkLst>
        <pc:docMk/>
      </pc:docMkLst>
      <pc:sldChg chg="addSp">
        <pc:chgData name="Barsha Mitra" userId="e950407b141705e3" providerId="LiveId" clId="{B6AC7FC7-F3CE-41EF-8B73-AF47C3FB7387}" dt="2021-03-31T03:47:56.670" v="0"/>
        <pc:sldMkLst>
          <pc:docMk/>
          <pc:sldMk cId="1383030121" sldId="423"/>
        </pc:sldMkLst>
        <pc:inkChg chg="add">
          <ac:chgData name="Barsha Mitra" userId="e950407b141705e3" providerId="LiveId" clId="{B6AC7FC7-F3CE-41EF-8B73-AF47C3FB7387}" dt="2021-03-31T03:47:56.670" v="0"/>
          <ac:inkMkLst>
            <pc:docMk/>
            <pc:sldMk cId="1383030121" sldId="423"/>
            <ac:inkMk id="2" creationId="{355E1D3C-75F1-44EE-ABCA-526C92A24B0E}"/>
          </ac:inkMkLst>
        </pc:inkChg>
      </pc:sldChg>
      <pc:sldChg chg="addSp">
        <pc:chgData name="Barsha Mitra" userId="e950407b141705e3" providerId="LiveId" clId="{B6AC7FC7-F3CE-41EF-8B73-AF47C3FB7387}" dt="2021-03-31T04:00:50.435" v="1"/>
        <pc:sldMkLst>
          <pc:docMk/>
          <pc:sldMk cId="1788161484" sldId="427"/>
        </pc:sldMkLst>
        <pc:inkChg chg="add">
          <ac:chgData name="Barsha Mitra" userId="e950407b141705e3" providerId="LiveId" clId="{B6AC7FC7-F3CE-41EF-8B73-AF47C3FB7387}" dt="2021-03-31T04:00:50.435" v="1"/>
          <ac:inkMkLst>
            <pc:docMk/>
            <pc:sldMk cId="1788161484" sldId="427"/>
            <ac:inkMk id="2" creationId="{16943489-779D-4745-9C98-A6E67981EC3C}"/>
          </ac:inkMkLst>
        </pc:inkChg>
      </pc:sldChg>
      <pc:sldChg chg="addSp">
        <pc:chgData name="Barsha Mitra" userId="e950407b141705e3" providerId="LiveId" clId="{B6AC7FC7-F3CE-41EF-8B73-AF47C3FB7387}" dt="2021-03-31T04:00:50.435" v="1"/>
        <pc:sldMkLst>
          <pc:docMk/>
          <pc:sldMk cId="445381899" sldId="429"/>
        </pc:sldMkLst>
        <pc:inkChg chg="add">
          <ac:chgData name="Barsha Mitra" userId="e950407b141705e3" providerId="LiveId" clId="{B6AC7FC7-F3CE-41EF-8B73-AF47C3FB7387}" dt="2021-03-31T04:00:50.435" v="1"/>
          <ac:inkMkLst>
            <pc:docMk/>
            <pc:sldMk cId="445381899" sldId="429"/>
            <ac:inkMk id="2" creationId="{700EEA53-3C0F-4E19-A0F2-F290FC9F5D93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9342-A0CF-441D-8031-A99377EDC02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7908-FFF3-4E06-8AAB-65081BE1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4BDCA-EF58-4CAB-BEE6-B3D323E408F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3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LM: 16 bits</a:t>
            </a:r>
          </a:p>
          <a:p>
            <a:r>
              <a:rPr lang="en-IN" dirty="0"/>
              <a:t>PM : 15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4BDCA-EF58-4CAB-BEE6-B3D323E408F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24000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Comic Sans MS" panose="030F0702030302020204" pitchFamily="66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Comic Sans MS" panose="030F0702030302020204" pitchFamily="66" charset="0"/>
                <a:cs typeface="Arial" pitchFamily="34" charset="0"/>
              </a:defRPr>
            </a:lvl2pPr>
            <a:lvl3pPr>
              <a:defRPr sz="2400">
                <a:latin typeface="Comic Sans MS" panose="030F0702030302020204" pitchFamily="66" charset="0"/>
              </a:defRPr>
            </a:lvl3pPr>
            <a:lvl4pPr>
              <a:defRPr sz="2400">
                <a:latin typeface="Comic Sans MS" panose="030F0702030302020204" pitchFamily="66" charset="0"/>
              </a:defRPr>
            </a:lvl4pPr>
            <a:lvl5pPr>
              <a:defRPr sz="2400"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C00000"/>
                </a:solidFill>
                <a:latin typeface="Comic Sans MS" panose="030F0702030302020204" pitchFamily="66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671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24000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Comic Sans MS" panose="030F0702030302020204" pitchFamily="66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Comic Sans MS" panose="030F0702030302020204" pitchFamily="66" charset="0"/>
                <a:cs typeface="Arial" pitchFamily="34" charset="0"/>
              </a:defRPr>
            </a:lvl2pPr>
            <a:lvl3pPr>
              <a:defRPr sz="2400">
                <a:latin typeface="Comic Sans MS" panose="030F0702030302020204" pitchFamily="66" charset="0"/>
              </a:defRPr>
            </a:lvl3pPr>
            <a:lvl4pPr>
              <a:defRPr sz="2400">
                <a:latin typeface="Comic Sans MS" panose="030F0702030302020204" pitchFamily="66" charset="0"/>
              </a:defRPr>
            </a:lvl4pPr>
            <a:lvl5pPr>
              <a:defRPr sz="2400"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C00000"/>
                </a:solidFill>
                <a:latin typeface="Comic Sans MS" panose="030F0702030302020204" pitchFamily="66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020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24000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Comic Sans MS" panose="030F0702030302020204" pitchFamily="66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Comic Sans MS" panose="030F0702030302020204" pitchFamily="66" charset="0"/>
                <a:cs typeface="Arial" pitchFamily="34" charset="0"/>
              </a:defRPr>
            </a:lvl2pPr>
            <a:lvl3pPr>
              <a:defRPr sz="2400">
                <a:latin typeface="Comic Sans MS" panose="030F0702030302020204" pitchFamily="66" charset="0"/>
              </a:defRPr>
            </a:lvl3pPr>
            <a:lvl4pPr>
              <a:defRPr sz="2400">
                <a:latin typeface="Comic Sans MS" panose="030F0702030302020204" pitchFamily="66" charset="0"/>
              </a:defRPr>
            </a:lvl4pPr>
            <a:lvl5pPr>
              <a:defRPr sz="2400"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C00000"/>
                </a:solidFill>
                <a:latin typeface="Comic Sans MS" panose="030F0702030302020204" pitchFamily="66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14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DDD6-8C87-4C9D-B8B1-F905E3E845CB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4221893"/>
            <a:ext cx="6629400" cy="93087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b="1" dirty="0">
                <a:latin typeface="Baskerville Old Face" panose="02020602080505020303" pitchFamily="18" charset="0"/>
              </a:rPr>
              <a:t>OPERATING SYSTEMS (CS F372)</a:t>
            </a:r>
            <a:br>
              <a:rPr lang="en-US" sz="2800" b="1" dirty="0">
                <a:latin typeface="Baskerville Old Face" panose="02020602080505020303" pitchFamily="18" charset="0"/>
              </a:rPr>
            </a:br>
            <a:r>
              <a:rPr lang="en-US" sz="2800" dirty="0">
                <a:latin typeface="Baskerville Old Face" panose="02020602080505020303" pitchFamily="18" charset="0"/>
              </a:rPr>
              <a:t>Main Memory Management </a:t>
            </a:r>
            <a:r>
              <a:rPr lang="en-US" sz="2800" dirty="0">
                <a:latin typeface="Baskerville Old Face" panose="02020602080505020303" pitchFamily="18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3802791" y="5189841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Book Antiqua" panose="02040602050305030304" pitchFamily="18" charset="0"/>
              </a:rPr>
              <a:t>Barsha </a:t>
            </a:r>
            <a:r>
              <a:rPr lang="en-US" dirty="0">
                <a:latin typeface="Book Antiqua" panose="02040602050305030304" pitchFamily="18" charset="0"/>
              </a:rPr>
              <a:t>Mitra</a:t>
            </a:r>
          </a:p>
          <a:p>
            <a:r>
              <a:rPr lang="en-US" dirty="0">
                <a:latin typeface="Book Antiqua" panose="02040602050305030304" pitchFamily="18" charset="0"/>
              </a:rPr>
              <a:t>CSIS Dept.,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Contiguous Memory Allocation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Relocation registers used to protect user processes from each other, and from changing operating-system code and data</a:t>
            </a:r>
          </a:p>
          <a:p>
            <a:pPr lvl="1">
              <a:buFont typeface="Wingdings" charset="2"/>
              <a:buChar char="v"/>
            </a:pPr>
            <a:r>
              <a:rPr lang="en-US" altLang="en-US" sz="2800">
                <a:ea typeface="MS PGothic" charset="-128"/>
              </a:rPr>
              <a:t>Relocation </a:t>
            </a:r>
            <a:r>
              <a:rPr lang="en-US" altLang="en-US" sz="2800" dirty="0">
                <a:ea typeface="MS PGothic" charset="-128"/>
              </a:rPr>
              <a:t>register contains value of smallest physical address</a:t>
            </a:r>
          </a:p>
          <a:p>
            <a:pPr lvl="1">
              <a:buFont typeface="Wingdings" charset="2"/>
              <a:buChar char="v"/>
            </a:pPr>
            <a:r>
              <a:rPr lang="en-US" altLang="en-US" sz="2800" dirty="0">
                <a:ea typeface="MS PGothic" charset="-128"/>
              </a:rPr>
              <a:t>Limit register contains range of logical addresses – each logical address must be less than the limit register </a:t>
            </a:r>
          </a:p>
          <a:p>
            <a:pPr lvl="1">
              <a:buFont typeface="Wingdings" charset="2"/>
              <a:buChar char="v"/>
            </a:pPr>
            <a:r>
              <a:rPr lang="en-US" altLang="en-US" sz="2800" dirty="0">
                <a:ea typeface="MS PGothic" charset="-128"/>
              </a:rPr>
              <a:t>MMU maps logical address </a:t>
            </a:r>
            <a:r>
              <a:rPr lang="en-US" altLang="en-US" sz="2800" i="1" dirty="0">
                <a:ea typeface="MS PGothic" charset="-128"/>
              </a:rPr>
              <a:t>dynamically</a:t>
            </a:r>
          </a:p>
        </p:txBody>
      </p:sp>
    </p:spTree>
    <p:extLst>
      <p:ext uri="{BB962C8B-B14F-4D97-AF65-F5344CB8AC3E}">
        <p14:creationId xmlns:p14="http://schemas.microsoft.com/office/powerpoint/2010/main" val="40877263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Multiple-Partition Allocation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280086" y="1379340"/>
            <a:ext cx="12257902" cy="29509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dirty="0">
                <a:ea typeface="MS PGothic" charset="-128"/>
              </a:rPr>
              <a:t>Fixed size partitions, Degree of multiprogramming limited by number of partitions</a:t>
            </a:r>
          </a:p>
          <a:p>
            <a:pPr lvl="1"/>
            <a:r>
              <a:rPr lang="en-US" altLang="en-US" b="1" dirty="0">
                <a:solidFill>
                  <a:srgbClr val="0000FF"/>
                </a:solidFill>
                <a:ea typeface="MS PGothic" charset="-128"/>
              </a:rPr>
              <a:t>Variable-partition </a:t>
            </a:r>
            <a:r>
              <a:rPr lang="en-US" altLang="en-US" dirty="0">
                <a:ea typeface="MS PGothic" charset="-128"/>
              </a:rPr>
              <a:t>sizes for efficiency (sized to a given process’ needs)</a:t>
            </a:r>
          </a:p>
          <a:p>
            <a:pPr lvl="1"/>
            <a:r>
              <a:rPr lang="en-US" altLang="en-US" b="1" dirty="0">
                <a:solidFill>
                  <a:srgbClr val="0000FF"/>
                </a:solidFill>
                <a:ea typeface="MS PGothic" charset="-128"/>
              </a:rPr>
              <a:t>Hole</a:t>
            </a:r>
            <a:r>
              <a:rPr lang="en-US" altLang="en-US" dirty="0">
                <a:ea typeface="MS PGothic" charset="-128"/>
              </a:rPr>
              <a:t> – block of available memory; holes of various size are scattered throughout memory</a:t>
            </a:r>
          </a:p>
          <a:p>
            <a:pPr lvl="1"/>
            <a:r>
              <a:rPr lang="en-US" altLang="en-US" dirty="0">
                <a:ea typeface="MS PGothic" charset="-128"/>
              </a:rPr>
              <a:t>When a process arrives, it is allocated memory from a hole large enough to accommodate it</a:t>
            </a:r>
          </a:p>
          <a:p>
            <a:pPr lvl="1"/>
            <a:r>
              <a:rPr lang="en-US" altLang="en-US" dirty="0">
                <a:ea typeface="MS PGothic" charset="-128"/>
              </a:rPr>
              <a:t>Process exiting frees its partition, adjacent free partitions combined</a:t>
            </a:r>
          </a:p>
          <a:p>
            <a:pPr lvl="1"/>
            <a:r>
              <a:rPr lang="en-US" altLang="en-US" dirty="0">
                <a:ea typeface="MS PGothic" charset="-128"/>
              </a:rPr>
              <a:t>Operating system maintains information about:</a:t>
            </a:r>
            <a:br>
              <a:rPr lang="en-US" altLang="en-US" dirty="0">
                <a:ea typeface="MS PGothic" charset="-128"/>
              </a:rPr>
            </a:br>
            <a:r>
              <a:rPr lang="en-US" altLang="en-US" dirty="0">
                <a:ea typeface="MS PGothic" charset="-128"/>
              </a:rPr>
              <a:t>a) allocated partitions    b) free partitions (hole)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3" y="4330261"/>
            <a:ext cx="6675437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236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284094" y="273270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Dynamic Storage-Allocation Problem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27347" y="2090412"/>
            <a:ext cx="9753285" cy="3624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First-fit</a:t>
            </a:r>
            <a:r>
              <a:rPr lang="en-US" altLang="en-US" dirty="0">
                <a:ea typeface="MS PGothic" charset="-128"/>
              </a:rPr>
              <a:t>:  Allocate the </a:t>
            </a:r>
            <a:r>
              <a:rPr lang="en-US" altLang="en-US" b="1" i="1" dirty="0">
                <a:ea typeface="MS PGothic" charset="-128"/>
              </a:rPr>
              <a:t>first</a:t>
            </a:r>
            <a:r>
              <a:rPr lang="en-US" altLang="en-US" dirty="0">
                <a:ea typeface="MS PGothic" charset="-128"/>
              </a:rPr>
              <a:t> hole that is big enough</a:t>
            </a:r>
          </a:p>
          <a:p>
            <a:pPr>
              <a:buFont typeface="Wingdings" charset="2"/>
              <a:buChar char="v"/>
            </a:pPr>
            <a:endParaRPr lang="en-US" altLang="en-US" sz="700" dirty="0">
              <a:ea typeface="MS PGothic" charset="-128"/>
            </a:endParaRPr>
          </a:p>
          <a:p>
            <a:pPr>
              <a:buFont typeface="Wingdings" charset="2"/>
              <a:buChar char="v"/>
            </a:pP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Best-fit</a:t>
            </a:r>
            <a:r>
              <a:rPr lang="en-US" altLang="en-US" dirty="0">
                <a:ea typeface="MS PGothic" charset="-128"/>
              </a:rPr>
              <a:t>:  Allocate the </a:t>
            </a:r>
            <a:r>
              <a:rPr lang="en-US" altLang="en-US" b="1" i="1" dirty="0">
                <a:ea typeface="MS PGothic" charset="-128"/>
              </a:rPr>
              <a:t>smallest</a:t>
            </a:r>
            <a:r>
              <a:rPr lang="en-US" altLang="en-US" dirty="0">
                <a:ea typeface="MS PGothic" charset="-128"/>
              </a:rPr>
              <a:t> hole that is big enough; must search entire list, unless ordered by size  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Produces the smallest leftover hole</a:t>
            </a:r>
          </a:p>
          <a:p>
            <a:pPr lvl="1">
              <a:buFont typeface="Wingdings" charset="2"/>
              <a:buChar char="v"/>
            </a:pPr>
            <a:endParaRPr lang="en-US" altLang="en-US" sz="800" dirty="0">
              <a:ea typeface="MS PGothic" charset="-128"/>
            </a:endParaRPr>
          </a:p>
          <a:p>
            <a:pPr>
              <a:buFont typeface="Wingdings" charset="2"/>
              <a:buChar char="v"/>
            </a:pP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Worst-fit</a:t>
            </a:r>
            <a:r>
              <a:rPr lang="en-US" altLang="en-US" dirty="0">
                <a:ea typeface="MS PGothic" charset="-128"/>
              </a:rPr>
              <a:t>:  Allocate the </a:t>
            </a:r>
            <a:r>
              <a:rPr lang="en-US" altLang="en-US" b="1" i="1" dirty="0">
                <a:ea typeface="MS PGothic" charset="-128"/>
              </a:rPr>
              <a:t>largest</a:t>
            </a:r>
            <a:r>
              <a:rPr lang="en-US" altLang="en-US" dirty="0">
                <a:ea typeface="MS PGothic" charset="-128"/>
              </a:rPr>
              <a:t> hole; must also search entire list  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Produces the largest leftover hole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67183" y="1513412"/>
            <a:ext cx="8085858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latin typeface="Helvetica" charset="0"/>
              </a:rPr>
              <a:t>How to satisfy a request of size </a:t>
            </a:r>
            <a:r>
              <a:rPr lang="en-US" altLang="en-US" sz="2400" b="1" i="1" dirty="0">
                <a:latin typeface="Helvetica" charset="0"/>
              </a:rPr>
              <a:t>n</a:t>
            </a:r>
            <a:r>
              <a:rPr lang="en-US" altLang="en-US" sz="2400" dirty="0">
                <a:latin typeface="Helvetica" charset="0"/>
              </a:rPr>
              <a:t> from a list of free holes?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67183" y="5475786"/>
            <a:ext cx="9705920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latin typeface="Helvetica" charset="0"/>
              </a:rPr>
              <a:t>First-fit and best-fit better than worst-fit in terms of speed and storage utilization</a:t>
            </a:r>
          </a:p>
        </p:txBody>
      </p:sp>
    </p:spTree>
    <p:extLst>
      <p:ext uri="{BB962C8B-B14F-4D97-AF65-F5344CB8AC3E}">
        <p14:creationId xmlns:p14="http://schemas.microsoft.com/office/powerpoint/2010/main" val="3789190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9675" y="1313330"/>
            <a:ext cx="942004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Given six memory partitions of 300 KB, 600 KB, 350 KB, 200 KB, 750 KB, and 125 KB (in order), how would the first-fit, best-fit, and worst-fit algorithms place processes of size 115 KB, 500 KB, 358 KB, 200 KB, and 375 KB (in order)? Note: When hole is created it is treated as independent partition.</a:t>
            </a:r>
          </a:p>
          <a:p>
            <a:endParaRPr lang="en-US" sz="2000" dirty="0"/>
          </a:p>
          <a:p>
            <a:r>
              <a:rPr lang="en-US" sz="2000" dirty="0"/>
              <a:t>First Fit: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Best Fit: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Worst Fit</a:t>
            </a:r>
          </a:p>
          <a:p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>
                <a:latin typeface="Arial" panose="020B0604020202020204" pitchFamily="34" charset="0"/>
              </a:rPr>
              <a:t>Problem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581400"/>
          <a:ext cx="9144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3283785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300KB                             600KB             350KB             200KB                    750KB                   125KB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6164449"/>
          <a:ext cx="9144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7800" y="579120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300KB                          600KB             350KB                       200KB                    750KB           125KB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86381"/>
              </p:ext>
            </p:extLst>
          </p:nvPr>
        </p:nvGraphicFramePr>
        <p:xfrm>
          <a:off x="1524000" y="4800600"/>
          <a:ext cx="9144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00" y="4515219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300KB                             600KB             350KB             200KB                    750KB                     125KB</a:t>
            </a:r>
          </a:p>
        </p:txBody>
      </p:sp>
    </p:spTree>
    <p:extLst>
      <p:ext uri="{BB962C8B-B14F-4D97-AF65-F5344CB8AC3E}">
        <p14:creationId xmlns:p14="http://schemas.microsoft.com/office/powerpoint/2010/main" val="415734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Fragmentation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6" y="1505465"/>
            <a:ext cx="10412627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External Fragmentation</a:t>
            </a:r>
            <a:r>
              <a:rPr lang="en-US" altLang="en-US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– total memory space exists to satisfy a request, but it is not contiguous</a:t>
            </a:r>
          </a:p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Reduce external fragmentation by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compaction</a:t>
            </a:r>
          </a:p>
          <a:p>
            <a:pPr lvl="1">
              <a:buFont typeface="Wingdings" charset="2"/>
              <a:buChar char="v"/>
            </a:pPr>
            <a:r>
              <a:rPr lang="en-US" altLang="en-US" sz="2800" dirty="0">
                <a:ea typeface="MS PGothic" charset="-128"/>
              </a:rPr>
              <a:t>Shuffle memory contents to place all free memory together in one large block</a:t>
            </a:r>
          </a:p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Allow logical address space of processes to be non-contiguous</a:t>
            </a:r>
          </a:p>
          <a:p>
            <a:pPr>
              <a:buFont typeface="Wingdings" charset="2"/>
              <a:buChar char="v"/>
            </a:pP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Internal Fragmentation</a:t>
            </a:r>
            <a:r>
              <a:rPr lang="en-US" altLang="en-US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– allocated memory may be slightly larger than requested memory; this size difference is memory internal to a partition, but not being used</a:t>
            </a:r>
          </a:p>
        </p:txBody>
      </p:sp>
    </p:spTree>
    <p:extLst>
      <p:ext uri="{BB962C8B-B14F-4D97-AF65-F5344CB8AC3E}">
        <p14:creationId xmlns:p14="http://schemas.microsoft.com/office/powerpoint/2010/main" val="126442521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Segmentation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2994" y="1264122"/>
            <a:ext cx="7900087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tabLst>
                <a:tab pos="1831975" algn="l"/>
              </a:tabLst>
            </a:pPr>
            <a:r>
              <a:rPr lang="en-US" altLang="en-US" dirty="0"/>
              <a:t>A program is a collection of variable sized segments</a:t>
            </a:r>
          </a:p>
          <a:p>
            <a:pPr>
              <a:buFont typeface="Wingdings" panose="05000000000000000000" pitchFamily="2" charset="2"/>
              <a:buChar char="v"/>
              <a:tabLst>
                <a:tab pos="1831975" algn="l"/>
              </a:tabLst>
            </a:pPr>
            <a:r>
              <a:rPr lang="en-US" altLang="en-US" dirty="0"/>
              <a:t>A segment is a logical unit such as: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dirty="0"/>
              <a:t>	main program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dirty="0"/>
              <a:t>	procedure 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dirty="0"/>
              <a:t>	function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dirty="0"/>
              <a:t>	method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dirty="0"/>
              <a:t>	object</a:t>
            </a:r>
          </a:p>
          <a:p>
            <a:pPr>
              <a:buFont typeface="Wingdings" panose="05000000000000000000" pitchFamily="2" charset="2"/>
              <a:buChar char="v"/>
              <a:tabLst>
                <a:tab pos="1831975" algn="l"/>
              </a:tabLst>
            </a:pPr>
            <a:r>
              <a:rPr lang="en-US" altLang="en-US" dirty="0"/>
              <a:t>Memory-management scheme that supports user view of memory</a:t>
            </a:r>
          </a:p>
          <a:p>
            <a:pPr>
              <a:buFont typeface="Wingdings" panose="05000000000000000000" pitchFamily="2" charset="2"/>
              <a:buChar char="v"/>
              <a:tabLst>
                <a:tab pos="1831975" algn="l"/>
              </a:tabLst>
            </a:pPr>
            <a:r>
              <a:rPr lang="en-US" altLang="en-US" dirty="0"/>
              <a:t>Logical address space is a collection of segments </a:t>
            </a:r>
            <a:endParaRPr lang="en-US" altLang="en-US" sz="1050" dirty="0"/>
          </a:p>
          <a:p>
            <a:pPr>
              <a:buNone/>
              <a:tabLst>
                <a:tab pos="1831975" algn="l"/>
              </a:tabLst>
            </a:pPr>
            <a:endParaRPr lang="en-US" altLang="en-US" dirty="0"/>
          </a:p>
          <a:p>
            <a:pPr>
              <a:buNone/>
              <a:tabLst>
                <a:tab pos="1831975" algn="l"/>
              </a:tabLst>
            </a:pPr>
            <a:r>
              <a:rPr lang="en-US" altLang="en-US" dirty="0"/>
              <a:t>		</a:t>
            </a:r>
          </a:p>
        </p:txBody>
      </p:sp>
      <p:sp>
        <p:nvSpPr>
          <p:cNvPr id="2" name="Rectangle 1"/>
          <p:cNvSpPr/>
          <p:nvPr/>
        </p:nvSpPr>
        <p:spPr>
          <a:xfrm>
            <a:off x="3105665" y="2888423"/>
            <a:ext cx="6096000" cy="20282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1831975" algn="l"/>
              </a:tabLst>
            </a:pPr>
            <a:r>
              <a:rPr lang="en-US" altLang="en-US" sz="2800" dirty="0"/>
              <a:t>local variables, global variables</a:t>
            </a: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1831975" algn="l"/>
              </a:tabLst>
            </a:pPr>
            <a:r>
              <a:rPr lang="en-US" altLang="en-US" sz="2800" dirty="0"/>
              <a:t>stack</a:t>
            </a: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1831975" algn="l"/>
              </a:tabLst>
            </a:pPr>
            <a:r>
              <a:rPr lang="en-US" altLang="en-US" sz="2800" dirty="0"/>
              <a:t>symbol table</a:t>
            </a: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1831975" algn="l"/>
              </a:tabLst>
            </a:pPr>
            <a:r>
              <a:rPr lang="en-US" altLang="en-US" sz="2800" dirty="0"/>
              <a:t>arrays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263" y="1483197"/>
            <a:ext cx="36957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9189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Segmentation Architecture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6" y="1373660"/>
            <a:ext cx="11401167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tabLst>
                <a:tab pos="1828800" algn="l"/>
                <a:tab pos="2855913" algn="ctr"/>
              </a:tabLst>
            </a:pPr>
            <a:r>
              <a:rPr lang="en-US" altLang="en-US" dirty="0"/>
              <a:t>Logical address consists of a two tuple: &lt;segment-number, offset&gt;</a:t>
            </a:r>
          </a:p>
          <a:p>
            <a:pPr>
              <a:buFont typeface="Wingdings" panose="05000000000000000000" pitchFamily="2" charset="2"/>
              <a:buChar char="v"/>
              <a:tabLst>
                <a:tab pos="1828800" algn="l"/>
                <a:tab pos="2855913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Segment table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maps logical addresses to physical addresses; each table entry has:</a:t>
            </a:r>
          </a:p>
          <a:p>
            <a:pPr lvl="1">
              <a:buFont typeface="Wingdings" panose="05000000000000000000" pitchFamily="2" charset="2"/>
              <a:buChar char="v"/>
              <a:tabLst>
                <a:tab pos="1828800" algn="l"/>
                <a:tab pos="2855913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segment base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contains the starting physical address where the segment resides in memory</a:t>
            </a:r>
          </a:p>
          <a:p>
            <a:pPr lvl="1">
              <a:buFont typeface="Wingdings" panose="05000000000000000000" pitchFamily="2" charset="2"/>
              <a:buChar char="v"/>
              <a:tabLst>
                <a:tab pos="1828800" algn="l"/>
                <a:tab pos="2855913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segment limit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specifies the length of the segment</a:t>
            </a:r>
          </a:p>
          <a:p>
            <a:pPr>
              <a:buFont typeface="Wingdings" panose="05000000000000000000" pitchFamily="2" charset="2"/>
              <a:buChar char="v"/>
              <a:tabLst>
                <a:tab pos="1828800" algn="l"/>
                <a:tab pos="2855913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Segment-table base register (STBR)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points to the segment table’</a:t>
            </a:r>
            <a:r>
              <a:rPr lang="en-US" altLang="ja-JP" dirty="0"/>
              <a:t>s location in memory</a:t>
            </a:r>
          </a:p>
          <a:p>
            <a:pPr>
              <a:buFont typeface="Wingdings" panose="05000000000000000000" pitchFamily="2" charset="2"/>
              <a:buChar char="v"/>
              <a:tabLst>
                <a:tab pos="1828800" algn="l"/>
                <a:tab pos="2855913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Segment-table length register (STLR)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indicates number of segments used by a program</a:t>
            </a:r>
          </a:p>
        </p:txBody>
      </p:sp>
    </p:spTree>
    <p:extLst>
      <p:ext uri="{BB962C8B-B14F-4D97-AF65-F5344CB8AC3E}">
        <p14:creationId xmlns:p14="http://schemas.microsoft.com/office/powerpoint/2010/main" val="219800775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Segmentation Hardware</a:t>
            </a:r>
          </a:p>
        </p:txBody>
      </p:sp>
      <p:pic>
        <p:nvPicPr>
          <p:cNvPr id="6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0" y="1408670"/>
            <a:ext cx="5117471" cy="35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399" t="2312" r="9124"/>
          <a:stretch/>
        </p:blipFill>
        <p:spPr>
          <a:xfrm>
            <a:off x="6104237" y="1194486"/>
            <a:ext cx="6087763" cy="529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6445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Paging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6" y="1373660"/>
            <a:ext cx="11401167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Physical  address space of a process can be noncontiguous; process is allocated physical memory whenever the latter is available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Avoids external fragmentation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Avoids need for compaction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Divide physical memory into fixed-sized blocks called </a:t>
            </a:r>
            <a:r>
              <a:rPr lang="en-US" altLang="en-US" sz="2400" b="1" dirty="0">
                <a:solidFill>
                  <a:srgbClr val="3366FF"/>
                </a:solidFill>
              </a:rPr>
              <a:t>frames</a:t>
            </a:r>
            <a:endParaRPr lang="en-US" altLang="en-US" sz="2400" dirty="0">
              <a:solidFill>
                <a:srgbClr val="3366FF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rgbClr val="000000"/>
                </a:solidFill>
              </a:rPr>
              <a:t>Size </a:t>
            </a:r>
            <a:r>
              <a:rPr lang="en-US" altLang="en-US" dirty="0"/>
              <a:t>is power of 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Divide logical memory into blocks of same size called </a:t>
            </a:r>
            <a:r>
              <a:rPr lang="en-US" altLang="en-US" sz="2400" b="1" dirty="0">
                <a:solidFill>
                  <a:srgbClr val="3366FF"/>
                </a:solidFill>
              </a:rPr>
              <a:t>pages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Keep track of all free frames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To run a program of size </a:t>
            </a:r>
            <a:r>
              <a:rPr lang="en-US" altLang="en-US" sz="2400" b="1" i="1" dirty="0"/>
              <a:t>N</a:t>
            </a:r>
            <a:r>
              <a:rPr lang="en-US" altLang="en-US" sz="2400" i="1" dirty="0"/>
              <a:t> </a:t>
            </a:r>
            <a:r>
              <a:rPr lang="en-US" altLang="en-US" sz="2400" dirty="0"/>
              <a:t>pages, need to find </a:t>
            </a:r>
            <a:r>
              <a:rPr lang="en-US" altLang="en-US" sz="2400" b="1" i="1" dirty="0"/>
              <a:t>N</a:t>
            </a:r>
            <a:r>
              <a:rPr lang="en-US" altLang="en-US" sz="2400" dirty="0"/>
              <a:t> free frames and load program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Set up a </a:t>
            </a:r>
            <a:r>
              <a:rPr lang="en-US" altLang="en-US" sz="2400" b="1" dirty="0">
                <a:solidFill>
                  <a:srgbClr val="3366FF"/>
                </a:solidFill>
              </a:rPr>
              <a:t>page table</a:t>
            </a:r>
            <a:r>
              <a:rPr lang="en-US" altLang="en-US" sz="2400" dirty="0"/>
              <a:t> to translate logical to physical addresses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Still have Internal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266925764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10012" y="152401"/>
            <a:ext cx="3805238" cy="4525963"/>
          </a:xfrm>
        </p:spPr>
        <p:txBody>
          <a:bodyPr/>
          <a:lstStyle/>
          <a:p>
            <a:r>
              <a:rPr lang="en-US" sz="2000" b="1" dirty="0">
                <a:solidFill>
                  <a:srgbClr val="0000CC"/>
                </a:solidFill>
              </a:rPr>
              <a:t>Process A : 4 pages  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Process B : 3 pages   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Process C : 4 Pages 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Process D : 5 Pages   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Main Memory : 15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28800" y="120869"/>
            <a:ext cx="6324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438400"/>
            <a:ext cx="20193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1" y="2514601"/>
            <a:ext cx="13239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1" y="2514600"/>
            <a:ext cx="14001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57950" y="2514600"/>
            <a:ext cx="13335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72401" y="2514600"/>
            <a:ext cx="13430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72576" y="2514601"/>
            <a:ext cx="13430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975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Program must be brought into memory</a:t>
            </a:r>
            <a:endParaRPr lang="en-US" altLang="en-US" sz="105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Main memory and registers are only storage CPU can access directly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Memory unit only sees a stream of addresses + read requests, or address + data and write requests</a:t>
            </a:r>
            <a:endParaRPr lang="en-US" altLang="en-US" sz="105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Register access in one CPU clock (or less)</a:t>
            </a:r>
            <a:endParaRPr lang="en-US" altLang="en-US" sz="105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Main memory can take many cycles, causing a </a:t>
            </a:r>
            <a:r>
              <a:rPr lang="en-US" altLang="en-US" b="1" dirty="0">
                <a:solidFill>
                  <a:srgbClr val="3366FF"/>
                </a:solidFill>
              </a:rPr>
              <a:t>stall</a:t>
            </a:r>
            <a:endParaRPr lang="en-US" altLang="en-US" sz="105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3366FF"/>
                </a:solidFill>
              </a:rPr>
              <a:t>Cache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sits between main memory and CPU registers</a:t>
            </a:r>
            <a:endParaRPr lang="en-US" altLang="en-US" sz="105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Protection of memory required to ensure correct operation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642954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Address Translation Scheme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6" y="1373660"/>
            <a:ext cx="11401167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en-US" dirty="0"/>
              <a:t>Address generated by CPU is divided into: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Page number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3366FF"/>
                </a:solidFill>
              </a:rPr>
              <a:t>p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used as an index into a </a:t>
            </a:r>
            <a:r>
              <a:rPr lang="en-US" altLang="en-US" b="1" dirty="0">
                <a:solidFill>
                  <a:srgbClr val="3366FF"/>
                </a:solidFill>
              </a:rPr>
              <a:t>page table </a:t>
            </a:r>
            <a:r>
              <a:rPr lang="en-US" altLang="en-US" dirty="0"/>
              <a:t>which contains base address of each page in physical memory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Page offset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3366FF"/>
                </a:solidFill>
              </a:rPr>
              <a:t>d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combined with base address to define the physical memory address that is sent to the memory unit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v"/>
              <a:defRPr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v"/>
              <a:defRPr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v"/>
              <a:defRPr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altLang="en-US" dirty="0"/>
              <a:t>logical address space 2</a:t>
            </a:r>
            <a:r>
              <a:rPr lang="en-US" altLang="en-US" i="1" baseline="30000" dirty="0"/>
              <a:t>m </a:t>
            </a:r>
            <a:r>
              <a:rPr lang="en-US" altLang="en-US" i="1" dirty="0"/>
              <a:t>bytes </a:t>
            </a:r>
            <a:r>
              <a:rPr lang="en-US" altLang="en-US" dirty="0"/>
              <a:t>and page size</a:t>
            </a:r>
            <a:r>
              <a:rPr lang="en-US" altLang="en-US" baseline="30000" dirty="0"/>
              <a:t> </a:t>
            </a:r>
            <a:r>
              <a:rPr lang="en-US" altLang="en-US" i="1" dirty="0"/>
              <a:t>2</a:t>
            </a:r>
            <a:r>
              <a:rPr lang="en-US" altLang="en-US" i="1" baseline="30000" dirty="0"/>
              <a:t>n</a:t>
            </a:r>
            <a:r>
              <a:rPr lang="en-US" altLang="en-US" dirty="0"/>
              <a:t> </a:t>
            </a:r>
            <a:r>
              <a:rPr lang="en-US" altLang="en-US" i="1" dirty="0"/>
              <a:t>bytes</a:t>
            </a:r>
            <a:r>
              <a:rPr lang="en-US" altLang="en-US" baseline="30000" dirty="0"/>
              <a:t> 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401" y="3426597"/>
            <a:ext cx="3343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36769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Paging Hardware</a:t>
            </a:r>
          </a:p>
        </p:txBody>
      </p:sp>
      <p:pic>
        <p:nvPicPr>
          <p:cNvPr id="6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882" y="1590033"/>
            <a:ext cx="62261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893672" y="2314832"/>
            <a:ext cx="2837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 contains base address of </a:t>
            </a:r>
            <a:r>
              <a:rPr lang="en-US"/>
              <a:t>each frame in </a:t>
            </a:r>
            <a:r>
              <a:rPr lang="en-US" dirty="0"/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154846028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13910" y="0"/>
            <a:ext cx="8504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Paging Model of Logical and  Physical Memory</a:t>
            </a:r>
          </a:p>
        </p:txBody>
      </p:sp>
      <p:pic>
        <p:nvPicPr>
          <p:cNvPr id="5" name="Picture 1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44" y="1676401"/>
            <a:ext cx="4938712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53748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13910" y="0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Paging Example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188075" y="3279818"/>
            <a:ext cx="6003925" cy="78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>
                <a:latin typeface="Helvetica" panose="020B0604020202020204" pitchFamily="34" charset="0"/>
              </a:rPr>
              <a:t>n </a:t>
            </a:r>
            <a:r>
              <a:rPr lang="en-US" altLang="en-US">
                <a:latin typeface="Helvetica" panose="020B0604020202020204" pitchFamily="34" charset="0"/>
              </a:rPr>
              <a:t>= 2 and </a:t>
            </a:r>
            <a:r>
              <a:rPr lang="en-US" altLang="en-US" i="1">
                <a:latin typeface="Helvetica" panose="020B0604020202020204" pitchFamily="34" charset="0"/>
              </a:rPr>
              <a:t>m </a:t>
            </a:r>
            <a:r>
              <a:rPr lang="en-US" altLang="en-US">
                <a:latin typeface="Helvetica" panose="020B0604020202020204" pitchFamily="34" charset="0"/>
              </a:rPr>
              <a:t>= 4   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32-byte memory and 4-byte pages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036" y="1535829"/>
            <a:ext cx="3735516" cy="465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63747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Paging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6" y="1373660"/>
            <a:ext cx="11401167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Internal fragmentation</a:t>
            </a:r>
          </a:p>
          <a:p>
            <a:r>
              <a:rPr lang="en-US" altLang="en-US" dirty="0"/>
              <a:t>So small frame sizes desirable?</a:t>
            </a:r>
          </a:p>
          <a:p>
            <a:r>
              <a:rPr lang="en-US" altLang="en-US" dirty="0"/>
              <a:t>But each page table entry takes memory to track</a:t>
            </a:r>
          </a:p>
        </p:txBody>
      </p:sp>
    </p:spTree>
    <p:extLst>
      <p:ext uri="{BB962C8B-B14F-4D97-AF65-F5344CB8AC3E}">
        <p14:creationId xmlns:p14="http://schemas.microsoft.com/office/powerpoint/2010/main" val="412452781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Free Frames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56345" y="5870898"/>
            <a:ext cx="190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Before allocation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3522" y="5870898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After allocation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6" y="1491736"/>
            <a:ext cx="5903913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99870" y="2043114"/>
            <a:ext cx="4744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table – one entry for each frame indicating whether the frame is free or allocated and if allocated, to which page of which process</a:t>
            </a:r>
          </a:p>
        </p:txBody>
      </p:sp>
    </p:spTree>
    <p:extLst>
      <p:ext uri="{BB962C8B-B14F-4D97-AF65-F5344CB8AC3E}">
        <p14:creationId xmlns:p14="http://schemas.microsoft.com/office/powerpoint/2010/main" val="33634773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Page Table Implementation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6" y="1373660"/>
            <a:ext cx="11401167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Page table is kept in main memory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Page-table base register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PTBR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points to the page table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Page-table length register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PTLR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indicates size of the page table</a:t>
            </a:r>
          </a:p>
          <a:p>
            <a:r>
              <a:rPr lang="en-US" altLang="en-US" dirty="0"/>
              <a:t>In this scheme every data/instruction access requires two memory accesses</a:t>
            </a:r>
          </a:p>
          <a:p>
            <a:pPr lvl="1"/>
            <a:r>
              <a:rPr lang="en-US" altLang="en-US" dirty="0"/>
              <a:t>One for the page table and one for the data / instruction</a:t>
            </a:r>
          </a:p>
          <a:p>
            <a:r>
              <a:rPr lang="en-US" altLang="en-US" dirty="0"/>
              <a:t>The two memory access problem can be solved by the use of a special fast-lookup hardware cache called </a:t>
            </a:r>
            <a:r>
              <a:rPr lang="en-US" altLang="en-US" b="1" dirty="0">
                <a:solidFill>
                  <a:srgbClr val="3366FF"/>
                </a:solidFill>
              </a:rPr>
              <a:t>associative memory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3366FF"/>
                </a:solidFill>
              </a:rPr>
              <a:t>translation look-aside buffers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TLBs</a:t>
            </a:r>
            <a:r>
              <a:rPr lang="en-US" altLang="en-US" dirty="0"/>
              <a:t>)</a:t>
            </a:r>
            <a:endParaRPr lang="en-US" alt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929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Associative Memory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6" y="1373660"/>
            <a:ext cx="11401167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Associative memory – parallel search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Address translation (p, d)</a:t>
            </a:r>
          </a:p>
          <a:p>
            <a:pPr marL="627063" lvl="1"/>
            <a:r>
              <a:rPr lang="en-US" altLang="en-US" dirty="0"/>
              <a:t>If p is in associative memory, get frame # out</a:t>
            </a:r>
          </a:p>
          <a:p>
            <a:pPr marL="627063" lvl="1"/>
            <a:r>
              <a:rPr lang="en-US" altLang="en-US" dirty="0"/>
              <a:t>Otherwise get frame # from page table in memory</a:t>
            </a:r>
          </a:p>
          <a:p>
            <a:pPr marL="627063" lvl="1"/>
            <a:endParaRPr lang="en-US" alt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513" y="2254035"/>
            <a:ext cx="29432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57783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Paging Hardware With TLB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099" y="1745607"/>
            <a:ext cx="5637213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69838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Effective Access Time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93124" y="1283044"/>
            <a:ext cx="11401167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062163" algn="l"/>
                <a:tab pos="2566988" algn="l"/>
              </a:tabLst>
            </a:pPr>
            <a:r>
              <a:rPr lang="en-US" altLang="en-US" sz="2400" dirty="0"/>
              <a:t>Associative Lookup = </a:t>
            </a:r>
            <a:r>
              <a:rPr lang="en-US" altLang="en-US" sz="2400" dirty="0">
                <a:sym typeface="Symbol" panose="05050102010706020507" pitchFamily="18" charset="2"/>
              </a:rPr>
              <a:t> time unit</a:t>
            </a:r>
          </a:p>
          <a:p>
            <a:pPr>
              <a:tabLst>
                <a:tab pos="2062163" algn="l"/>
                <a:tab pos="2566988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Hit ratio = </a:t>
            </a:r>
          </a:p>
          <a:p>
            <a:pPr lvl="1">
              <a:tabLst>
                <a:tab pos="2062163" algn="l"/>
                <a:tab pos="2566988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Hit ratio – percentage of times that a page number is found in the associative memory</a:t>
            </a:r>
          </a:p>
          <a:p>
            <a:pPr>
              <a:tabLst>
                <a:tab pos="2062163" algn="l"/>
                <a:tab pos="2566988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Consider  = 80%,  = 20ns for TLB search, 100ns for memory access</a:t>
            </a:r>
          </a:p>
          <a:p>
            <a:pPr>
              <a:tabLst>
                <a:tab pos="2062163" algn="l"/>
                <a:tab pos="2566988" algn="l"/>
              </a:tabLst>
            </a:pPr>
            <a:r>
              <a:rPr lang="en-US" altLang="en-US" sz="2400" b="1" dirty="0">
                <a:solidFill>
                  <a:srgbClr val="3366FF"/>
                </a:solidFill>
                <a:sym typeface="Symbol" panose="05050102010706020507" pitchFamily="18" charset="2"/>
              </a:rPr>
              <a:t>Effective Access Time</a:t>
            </a:r>
            <a:r>
              <a:rPr lang="en-US" altLang="en-US" sz="2400" dirty="0">
                <a:solidFill>
                  <a:srgbClr val="3366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b="1" dirty="0">
                <a:solidFill>
                  <a:srgbClr val="3366FF"/>
                </a:solidFill>
                <a:sym typeface="Symbol" panose="05050102010706020507" pitchFamily="18" charset="2"/>
              </a:rPr>
              <a:t>EAT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</a:p>
          <a:p>
            <a:pPr>
              <a:buNone/>
              <a:tabLst>
                <a:tab pos="2062163" algn="l"/>
                <a:tab pos="2566988" algn="l"/>
              </a:tabLst>
            </a:pPr>
            <a:r>
              <a:rPr lang="en-US" altLang="en-US" sz="2400" dirty="0"/>
              <a:t>	</a:t>
            </a:r>
            <a:r>
              <a:rPr lang="en-US" altLang="en-US" sz="2400" dirty="0">
                <a:sym typeface="Symbol" panose="05050102010706020507" pitchFamily="18" charset="2"/>
              </a:rPr>
              <a:t>Consider  = 80%,  = 20ns for TLB search, 100ns for memory access</a:t>
            </a:r>
          </a:p>
          <a:p>
            <a:pPr lvl="1">
              <a:tabLst>
                <a:tab pos="2062163" algn="l"/>
                <a:tab pos="2566988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EAT = 0.80 x 120 + 0.20 x 220</a:t>
            </a:r>
          </a:p>
          <a:p>
            <a:pPr lvl="1">
              <a:tabLst>
                <a:tab pos="2062163" algn="l"/>
                <a:tab pos="2566988" algn="l"/>
              </a:tabLst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buNone/>
              <a:tabLst>
                <a:tab pos="2062163" algn="l"/>
                <a:tab pos="2566988" algn="l"/>
              </a:tabLst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49243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Base and Limit Registers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5760495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A pair of </a:t>
            </a:r>
            <a:r>
              <a:rPr lang="en-US" altLang="en-US" b="1" dirty="0">
                <a:solidFill>
                  <a:srgbClr val="3366FF"/>
                </a:solidFill>
              </a:rPr>
              <a:t>base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limit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registers</a:t>
            </a:r>
            <a:r>
              <a:rPr lang="en-US" altLang="en-US" dirty="0"/>
              <a:t> define the address space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CPU must check every memory access generated in user mode to be sure it is between base and limit for that user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046" y="1759383"/>
            <a:ext cx="327342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948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Consider a logical address space of 32 pages of 1,024 bytes each, mapped onto a physical memory of 64 frames. </a:t>
            </a:r>
          </a:p>
          <a:p>
            <a:pPr marL="457200" indent="-457200">
              <a:buAutoNum type="alphaLcPeriod"/>
            </a:pPr>
            <a:r>
              <a:rPr lang="en-US" sz="2800" dirty="0">
                <a:latin typeface="+mn-lt"/>
              </a:rPr>
              <a:t>How many bits are there in the logical address? </a:t>
            </a:r>
          </a:p>
          <a:p>
            <a:pPr marL="457200" indent="-457200">
              <a:buAutoNum type="alphaLcPeriod"/>
            </a:pPr>
            <a:r>
              <a:rPr lang="en-US" sz="2800" dirty="0">
                <a:latin typeface="+mn-lt"/>
              </a:rPr>
              <a:t>How many bits are there in the physical address?</a:t>
            </a:r>
            <a:endParaRPr lang="en-IN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804793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Memory Protection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348945"/>
            <a:ext cx="7298724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Memory protection implemented by associating protection bit with each frame to indicate if read-only or read-write access is allowed</a:t>
            </a:r>
          </a:p>
          <a:p>
            <a:pPr lvl="1"/>
            <a:r>
              <a:rPr lang="en-US" altLang="en-US" dirty="0"/>
              <a:t>Can also add more bits to indicate page execute-only, and so on</a:t>
            </a:r>
          </a:p>
          <a:p>
            <a:r>
              <a:rPr lang="en-US" altLang="en-US" sz="2400" b="1" dirty="0">
                <a:solidFill>
                  <a:srgbClr val="3366FF"/>
                </a:solidFill>
              </a:rPr>
              <a:t>Valid-invalid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bit attached to each entry in the page table: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valid</a:t>
            </a:r>
            <a:r>
              <a:rPr lang="ja-JP" altLang="en-US" dirty="0"/>
              <a:t>”</a:t>
            </a:r>
            <a:r>
              <a:rPr lang="en-US" altLang="ja-JP" dirty="0"/>
              <a:t> indicates that the associated page is in the process’s logical address space, and is thus a legal page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invalid</a:t>
            </a:r>
            <a:r>
              <a:rPr lang="ja-JP" altLang="en-US" dirty="0"/>
              <a:t>”</a:t>
            </a:r>
            <a:r>
              <a:rPr lang="en-US" altLang="ja-JP" dirty="0"/>
              <a:t> indicates that the page is not in the process</a:t>
            </a:r>
            <a:r>
              <a:rPr lang="en-IN" altLang="ja-JP" dirty="0"/>
              <a:t>’</a:t>
            </a:r>
            <a:r>
              <a:rPr lang="en-US" altLang="ja-JP" dirty="0"/>
              <a:t>s logical address space</a:t>
            </a:r>
            <a:endParaRPr lang="en-US" altLang="en-US" dirty="0"/>
          </a:p>
          <a:p>
            <a:r>
              <a:rPr lang="en-US" altLang="en-US" sz="2400" dirty="0"/>
              <a:t>Any violations result in a trap to the kernel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540863"/>
            <a:ext cx="50990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93450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Page Table Structure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1978" y="1513703"/>
            <a:ext cx="11401167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Memory structures for paging can get huge using straight-forward methods</a:t>
            </a:r>
          </a:p>
          <a:p>
            <a:pPr lvl="1"/>
            <a:r>
              <a:rPr lang="en-US" altLang="en-US" dirty="0"/>
              <a:t>Cost a lot</a:t>
            </a:r>
          </a:p>
          <a:p>
            <a:pPr lvl="1"/>
            <a:r>
              <a:rPr lang="en-US" altLang="en-US" dirty="0" smtClean="0"/>
              <a:t>Don</a:t>
            </a:r>
            <a:r>
              <a:rPr lang="en-US" altLang="en-US" dirty="0" smtClean="0"/>
              <a:t>’</a:t>
            </a:r>
            <a:r>
              <a:rPr lang="en-US" altLang="ja-JP" dirty="0" smtClean="0"/>
              <a:t>t </a:t>
            </a:r>
            <a:r>
              <a:rPr lang="en-US" altLang="ja-JP" dirty="0"/>
              <a:t>want to allocate that contiguously in main memory</a:t>
            </a:r>
            <a:endParaRPr lang="en-US" altLang="en-US" dirty="0"/>
          </a:p>
          <a:p>
            <a:r>
              <a:rPr lang="en-US" altLang="en-US" dirty="0"/>
              <a:t>Hierarchical Paging</a:t>
            </a:r>
          </a:p>
          <a:p>
            <a:r>
              <a:rPr lang="en-US" altLang="en-US" dirty="0"/>
              <a:t>Hashed Page Tables</a:t>
            </a:r>
          </a:p>
          <a:p>
            <a:r>
              <a:rPr lang="en-US" altLang="en-US" dirty="0"/>
              <a:t>Inverted Page Tables</a:t>
            </a:r>
          </a:p>
        </p:txBody>
      </p:sp>
    </p:spTree>
    <p:extLst>
      <p:ext uri="{BB962C8B-B14F-4D97-AF65-F5344CB8AC3E}">
        <p14:creationId xmlns:p14="http://schemas.microsoft.com/office/powerpoint/2010/main" val="3967275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Hierarchical Page Tables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4271" y="1299520"/>
            <a:ext cx="5544064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dirty="0"/>
              <a:t>Break up the logical address space into multiple page tables</a:t>
            </a:r>
          </a:p>
          <a:p>
            <a:r>
              <a:rPr lang="en-US" altLang="en-US" sz="2600" dirty="0"/>
              <a:t>Two-level page table</a:t>
            </a:r>
          </a:p>
          <a:p>
            <a:r>
              <a:rPr lang="en-US" altLang="en-US" sz="2600" dirty="0"/>
              <a:t>We then page the page table</a:t>
            </a:r>
          </a:p>
          <a:p>
            <a:endParaRPr lang="en-US" altLang="en-US" sz="2600" dirty="0"/>
          </a:p>
          <a:p>
            <a:endParaRPr lang="en-US" altLang="en-US" sz="2600" dirty="0"/>
          </a:p>
          <a:p>
            <a:endParaRPr lang="en-US" altLang="en-US" sz="400" i="1" dirty="0"/>
          </a:p>
          <a:p>
            <a:r>
              <a:rPr lang="en-US" altLang="en-US" sz="2600" i="1" dirty="0"/>
              <a:t>p</a:t>
            </a:r>
            <a:r>
              <a:rPr lang="en-US" altLang="en-US" sz="2600" i="1" baseline="-25000" dirty="0"/>
              <a:t>1</a:t>
            </a:r>
            <a:r>
              <a:rPr lang="en-US" altLang="en-US" sz="2600" dirty="0"/>
              <a:t> is an index into the outer page table, and </a:t>
            </a:r>
            <a:r>
              <a:rPr lang="en-US" altLang="en-US" sz="2600" i="1" dirty="0"/>
              <a:t>p</a:t>
            </a:r>
            <a:r>
              <a:rPr lang="en-US" altLang="en-US" sz="2600" i="1" baseline="-25000" dirty="0"/>
              <a:t>2</a:t>
            </a:r>
            <a:r>
              <a:rPr lang="en-US" altLang="en-US" sz="2600" dirty="0"/>
              <a:t> is the displacement within the page of the inner page table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37" y="3144517"/>
            <a:ext cx="3159125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16" y="2173289"/>
            <a:ext cx="6389687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97" y="948256"/>
            <a:ext cx="11567496" cy="56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30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Hashed Page Table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439638"/>
            <a:ext cx="566928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dirty="0"/>
              <a:t>The </a:t>
            </a:r>
            <a:r>
              <a:rPr lang="en-US" altLang="en-US" sz="2600" dirty="0" smtClean="0"/>
              <a:t>page </a:t>
            </a:r>
            <a:r>
              <a:rPr lang="en-US" altLang="en-US" sz="2600" dirty="0"/>
              <a:t>number is hashed </a:t>
            </a:r>
            <a:endParaRPr lang="en-US" altLang="en-US" sz="2600" dirty="0" smtClean="0"/>
          </a:p>
          <a:p>
            <a:r>
              <a:rPr lang="en-US" altLang="en-US" sz="2600" dirty="0" smtClean="0"/>
              <a:t>Page </a:t>
            </a:r>
            <a:r>
              <a:rPr lang="en-US" altLang="en-US" sz="2600" dirty="0"/>
              <a:t>table contains a chain of elements hashing to the same location</a:t>
            </a:r>
          </a:p>
          <a:p>
            <a:r>
              <a:rPr lang="en-US" altLang="en-US" sz="2600" dirty="0"/>
              <a:t>Each element contains (1) </a:t>
            </a:r>
            <a:r>
              <a:rPr lang="en-US" altLang="en-US" sz="2600" dirty="0" smtClean="0"/>
              <a:t>page </a:t>
            </a:r>
            <a:r>
              <a:rPr lang="en-US" altLang="en-US" sz="2600" dirty="0"/>
              <a:t>number (2) </a:t>
            </a:r>
            <a:r>
              <a:rPr lang="en-US" altLang="en-US" sz="2600" dirty="0" smtClean="0"/>
              <a:t>value </a:t>
            </a:r>
            <a:r>
              <a:rPr lang="en-US" altLang="en-US" sz="2600" dirty="0"/>
              <a:t>of the mapped page frame (3) a pointer to the next element</a:t>
            </a:r>
          </a:p>
          <a:p>
            <a:r>
              <a:rPr lang="en-US" altLang="en-US" sz="2600"/>
              <a:t>P</a:t>
            </a:r>
            <a:r>
              <a:rPr lang="en-US" altLang="en-US" sz="2600" smtClean="0"/>
              <a:t>age </a:t>
            </a:r>
            <a:r>
              <a:rPr lang="en-US" altLang="en-US" sz="2600" dirty="0"/>
              <a:t>numbers are compared in this chain searching for a match</a:t>
            </a:r>
          </a:p>
          <a:p>
            <a:r>
              <a:rPr lang="en-US" altLang="en-US" sz="2600" dirty="0"/>
              <a:t>If a match is found, the corresponding physical frame is extracted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1859757"/>
            <a:ext cx="6447572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161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Inverted Page Table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9789" y="1431325"/>
            <a:ext cx="5830371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Track all physical pages</a:t>
            </a:r>
          </a:p>
          <a:p>
            <a:r>
              <a:rPr lang="en-US" altLang="en-US" dirty="0"/>
              <a:t>One entry for each real page of memory</a:t>
            </a:r>
          </a:p>
          <a:p>
            <a:r>
              <a:rPr lang="en-US" altLang="en-US" dirty="0"/>
              <a:t>Entry consists of the virtual address of the page stored in that real memory location, with information about the process that owns that page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160" y="1676401"/>
            <a:ext cx="60579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381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Hardware Address Protection</a:t>
            </a:r>
          </a:p>
        </p:txBody>
      </p:sp>
      <p:pic>
        <p:nvPicPr>
          <p:cNvPr id="7" name="Content Placeholder 4" descr="8.02.pd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90" b="-12790"/>
          <a:stretch>
            <a:fillRect/>
          </a:stretch>
        </p:blipFill>
        <p:spPr>
          <a:xfrm>
            <a:off x="2171700" y="2108778"/>
            <a:ext cx="6324600" cy="34829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3" name="Straight Connector 2"/>
          <p:cNvCxnSpPr/>
          <p:nvPr/>
        </p:nvCxnSpPr>
        <p:spPr>
          <a:xfrm>
            <a:off x="8497455" y="2475345"/>
            <a:ext cx="0" cy="24753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3740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00FF"/>
                </a:solidFill>
              </a:rPr>
              <a:t>Logical vs. </a:t>
            </a:r>
            <a:r>
              <a:rPr lang="en-US" altLang="en-US" sz="4000" dirty="0">
                <a:solidFill>
                  <a:srgbClr val="0000FF"/>
                </a:solidFill>
              </a:rPr>
              <a:t>Physical Address Space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1325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Logical address</a:t>
            </a:r>
            <a:r>
              <a:rPr lang="en-US" altLang="en-US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– generated by the CPU; also referred to as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virtual address</a:t>
            </a:r>
          </a:p>
          <a:p>
            <a:pPr>
              <a:buFont typeface="Wingdings" charset="2"/>
              <a:buChar char="v"/>
            </a:pP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Physical address</a:t>
            </a:r>
            <a:r>
              <a:rPr lang="en-US" altLang="en-US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– address seen by the memory unit</a:t>
            </a:r>
          </a:p>
          <a:p>
            <a:pPr>
              <a:buFont typeface="Wingdings" charset="2"/>
              <a:buChar char="v"/>
            </a:pP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Logical address space </a:t>
            </a:r>
            <a:r>
              <a:rPr lang="en-US" altLang="en-US" dirty="0">
                <a:ea typeface="MS PGothic" charset="-128"/>
              </a:rPr>
              <a:t>- set of all logical addresses generated by a program</a:t>
            </a:r>
          </a:p>
          <a:p>
            <a:pPr>
              <a:buFont typeface="Wingdings" charset="2"/>
              <a:buChar char="v"/>
            </a:pP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Physical address space </a:t>
            </a:r>
            <a:r>
              <a:rPr lang="en-US" altLang="en-US" dirty="0">
                <a:ea typeface="MS PGothic" charset="-128"/>
              </a:rPr>
              <a:t>- set of all physical addresses corresponding to the logical addresses generated by a program</a:t>
            </a:r>
          </a:p>
        </p:txBody>
      </p:sp>
    </p:spTree>
    <p:extLst>
      <p:ext uri="{BB962C8B-B14F-4D97-AF65-F5344CB8AC3E}">
        <p14:creationId xmlns:p14="http://schemas.microsoft.com/office/powerpoint/2010/main" val="1793908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Memory-Management Unit (MMU)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2421" y="1447802"/>
            <a:ext cx="10888402" cy="18561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Hardware device that at run time maps virtual address to physical address</a:t>
            </a:r>
            <a:endParaRPr lang="en-US" altLang="en-US" sz="800" dirty="0">
              <a:ea typeface="MS PGothic" charset="-128"/>
            </a:endParaRPr>
          </a:p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The user program deals with </a:t>
            </a:r>
            <a:r>
              <a:rPr lang="en-US" altLang="en-US" i="1" dirty="0">
                <a:ea typeface="MS PGothic" charset="-128"/>
              </a:rPr>
              <a:t>logical</a:t>
            </a:r>
            <a:r>
              <a:rPr lang="en-US" altLang="en-US" dirty="0">
                <a:ea typeface="MS PGothic" charset="-128"/>
              </a:rPr>
              <a:t> addresses; it never sees the </a:t>
            </a:r>
            <a:r>
              <a:rPr lang="en-US" altLang="en-US" i="1" dirty="0">
                <a:ea typeface="MS PGothic" charset="-128"/>
              </a:rPr>
              <a:t>real</a:t>
            </a:r>
            <a:r>
              <a:rPr lang="en-US" altLang="en-US" dirty="0">
                <a:ea typeface="MS PGothic" charset="-128"/>
              </a:rPr>
              <a:t> physical addresses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645" y="2935142"/>
            <a:ext cx="4841527" cy="350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1966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Dynamic Loading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6366" y="1489558"/>
            <a:ext cx="1048705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Wingdings" charset="2"/>
              <a:buChar char="v"/>
            </a:pPr>
            <a:r>
              <a:rPr kumimoji="1" lang="en-US" altLang="en-US" dirty="0"/>
              <a:t>Routine is not loaded until it is called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Wingdings" charset="2"/>
              <a:buChar char="v"/>
            </a:pPr>
            <a:r>
              <a:rPr kumimoji="1" lang="en-US" altLang="en-US" dirty="0"/>
              <a:t>Better memory-space utilization; unused routine is never loaded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Wingdings" charset="2"/>
              <a:buChar char="v"/>
            </a:pPr>
            <a:r>
              <a:rPr kumimoji="1" lang="en-US" altLang="en-US" dirty="0"/>
              <a:t>All routines kept on disk 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Wingdings" charset="2"/>
              <a:buChar char="v"/>
            </a:pPr>
            <a:r>
              <a:rPr kumimoji="1" lang="en-US" altLang="en-US" dirty="0"/>
              <a:t>Useful when large amounts of code are needed to handle infrequently occurring cases</a:t>
            </a:r>
          </a:p>
        </p:txBody>
      </p:sp>
    </p:spTree>
    <p:extLst>
      <p:ext uri="{BB962C8B-B14F-4D97-AF65-F5344CB8AC3E}">
        <p14:creationId xmlns:p14="http://schemas.microsoft.com/office/powerpoint/2010/main" val="20299942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Swapping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6" y="1505465"/>
            <a:ext cx="11050853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A process can be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swapped</a:t>
            </a:r>
            <a:r>
              <a:rPr lang="en-US" altLang="en-US" dirty="0">
                <a:ea typeface="MS PGothic" charset="-128"/>
              </a:rPr>
              <a:t> temporarily out of memory to a backing store, and then brought back into memory for continued execution</a:t>
            </a:r>
          </a:p>
          <a:p>
            <a:pPr lvl="1">
              <a:lnSpc>
                <a:spcPct val="80000"/>
              </a:lnSpc>
              <a:buFont typeface="Wingdings" charset="2"/>
              <a:buChar char="v"/>
            </a:pPr>
            <a:r>
              <a:rPr lang="en-US" altLang="en-US" sz="2800" dirty="0">
                <a:ea typeface="MS PGothic" charset="-128"/>
              </a:rPr>
              <a:t>Total physical memory space of processes can exceed physical memory</a:t>
            </a:r>
          </a:p>
          <a:p>
            <a:pPr>
              <a:lnSpc>
                <a:spcPct val="80000"/>
              </a:lnSpc>
              <a:buFont typeface="Wingdings" charset="2"/>
              <a:buChar char="v"/>
            </a:pP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Backing store</a:t>
            </a:r>
            <a:r>
              <a:rPr lang="en-US" altLang="en-US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– fast disk large enough to accommodate copies of all memory images for all users</a:t>
            </a:r>
          </a:p>
          <a:p>
            <a:pPr>
              <a:lnSpc>
                <a:spcPct val="80000"/>
              </a:lnSpc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Major part of swap time is transfer time</a:t>
            </a:r>
          </a:p>
          <a:p>
            <a:pPr>
              <a:lnSpc>
                <a:spcPct val="80000"/>
              </a:lnSpc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System maintains a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ready queue</a:t>
            </a:r>
            <a:r>
              <a:rPr lang="en-US" altLang="en-US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of ready-to-run processes which have memory images on disk</a:t>
            </a:r>
          </a:p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Swap only when free memory extremely low</a:t>
            </a:r>
          </a:p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Swapping portions of processes</a:t>
            </a:r>
          </a:p>
          <a:p>
            <a:pPr>
              <a:lnSpc>
                <a:spcPct val="80000"/>
              </a:lnSpc>
              <a:buFont typeface="Wingdings" charset="2"/>
              <a:buChar char="v"/>
            </a:pP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939897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Swapping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505465"/>
            <a:ext cx="5898291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If next processes to be put on CPU is not in memory, need to swap out a process and swap in target process</a:t>
            </a:r>
          </a:p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Context switch time can then be very high</a:t>
            </a:r>
          </a:p>
          <a:p>
            <a:pPr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100MB process swapping to hard disk with transfer rate of 50MB/sec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Swap out time of 2000 </a:t>
            </a:r>
            <a:r>
              <a:rPr lang="en-US" altLang="en-US" dirty="0" err="1">
                <a:ea typeface="MS PGothic" charset="-128"/>
              </a:rPr>
              <a:t>ms</a:t>
            </a:r>
            <a:endParaRPr lang="en-US" altLang="en-US" dirty="0">
              <a:ea typeface="MS PGothic" charset="-128"/>
            </a:endParaRP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Plus swap in of same sized process</a:t>
            </a:r>
          </a:p>
          <a:p>
            <a:pPr lvl="1">
              <a:buFont typeface="Wingdings" charset="2"/>
              <a:buChar char="v"/>
            </a:pPr>
            <a:r>
              <a:rPr lang="en-US" altLang="en-US" dirty="0">
                <a:ea typeface="MS PGothic" charset="-128"/>
              </a:rPr>
              <a:t>Total context switch swapping component time of 4000ms (4 seconds)</a:t>
            </a:r>
          </a:p>
        </p:txBody>
      </p:sp>
      <p:pic>
        <p:nvPicPr>
          <p:cNvPr id="6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301" y="1614615"/>
            <a:ext cx="5949937" cy="44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3495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9351</TotalTime>
  <Words>1680</Words>
  <Application>Microsoft Office PowerPoint</Application>
  <PresentationFormat>Widescreen</PresentationFormat>
  <Paragraphs>218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ＭＳ Ｐゴシック</vt:lpstr>
      <vt:lpstr>ＭＳ Ｐゴシック</vt:lpstr>
      <vt:lpstr>Arial</vt:lpstr>
      <vt:lpstr>Baskerville Old Face</vt:lpstr>
      <vt:lpstr>Book Antiqua</vt:lpstr>
      <vt:lpstr>Calibri</vt:lpstr>
      <vt:lpstr>Calibri Light</vt:lpstr>
      <vt:lpstr>Comic Sans MS</vt:lpstr>
      <vt:lpstr>Helvetica</vt:lpstr>
      <vt:lpstr>Monotype Sorts</vt:lpstr>
      <vt:lpstr>Symbol</vt:lpstr>
      <vt:lpstr>Wingdings</vt:lpstr>
      <vt:lpstr>Office Theme</vt:lpstr>
      <vt:lpstr>OPERATING SYSTEMS (CS F372) Main Memory Management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873</cp:revision>
  <cp:lastPrinted>2018-08-03T03:52:21Z</cp:lastPrinted>
  <dcterms:created xsi:type="dcterms:W3CDTF">2016-05-19T10:09:53Z</dcterms:created>
  <dcterms:modified xsi:type="dcterms:W3CDTF">2023-11-06T10:11:14Z</dcterms:modified>
</cp:coreProperties>
</file>