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431" r:id="rId3"/>
    <p:sldId id="329" r:id="rId4"/>
    <p:sldId id="389" r:id="rId5"/>
    <p:sldId id="467" r:id="rId6"/>
    <p:sldId id="468" r:id="rId7"/>
    <p:sldId id="470" r:id="rId8"/>
    <p:sldId id="469" r:id="rId9"/>
    <p:sldId id="471" r:id="rId10"/>
    <p:sldId id="472" r:id="rId11"/>
    <p:sldId id="475" r:id="rId12"/>
    <p:sldId id="477" r:id="rId13"/>
    <p:sldId id="478" r:id="rId14"/>
    <p:sldId id="479" r:id="rId15"/>
    <p:sldId id="480" r:id="rId16"/>
    <p:sldId id="481" r:id="rId17"/>
    <p:sldId id="482" r:id="rId18"/>
    <p:sldId id="483" r:id="rId19"/>
    <p:sldId id="268" r:id="rId20"/>
  </p:sldIdLst>
  <p:sldSz cx="12192000" cy="6858000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sha Mitra" initials="B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0066FF"/>
    <a:srgbClr val="D34DE9"/>
    <a:srgbClr val="42ECF4"/>
    <a:srgbClr val="CA14A3"/>
    <a:srgbClr val="0ED01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6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E9342-A0CF-441D-8031-A99377EDC02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07908-FFF3-4E06-8AAB-65081BE1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03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47E00-66FE-4AE5-B79A-D00B823C99C6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B63D4-1D70-40BD-BDA7-41BED40817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8699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95311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DDD6-8C87-4C9D-B8B1-F905E3E845CB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CDDD6-8C87-4C9D-B8B1-F905E3E845CB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81400" y="4221893"/>
            <a:ext cx="6629400" cy="930877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 b="1" dirty="0">
                <a:latin typeface="Baskerville Old Face" panose="02020602080505020303" pitchFamily="18" charset="0"/>
              </a:rPr>
              <a:t>OPERATING SYSTEMS (CS F372)</a:t>
            </a:r>
            <a:r>
              <a:rPr lang="en-US" sz="2800" dirty="0">
                <a:latin typeface="Baskerville Old Face" panose="02020602080505020303" pitchFamily="18" charset="0"/>
              </a:rPr>
              <a:t> </a:t>
            </a:r>
            <a:br>
              <a:rPr lang="en-US" sz="2800" dirty="0">
                <a:latin typeface="Baskerville Old Face" panose="02020602080505020303" pitchFamily="18" charset="0"/>
              </a:rPr>
            </a:br>
            <a:r>
              <a:rPr lang="en-US" sz="2800" dirty="0">
                <a:latin typeface="Baskerville Old Face" panose="02020602080505020303" pitchFamily="18" charset="0"/>
              </a:rPr>
              <a:t>Mass Storage</a:t>
            </a:r>
            <a:r>
              <a:rPr lang="en-US" sz="2800" dirty="0">
                <a:latin typeface="Baskerville Old Face" panose="02020602080505020303" pitchFamily="18" charset="0"/>
                <a:cs typeface="Arial" charset="0"/>
              </a:rPr>
              <a:t>	</a:t>
            </a:r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3802791" y="5189841"/>
            <a:ext cx="601980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Book Antiqua" panose="02040602050305030304" pitchFamily="18" charset="0"/>
              </a:rPr>
              <a:t>Barsha </a:t>
            </a:r>
            <a:r>
              <a:rPr lang="en-US" dirty="0">
                <a:latin typeface="Book Antiqua" panose="02040602050305030304" pitchFamily="18" charset="0"/>
              </a:rPr>
              <a:t>Mitra</a:t>
            </a:r>
          </a:p>
          <a:p>
            <a:r>
              <a:rPr lang="en-US" dirty="0">
                <a:latin typeface="Book Antiqua" panose="02040602050305030304" pitchFamily="18" charset="0"/>
              </a:rPr>
              <a:t>CSIS Dept., BITS Pilani,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42003754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89197" y="252249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Disk Management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62197" y="1388164"/>
            <a:ext cx="11402066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To use a disk to hold files, the operating system still needs to record its own data structures on the disk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3366FF"/>
                </a:solidFill>
              </a:rPr>
              <a:t>Partition</a:t>
            </a:r>
            <a:r>
              <a:rPr lang="en-US" altLang="en-US" sz="2800" dirty="0"/>
              <a:t> the disk into one or more groups of cylinders, each treated as a logical disk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3366FF"/>
                </a:solidFill>
              </a:rPr>
              <a:t>Logical formatting- </a:t>
            </a:r>
            <a:r>
              <a:rPr lang="en-US" altLang="en-US" sz="2800" dirty="0"/>
              <a:t>creation of a file system, OS stores the initial file system data structures on the disk, data structures include maps of free and allocated space and an initial empty directory</a:t>
            </a:r>
            <a:endParaRPr lang="en-US" altLang="en-US" dirty="0"/>
          </a:p>
          <a:p>
            <a:pPr lvl="2">
              <a:buFont typeface="Wingdings" panose="05000000000000000000" pitchFamily="2" charset="2"/>
              <a:buChar char="v"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956283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89197" y="252249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RAID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1414532"/>
            <a:ext cx="12376506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RAID – redundant arrays of independent disks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multiple disk drives provides reliability via </a:t>
            </a:r>
            <a:r>
              <a:rPr lang="en-US" altLang="en-US" b="1" dirty="0">
                <a:solidFill>
                  <a:srgbClr val="3366FF"/>
                </a:solidFill>
              </a:rPr>
              <a:t>redundancy</a:t>
            </a:r>
            <a:endParaRPr lang="en-US" alt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Increases the </a:t>
            </a:r>
            <a:r>
              <a:rPr lang="en-US" altLang="en-US" b="1" dirty="0">
                <a:solidFill>
                  <a:srgbClr val="3366FF"/>
                </a:solidFill>
              </a:rPr>
              <a:t>mean time to failure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rgbClr val="3366FF"/>
                </a:solidFill>
              </a:rPr>
              <a:t>Mean time to repair – </a:t>
            </a:r>
            <a:r>
              <a:rPr lang="en-US" altLang="en-US" dirty="0"/>
              <a:t>avg. time to replace a failed disk and restore the data on it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 smtClean="0"/>
              <a:t>Mirrored </a:t>
            </a:r>
            <a:r>
              <a:rPr lang="en-US" altLang="en-US" dirty="0"/>
              <a:t>Disk (volume)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 smtClean="0"/>
              <a:t>Data </a:t>
            </a:r>
            <a:r>
              <a:rPr lang="en-US" altLang="en-US" dirty="0"/>
              <a:t>Stripping </a:t>
            </a:r>
            <a:r>
              <a:rPr lang="mr-IN" altLang="en-US" dirty="0"/>
              <a:t>–</a:t>
            </a:r>
            <a:r>
              <a:rPr lang="en-US" altLang="en-US" dirty="0"/>
              <a:t> bit-level stripping, byte-level stripping, block-level stripping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rgbClr val="3366FF"/>
                </a:solidFill>
              </a:rPr>
              <a:t>RAID 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rgbClr val="3366FF"/>
                </a:solidFill>
              </a:rPr>
              <a:t>RAID 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rgbClr val="3366FF"/>
                </a:solidFill>
              </a:rPr>
              <a:t>RAID </a:t>
            </a:r>
            <a:r>
              <a:rPr lang="en-US" altLang="en-US" b="1" dirty="0" smtClean="0">
                <a:solidFill>
                  <a:srgbClr val="3366FF"/>
                </a:solidFill>
              </a:rPr>
              <a:t>2</a:t>
            </a:r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765723" y="4313016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3366FF"/>
                </a:solidFill>
              </a:rPr>
              <a:t>RAID 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3366FF"/>
                </a:solidFill>
              </a:rPr>
              <a:t>RAID 4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3366FF"/>
                </a:solidFill>
              </a:rPr>
              <a:t>RAID 5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rgbClr val="3366FF"/>
                </a:solidFill>
              </a:rPr>
              <a:t>RAID 6</a:t>
            </a:r>
            <a:endParaRPr lang="en-US" alt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5061306" y="5205568"/>
            <a:ext cx="6597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HDD RAID vs SSD RAID</a:t>
            </a:r>
            <a:endParaRPr lang="en-IN" dirty="0" smtClean="0"/>
          </a:p>
          <a:p>
            <a:r>
              <a:rPr lang="en-IN" dirty="0" smtClean="0"/>
              <a:t>https</a:t>
            </a:r>
            <a:r>
              <a:rPr lang="en-IN" dirty="0"/>
              <a:t>://helpdeskgeek.com/reviews/hdd-raid-vs-ssd-raid-the-major-differences-you-should-know/</a:t>
            </a:r>
          </a:p>
        </p:txBody>
      </p:sp>
    </p:spTree>
    <p:extLst>
      <p:ext uri="{BB962C8B-B14F-4D97-AF65-F5344CB8AC3E}">
        <p14:creationId xmlns:p14="http://schemas.microsoft.com/office/powerpoint/2010/main" val="79325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89197" y="252249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RAID 0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47898" y="1438963"/>
            <a:ext cx="4852132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1" dirty="0"/>
              <a:t>Level 0: Non redundant</a:t>
            </a:r>
            <a:endParaRPr lang="en-US" dirty="0"/>
          </a:p>
          <a:p>
            <a:pPr algn="just"/>
            <a:r>
              <a:rPr lang="en-US" sz="2400" dirty="0"/>
              <a:t>Data striping is used for increased performance but no redundant information is maintained. </a:t>
            </a:r>
          </a:p>
          <a:p>
            <a:pPr algn="just"/>
            <a:r>
              <a:rPr lang="en-US" sz="2400" dirty="0"/>
              <a:t>Striping is done at block level but without any redundancy.</a:t>
            </a:r>
          </a:p>
          <a:p>
            <a:pPr algn="just"/>
            <a:r>
              <a:rPr lang="en-US" sz="2400" dirty="0"/>
              <a:t>Writing performance is best in this level because due to absence of redundant information there is no need to update redundant information</a:t>
            </a:r>
            <a:endParaRPr lang="en-US" alt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029" y="2528749"/>
            <a:ext cx="7191971" cy="286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17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89197" y="252249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RAID 1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47897" y="1438963"/>
            <a:ext cx="11663103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Level 1: Mirrored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Same data is copied on two different disks. This type of redundancy is called </a:t>
            </a:r>
            <a:r>
              <a:rPr lang="en-US" b="1" dirty="0">
                <a:solidFill>
                  <a:srgbClr val="FF0000"/>
                </a:solidFill>
              </a:rPr>
              <a:t>mirroring</a:t>
            </a:r>
            <a:r>
              <a:rPr lang="en-US" dirty="0"/>
              <a:t>. It is the most expensive system. Because two copies of same data are available in two different disks, it allows parallel read</a:t>
            </a:r>
            <a:endParaRPr lang="en-US" alt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14712"/>
            <a:ext cx="12192000" cy="256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43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89197" y="252249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RAID 2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47897" y="1438963"/>
            <a:ext cx="11663103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Level 2: Error correcting codes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This level uses bit-level data stripping in place of block level. It is used with drives with no built in error detection technique. </a:t>
            </a:r>
            <a:r>
              <a:rPr lang="en-US"/>
              <a:t>Error-correcting codes </a:t>
            </a:r>
            <a:r>
              <a:rPr lang="en-US" dirty="0"/>
              <a:t>(ECC) store two or more extra bits and it is used for reconstruction of the data if a single bit is damaged.</a:t>
            </a:r>
            <a:br>
              <a:rPr lang="en-US" dirty="0"/>
            </a:br>
            <a:endParaRPr lang="en-US" alt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2838"/>
            <a:ext cx="12192000" cy="281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87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89197" y="252249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RAID 3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47897" y="1438963"/>
            <a:ext cx="11663103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Level 3: Bit-Interleaved parity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Data stripping is used and a single parity bit is used for error correction as well as for detection. Systems have disk controller that detects which disk has failed. RAID level 3 has a single check disk with parity bit.</a:t>
            </a:r>
            <a:endParaRPr lang="en-US" alt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72" y="3154183"/>
            <a:ext cx="10860752" cy="334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3005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89197" y="252249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RAID 4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3297" y="1324663"/>
            <a:ext cx="11943889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Level 4: Block-Interleaved parity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RAID level 4 is similar as RAID level 3 but it has Block-Interleaved parity instead of bit parity. You can access data independently so read performance is high.</a:t>
            </a:r>
            <a:endParaRPr lang="en-US" alt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52" y="2585027"/>
            <a:ext cx="11830577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7755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89197" y="252249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RAID 5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3297" y="1324663"/>
            <a:ext cx="11663103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Level 5: Block-Interleaved distributed parity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RAID level 5 distributes the parity block and data on all disks. For each block, one of the disks stores the parity and the others store data. RAID level 5 gives best performance for large read and write. </a:t>
            </a:r>
            <a:endParaRPr lang="en-US" alt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98" y="2880136"/>
            <a:ext cx="10725702" cy="397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2301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89197" y="252249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RAID 6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3297" y="1324663"/>
            <a:ext cx="11663103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Level 6: P+Q Redundancy Scheme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What happens if more than one disk fails at a time? This level stores extra redundant information to save the data against multiple disk failures. It uses Reed-Solomon codes (ECC) for data recovery. Two different algorithms are employed</a:t>
            </a:r>
            <a:endParaRPr lang="en-US" alt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4205"/>
            <a:ext cx="12192000" cy="33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2892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3493" y="2967335"/>
            <a:ext cx="38050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31732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Magnetic Disks</a:t>
            </a:r>
          </a:p>
        </p:txBody>
      </p:sp>
      <p:pic>
        <p:nvPicPr>
          <p:cNvPr id="6" name="Picture 1" descr="10_0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743" y="1676401"/>
            <a:ext cx="5157787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589254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400627" y="268041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Mass Storage Structure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509" y="1305960"/>
            <a:ext cx="11069556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>
                <a:solidFill>
                  <a:srgbClr val="3366FF"/>
                </a:solidFill>
              </a:rPr>
              <a:t>Magnetic disks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provide bulk of secondary storage of modern computers</a:t>
            </a:r>
          </a:p>
          <a:p>
            <a:pPr lvl="1"/>
            <a:r>
              <a:rPr lang="en-US" altLang="en-US" dirty="0"/>
              <a:t>Disk in use rotates at 60 to 250 times per second (RPM)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Transfer rate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rate at which data flow between drive and computer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Positioning time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random-access time</a:t>
            </a:r>
            <a:r>
              <a:rPr lang="en-US" altLang="en-US" dirty="0"/>
              <a:t>) is time to move disk arm to desired cylinder (</a:t>
            </a:r>
            <a:r>
              <a:rPr lang="en-US" altLang="en-US" b="1" dirty="0">
                <a:solidFill>
                  <a:srgbClr val="3366FF"/>
                </a:solidFill>
              </a:rPr>
              <a:t>seek time</a:t>
            </a:r>
            <a:r>
              <a:rPr lang="en-US" altLang="en-US" dirty="0"/>
              <a:t>) and time for desired sector to rotate under the disk head (</a:t>
            </a:r>
            <a:r>
              <a:rPr lang="en-US" altLang="en-US" b="1" dirty="0">
                <a:solidFill>
                  <a:srgbClr val="3366FF"/>
                </a:solidFill>
              </a:rPr>
              <a:t>rotational latency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Head crash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results from disk head making contact with the disk surface  </a:t>
            </a:r>
          </a:p>
          <a:p>
            <a:r>
              <a:rPr lang="en-US" altLang="en-US" dirty="0"/>
              <a:t>Disks can be removable</a:t>
            </a:r>
          </a:p>
          <a:p>
            <a:r>
              <a:rPr lang="en-US" altLang="en-US" dirty="0"/>
              <a:t>Disk drive is attached to computer via </a:t>
            </a:r>
            <a:r>
              <a:rPr lang="en-US" altLang="en-US" b="1" dirty="0">
                <a:solidFill>
                  <a:srgbClr val="3366FF"/>
                </a:solidFill>
              </a:rPr>
              <a:t>I/O bus</a:t>
            </a:r>
          </a:p>
          <a:p>
            <a:pPr lvl="1"/>
            <a:r>
              <a:rPr lang="en-US" altLang="en-US" dirty="0"/>
              <a:t>Buses vary, including </a:t>
            </a:r>
            <a:r>
              <a:rPr lang="en-US" altLang="en-US" b="1" dirty="0">
                <a:solidFill>
                  <a:srgbClr val="3366FF"/>
                </a:solidFill>
              </a:rPr>
              <a:t>ATA</a:t>
            </a:r>
            <a:r>
              <a:rPr lang="en-US" altLang="en-US" dirty="0"/>
              <a:t>,</a:t>
            </a:r>
            <a:r>
              <a:rPr lang="en-US" altLang="en-US" b="1" dirty="0">
                <a:solidFill>
                  <a:srgbClr val="3366FF"/>
                </a:solidFill>
              </a:rPr>
              <a:t> SATA</a:t>
            </a:r>
            <a:r>
              <a:rPr lang="en-US" altLang="en-US" dirty="0"/>
              <a:t>,</a:t>
            </a:r>
            <a:r>
              <a:rPr lang="en-US" altLang="en-US" b="1" dirty="0">
                <a:solidFill>
                  <a:srgbClr val="3366FF"/>
                </a:solidFill>
              </a:rPr>
              <a:t> USB</a:t>
            </a:r>
            <a:r>
              <a:rPr lang="en-US" altLang="en-US" dirty="0"/>
              <a:t>,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 err="1">
                <a:solidFill>
                  <a:srgbClr val="3366FF"/>
                </a:solidFill>
              </a:rPr>
              <a:t>Fibre</a:t>
            </a:r>
            <a:r>
              <a:rPr lang="en-US" altLang="en-US" b="1" dirty="0">
                <a:solidFill>
                  <a:srgbClr val="3366FF"/>
                </a:solidFill>
              </a:rPr>
              <a:t> Channel (FC), etc.</a:t>
            </a:r>
          </a:p>
        </p:txBody>
      </p:sp>
    </p:spTree>
    <p:extLst>
      <p:ext uri="{BB962C8B-B14F-4D97-AF65-F5344CB8AC3E}">
        <p14:creationId xmlns:p14="http://schemas.microsoft.com/office/powerpoint/2010/main" val="164295430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89197" y="252249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Disk Structure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4887" y="1505465"/>
            <a:ext cx="10013840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Disk drives are addressed as large 1-dimensional arrays of </a:t>
            </a:r>
            <a:r>
              <a:rPr lang="en-US" altLang="en-US" b="1" dirty="0">
                <a:solidFill>
                  <a:srgbClr val="3366FF"/>
                </a:solidFill>
              </a:rPr>
              <a:t>logical </a:t>
            </a:r>
            <a:r>
              <a:rPr lang="en-US" altLang="en-US" b="1" dirty="0" smtClean="0">
                <a:solidFill>
                  <a:srgbClr val="3366FF"/>
                </a:solidFill>
              </a:rPr>
              <a:t>blocks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 smtClean="0"/>
              <a:t>logical </a:t>
            </a:r>
            <a:r>
              <a:rPr lang="en-US" altLang="en-US" dirty="0"/>
              <a:t>block is the smallest unit of transfer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 smtClean="0"/>
              <a:t>The </a:t>
            </a:r>
            <a:r>
              <a:rPr lang="en-US" altLang="en-US" dirty="0"/>
              <a:t>1-dimensional array of logical blocks is mapped into the sectors of the disk sequentially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Sector 0 is the first sector of the first track on the outermost cylinder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Mapping proceeds in order through that track, then the rest of the tracks in that cylinder, and then through the rest of the cylinders from outermost to innermost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dirty="0"/>
              <a:t>Physical Address – cylinder number, track number, sector number</a:t>
            </a:r>
          </a:p>
        </p:txBody>
      </p:sp>
    </p:spTree>
    <p:extLst>
      <p:ext uri="{BB962C8B-B14F-4D97-AF65-F5344CB8AC3E}">
        <p14:creationId xmlns:p14="http://schemas.microsoft.com/office/powerpoint/2010/main" val="179390847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89197" y="252249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Disk Scheduling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9197" y="1438964"/>
            <a:ext cx="10366433" cy="5057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Minimize seek time</a:t>
            </a:r>
            <a:endParaRPr lang="en-US" altLang="en-US" sz="105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sym typeface="Symbol" panose="05050102010706020507" pitchFamily="18" charset="2"/>
              </a:rPr>
              <a:t>Disk </a:t>
            </a:r>
            <a:r>
              <a:rPr lang="en-US" altLang="en-US" b="1" dirty="0">
                <a:solidFill>
                  <a:srgbClr val="3366FF"/>
                </a:solidFill>
                <a:sym typeface="Symbol" panose="05050102010706020507" pitchFamily="18" charset="2"/>
              </a:rPr>
              <a:t>bandwidth</a:t>
            </a:r>
            <a:r>
              <a:rPr lang="en-US" altLang="en-US" dirty="0">
                <a:solidFill>
                  <a:srgbClr val="3366FF"/>
                </a:solidFill>
                <a:sym typeface="Symbol" panose="05050102010706020507" pitchFamily="18" charset="2"/>
              </a:rPr>
              <a:t> -</a:t>
            </a:r>
            <a:r>
              <a:rPr lang="en-US" altLang="en-US" dirty="0">
                <a:sym typeface="Symbol" panose="05050102010706020507" pitchFamily="18" charset="2"/>
              </a:rPr>
              <a:t> total no. of bytes transferred divided by the total time between the first request for service and the completion of the last transfer</a:t>
            </a:r>
          </a:p>
          <a:p>
            <a:pPr>
              <a:buFont typeface="Wingdings" panose="05000000000000000000" pitchFamily="2" charset="2"/>
              <a:buChar char="v"/>
              <a:tabLst>
                <a:tab pos="1708150" algn="l"/>
              </a:tabLst>
            </a:pPr>
            <a:r>
              <a:rPr lang="en-US" altLang="en-US" dirty="0"/>
              <a:t>OS maintains queue of I/O requests, per disk or device</a:t>
            </a:r>
          </a:p>
          <a:p>
            <a:pPr>
              <a:buFont typeface="Wingdings" panose="05000000000000000000" pitchFamily="2" charset="2"/>
              <a:buChar char="v"/>
              <a:tabLst>
                <a:tab pos="1708150" algn="l"/>
              </a:tabLst>
            </a:pPr>
            <a:r>
              <a:rPr lang="en-US" altLang="en-US" dirty="0"/>
              <a:t>Idle disk can immediately work on I/O request, busy disk means request must be queued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325867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846" y="1952725"/>
            <a:ext cx="5905500" cy="4333875"/>
          </a:xfrm>
          <a:prstGeom prst="rect">
            <a:avLst/>
          </a:prstGeom>
        </p:spPr>
      </p:pic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89197" y="252249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FCFS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914716" y="1491738"/>
            <a:ext cx="407039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latin typeface="Helvetica" panose="020B0604020202020204" pitchFamily="34" charset="0"/>
              </a:rPr>
              <a:t>Total head movement of 640 cylinders</a:t>
            </a:r>
          </a:p>
        </p:txBody>
      </p:sp>
      <p:sp>
        <p:nvSpPr>
          <p:cNvPr id="24" name="Oval 23"/>
          <p:cNvSpPr/>
          <p:nvPr/>
        </p:nvSpPr>
        <p:spPr>
          <a:xfrm>
            <a:off x="3706238" y="3349853"/>
            <a:ext cx="107005" cy="10346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45" name="Group 14344"/>
          <p:cNvGrpSpPr/>
          <p:nvPr/>
        </p:nvGrpSpPr>
        <p:grpSpPr>
          <a:xfrm>
            <a:off x="3780876" y="3417946"/>
            <a:ext cx="1206171" cy="392055"/>
            <a:chOff x="3780876" y="3417946"/>
            <a:chExt cx="1206171" cy="392055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3780876" y="3417946"/>
              <a:ext cx="1112137" cy="327203"/>
            </a:xfrm>
            <a:prstGeom prst="straightConnector1">
              <a:avLst/>
            </a:prstGeom>
            <a:ln w="22225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4880042" y="3706534"/>
              <a:ext cx="107005" cy="10346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46" name="Group 14345"/>
          <p:cNvGrpSpPr/>
          <p:nvPr/>
        </p:nvGrpSpPr>
        <p:grpSpPr>
          <a:xfrm>
            <a:off x="4974136" y="3755171"/>
            <a:ext cx="2454554" cy="346660"/>
            <a:chOff x="4974136" y="3755171"/>
            <a:chExt cx="2454554" cy="34666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4974136" y="3755171"/>
              <a:ext cx="2379975" cy="310991"/>
            </a:xfrm>
            <a:prstGeom prst="straightConnector1">
              <a:avLst/>
            </a:prstGeom>
            <a:ln w="22225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7321685" y="3998364"/>
              <a:ext cx="107005" cy="10346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47" name="Group 14346"/>
          <p:cNvGrpSpPr/>
          <p:nvPr/>
        </p:nvGrpSpPr>
        <p:grpSpPr>
          <a:xfrm>
            <a:off x="3148519" y="4062898"/>
            <a:ext cx="4171086" cy="389128"/>
            <a:chOff x="3148519" y="4062898"/>
            <a:chExt cx="4171086" cy="389128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239311" y="4062898"/>
              <a:ext cx="4080294" cy="324276"/>
            </a:xfrm>
            <a:prstGeom prst="straightConnector1">
              <a:avLst/>
            </a:prstGeom>
            <a:ln w="22225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3148519" y="4348559"/>
              <a:ext cx="107005" cy="10346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48" name="Group 14347"/>
          <p:cNvGrpSpPr/>
          <p:nvPr/>
        </p:nvGrpSpPr>
        <p:grpSpPr>
          <a:xfrm>
            <a:off x="3291250" y="4406924"/>
            <a:ext cx="2396189" cy="346660"/>
            <a:chOff x="3291250" y="4406924"/>
            <a:chExt cx="2396189" cy="34666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291250" y="4406924"/>
              <a:ext cx="2321610" cy="301263"/>
            </a:xfrm>
            <a:prstGeom prst="straightConnector1">
              <a:avLst/>
            </a:prstGeom>
            <a:ln w="22225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5580434" y="4650117"/>
              <a:ext cx="107005" cy="10346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49" name="Group 14348"/>
          <p:cNvGrpSpPr/>
          <p:nvPr/>
        </p:nvGrpSpPr>
        <p:grpSpPr>
          <a:xfrm>
            <a:off x="2477310" y="4708333"/>
            <a:ext cx="3130744" cy="375991"/>
            <a:chOff x="2477310" y="4708333"/>
            <a:chExt cx="3130744" cy="375991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2558374" y="4708333"/>
              <a:ext cx="3049680" cy="340322"/>
            </a:xfrm>
            <a:prstGeom prst="straightConnector1">
              <a:avLst/>
            </a:prstGeom>
            <a:ln w="22225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2477310" y="4980857"/>
              <a:ext cx="107005" cy="10346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50" name="Group 14349"/>
          <p:cNvGrpSpPr/>
          <p:nvPr/>
        </p:nvGrpSpPr>
        <p:grpSpPr>
          <a:xfrm>
            <a:off x="2561676" y="5048950"/>
            <a:ext cx="3174401" cy="366115"/>
            <a:chOff x="2561676" y="5048950"/>
            <a:chExt cx="3174401" cy="36611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2561676" y="5048950"/>
              <a:ext cx="3109550" cy="301263"/>
            </a:xfrm>
            <a:prstGeom prst="straightConnector1">
              <a:avLst/>
            </a:prstGeom>
            <a:ln w="22225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5629072" y="5311598"/>
              <a:ext cx="107005" cy="10346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51" name="Group 14350"/>
          <p:cNvGrpSpPr/>
          <p:nvPr/>
        </p:nvGrpSpPr>
        <p:grpSpPr>
          <a:xfrm>
            <a:off x="3946187" y="5379396"/>
            <a:ext cx="1705583" cy="366410"/>
            <a:chOff x="3946187" y="5379396"/>
            <a:chExt cx="1705583" cy="366410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4017524" y="5379396"/>
              <a:ext cx="1634246" cy="321013"/>
            </a:xfrm>
            <a:prstGeom prst="straightConnector1">
              <a:avLst/>
            </a:prstGeom>
            <a:ln w="22225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946187" y="5642339"/>
              <a:ext cx="107005" cy="10346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52" name="Group 14351"/>
          <p:cNvGrpSpPr/>
          <p:nvPr/>
        </p:nvGrpSpPr>
        <p:grpSpPr>
          <a:xfrm>
            <a:off x="4011097" y="5720159"/>
            <a:ext cx="110189" cy="346659"/>
            <a:chOff x="4011097" y="5720159"/>
            <a:chExt cx="110189" cy="346659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4011097" y="5720159"/>
              <a:ext cx="45337" cy="272079"/>
            </a:xfrm>
            <a:prstGeom prst="straightConnector1">
              <a:avLst/>
            </a:prstGeom>
            <a:ln w="22225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4014281" y="5963351"/>
              <a:ext cx="107005" cy="10346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75114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56" name="Picture 143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603" y="2520535"/>
            <a:ext cx="5495925" cy="3886200"/>
          </a:xfrm>
          <a:prstGeom prst="rect">
            <a:avLst/>
          </a:prstGeom>
        </p:spPr>
      </p:pic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89197" y="252249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SSTF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95532" y="1668960"/>
            <a:ext cx="468216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Total head movement of 236 cylinders</a:t>
            </a:r>
          </a:p>
        </p:txBody>
      </p:sp>
      <p:grpSp>
        <p:nvGrpSpPr>
          <p:cNvPr id="14357" name="Group 14356"/>
          <p:cNvGrpSpPr/>
          <p:nvPr/>
        </p:nvGrpSpPr>
        <p:grpSpPr>
          <a:xfrm>
            <a:off x="3584606" y="3696254"/>
            <a:ext cx="243133" cy="285051"/>
            <a:chOff x="7427031" y="1034964"/>
            <a:chExt cx="243133" cy="285051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7427031" y="1034964"/>
              <a:ext cx="209182" cy="239359"/>
            </a:xfrm>
            <a:prstGeom prst="straightConnector1">
              <a:avLst/>
            </a:prstGeom>
            <a:ln w="22225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7563159" y="1216548"/>
              <a:ext cx="107005" cy="10346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8232192" y="2472384"/>
            <a:ext cx="36939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/>
              <a:t>Shortest Seek Time First selects the request with the minimum seek time from the current head position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/>
              <a:t>May cause starvation of some requests</a:t>
            </a:r>
          </a:p>
        </p:txBody>
      </p:sp>
      <p:sp>
        <p:nvSpPr>
          <p:cNvPr id="37" name="Oval 36"/>
          <p:cNvSpPr/>
          <p:nvPr/>
        </p:nvSpPr>
        <p:spPr>
          <a:xfrm>
            <a:off x="3511686" y="3598684"/>
            <a:ext cx="107005" cy="10346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58" name="Group 14357"/>
          <p:cNvGrpSpPr/>
          <p:nvPr/>
        </p:nvGrpSpPr>
        <p:grpSpPr>
          <a:xfrm>
            <a:off x="3783905" y="3981273"/>
            <a:ext cx="116888" cy="262385"/>
            <a:chOff x="7626330" y="1319983"/>
            <a:chExt cx="116888" cy="262385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7626330" y="1319983"/>
              <a:ext cx="68249" cy="197532"/>
            </a:xfrm>
            <a:prstGeom prst="straightConnector1">
              <a:avLst/>
            </a:prstGeom>
            <a:ln w="22225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7636213" y="1478901"/>
              <a:ext cx="107005" cy="10346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59" name="Group 14358"/>
          <p:cNvGrpSpPr/>
          <p:nvPr/>
        </p:nvGrpSpPr>
        <p:grpSpPr>
          <a:xfrm>
            <a:off x="3031788" y="4207988"/>
            <a:ext cx="781456" cy="324782"/>
            <a:chOff x="6874213" y="1546698"/>
            <a:chExt cx="781456" cy="324782"/>
          </a:xfrm>
        </p:grpSpPr>
        <p:sp>
          <p:nvSpPr>
            <p:cNvPr id="40" name="Oval 39"/>
            <p:cNvSpPr/>
            <p:nvPr/>
          </p:nvSpPr>
          <p:spPr>
            <a:xfrm>
              <a:off x="6874213" y="1768013"/>
              <a:ext cx="107005" cy="10346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6945549" y="1546698"/>
              <a:ext cx="710120" cy="262647"/>
            </a:xfrm>
            <a:prstGeom prst="straightConnector1">
              <a:avLst/>
            </a:prstGeom>
            <a:ln w="22225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60" name="Group 14359"/>
          <p:cNvGrpSpPr/>
          <p:nvPr/>
        </p:nvGrpSpPr>
        <p:grpSpPr>
          <a:xfrm>
            <a:off x="2418945" y="4500388"/>
            <a:ext cx="630599" cy="307473"/>
            <a:chOff x="6261370" y="1839098"/>
            <a:chExt cx="630599" cy="307473"/>
          </a:xfrm>
        </p:grpSpPr>
        <p:sp>
          <p:nvSpPr>
            <p:cNvPr id="41" name="Oval 40"/>
            <p:cNvSpPr/>
            <p:nvPr/>
          </p:nvSpPr>
          <p:spPr>
            <a:xfrm>
              <a:off x="6261370" y="2043104"/>
              <a:ext cx="107005" cy="10346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>
              <a:off x="6313251" y="1839098"/>
              <a:ext cx="578718" cy="262077"/>
            </a:xfrm>
            <a:prstGeom prst="straightConnector1">
              <a:avLst/>
            </a:prstGeom>
            <a:ln w="22225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61" name="Group 14360"/>
          <p:cNvGrpSpPr/>
          <p:nvPr/>
        </p:nvGrpSpPr>
        <p:grpSpPr>
          <a:xfrm>
            <a:off x="2509581" y="4753586"/>
            <a:ext cx="2166182" cy="316922"/>
            <a:chOff x="6352006" y="2092296"/>
            <a:chExt cx="2166182" cy="316922"/>
          </a:xfrm>
        </p:grpSpPr>
        <p:sp>
          <p:nvSpPr>
            <p:cNvPr id="42" name="Oval 41"/>
            <p:cNvSpPr/>
            <p:nvPr/>
          </p:nvSpPr>
          <p:spPr>
            <a:xfrm>
              <a:off x="8411183" y="2305751"/>
              <a:ext cx="107005" cy="10346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6352006" y="2092296"/>
              <a:ext cx="2101330" cy="261798"/>
            </a:xfrm>
            <a:prstGeom prst="straightConnector1">
              <a:avLst/>
            </a:prstGeom>
            <a:ln w="22225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62" name="Group 14361"/>
          <p:cNvGrpSpPr/>
          <p:nvPr/>
        </p:nvGrpSpPr>
        <p:grpSpPr>
          <a:xfrm>
            <a:off x="4661094" y="5041884"/>
            <a:ext cx="637240" cy="291271"/>
            <a:chOff x="8503519" y="2380594"/>
            <a:chExt cx="637240" cy="291271"/>
          </a:xfrm>
        </p:grpSpPr>
        <p:sp>
          <p:nvSpPr>
            <p:cNvPr id="43" name="Oval 42"/>
            <p:cNvSpPr/>
            <p:nvPr/>
          </p:nvSpPr>
          <p:spPr>
            <a:xfrm>
              <a:off x="9033754" y="2568398"/>
              <a:ext cx="107005" cy="10346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8503519" y="2380594"/>
              <a:ext cx="565362" cy="212684"/>
            </a:xfrm>
            <a:prstGeom prst="straightConnector1">
              <a:avLst/>
            </a:prstGeom>
            <a:ln w="22225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63" name="Group 14362"/>
          <p:cNvGrpSpPr/>
          <p:nvPr/>
        </p:nvGrpSpPr>
        <p:grpSpPr>
          <a:xfrm>
            <a:off x="5254403" y="5322711"/>
            <a:ext cx="121752" cy="302275"/>
            <a:chOff x="9096828" y="2661421"/>
            <a:chExt cx="121752" cy="302275"/>
          </a:xfrm>
        </p:grpSpPr>
        <p:sp>
          <p:nvSpPr>
            <p:cNvPr id="44" name="Oval 43"/>
            <p:cNvSpPr/>
            <p:nvPr/>
          </p:nvSpPr>
          <p:spPr>
            <a:xfrm>
              <a:off x="9111575" y="2860229"/>
              <a:ext cx="107005" cy="10346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9096828" y="2661421"/>
              <a:ext cx="68249" cy="197532"/>
            </a:xfrm>
            <a:prstGeom prst="straightConnector1">
              <a:avLst/>
            </a:prstGeom>
            <a:ln w="22225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64" name="Group 14363"/>
          <p:cNvGrpSpPr/>
          <p:nvPr/>
        </p:nvGrpSpPr>
        <p:grpSpPr>
          <a:xfrm>
            <a:off x="5358034" y="5586654"/>
            <a:ext cx="1535636" cy="310706"/>
            <a:chOff x="9200459" y="2925364"/>
            <a:chExt cx="1535636" cy="310706"/>
          </a:xfrm>
        </p:grpSpPr>
        <p:sp>
          <p:nvSpPr>
            <p:cNvPr id="45" name="Oval 44"/>
            <p:cNvSpPr/>
            <p:nvPr/>
          </p:nvSpPr>
          <p:spPr>
            <a:xfrm>
              <a:off x="10629090" y="3132603"/>
              <a:ext cx="107005" cy="10346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/>
            <p:cNvCxnSpPr>
              <a:endCxn id="45" idx="1"/>
            </p:cNvCxnSpPr>
            <p:nvPr/>
          </p:nvCxnSpPr>
          <p:spPr>
            <a:xfrm>
              <a:off x="9200459" y="2925364"/>
              <a:ext cx="1444302" cy="222391"/>
            </a:xfrm>
            <a:prstGeom prst="straightConnector1">
              <a:avLst/>
            </a:prstGeom>
            <a:ln w="22225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2207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2"/>
          <a:srcRect l="387" b="6044"/>
          <a:stretch/>
        </p:blipFill>
        <p:spPr>
          <a:xfrm>
            <a:off x="1886864" y="2124728"/>
            <a:ext cx="6262198" cy="4590998"/>
          </a:xfrm>
          <a:prstGeom prst="rect">
            <a:avLst/>
          </a:prstGeom>
        </p:spPr>
      </p:pic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89197" y="252249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SCAN</a:t>
            </a:r>
          </a:p>
        </p:txBody>
      </p:sp>
      <p:sp>
        <p:nvSpPr>
          <p:cNvPr id="2" name="Rectangle 1"/>
          <p:cNvSpPr/>
          <p:nvPr/>
        </p:nvSpPr>
        <p:spPr>
          <a:xfrm>
            <a:off x="3290101" y="1461936"/>
            <a:ext cx="3693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/>
              <a:t>ELEVATOR Algorithm</a:t>
            </a:r>
          </a:p>
        </p:txBody>
      </p:sp>
      <p:sp>
        <p:nvSpPr>
          <p:cNvPr id="85" name="Oval 84"/>
          <p:cNvSpPr/>
          <p:nvPr/>
        </p:nvSpPr>
        <p:spPr>
          <a:xfrm flipH="1">
            <a:off x="3521413" y="3249334"/>
            <a:ext cx="94033" cy="115333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2992877" y="3344127"/>
            <a:ext cx="528537" cy="352753"/>
            <a:chOff x="2992877" y="3344127"/>
            <a:chExt cx="528537" cy="352753"/>
          </a:xfrm>
        </p:grpSpPr>
        <p:cxnSp>
          <p:nvCxnSpPr>
            <p:cNvPr id="84" name="Straight Arrow Connector 83"/>
            <p:cNvCxnSpPr/>
            <p:nvPr/>
          </p:nvCxnSpPr>
          <p:spPr>
            <a:xfrm flipH="1">
              <a:off x="3058789" y="3344127"/>
              <a:ext cx="462625" cy="297289"/>
            </a:xfrm>
            <a:prstGeom prst="straightConnector1">
              <a:avLst/>
            </a:prstGeom>
            <a:ln w="22225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 flipH="1">
              <a:off x="2992877" y="3581547"/>
              <a:ext cx="94033" cy="115333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292486" y="3655074"/>
            <a:ext cx="688441" cy="406742"/>
            <a:chOff x="2292486" y="3655074"/>
            <a:chExt cx="688441" cy="406742"/>
          </a:xfrm>
        </p:grpSpPr>
        <p:sp>
          <p:nvSpPr>
            <p:cNvPr id="88" name="Oval 87"/>
            <p:cNvSpPr/>
            <p:nvPr/>
          </p:nvSpPr>
          <p:spPr>
            <a:xfrm flipH="1">
              <a:off x="2292486" y="3946483"/>
              <a:ext cx="94033" cy="115333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H="1">
              <a:off x="2374567" y="3655074"/>
              <a:ext cx="606360" cy="343100"/>
            </a:xfrm>
            <a:prstGeom prst="straightConnector1">
              <a:avLst/>
            </a:prstGeom>
            <a:ln w="22225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1934100" y="4010126"/>
            <a:ext cx="379812" cy="220801"/>
            <a:chOff x="1934100" y="4010126"/>
            <a:chExt cx="379812" cy="220801"/>
          </a:xfrm>
        </p:grpSpPr>
        <p:sp>
          <p:nvSpPr>
            <p:cNvPr id="89" name="Oval 88"/>
            <p:cNvSpPr/>
            <p:nvPr/>
          </p:nvSpPr>
          <p:spPr>
            <a:xfrm flipH="1">
              <a:off x="1934100" y="4115594"/>
              <a:ext cx="94033" cy="115333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 flipH="1">
              <a:off x="1996434" y="4010126"/>
              <a:ext cx="317478" cy="134310"/>
            </a:xfrm>
            <a:prstGeom prst="straightConnector1">
              <a:avLst/>
            </a:prstGeom>
            <a:ln w="22225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2014362" y="4214037"/>
            <a:ext cx="1860547" cy="470047"/>
            <a:chOff x="2014362" y="4214037"/>
            <a:chExt cx="1860547" cy="470047"/>
          </a:xfrm>
        </p:grpSpPr>
        <p:sp>
          <p:nvSpPr>
            <p:cNvPr id="90" name="Oval 89"/>
            <p:cNvSpPr/>
            <p:nvPr/>
          </p:nvSpPr>
          <p:spPr>
            <a:xfrm flipH="1">
              <a:off x="3780876" y="4568751"/>
              <a:ext cx="94033" cy="115333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>
              <a:stCxn id="89" idx="3"/>
              <a:endCxn id="90" idx="6"/>
            </p:cNvCxnSpPr>
            <p:nvPr/>
          </p:nvCxnSpPr>
          <p:spPr>
            <a:xfrm>
              <a:off x="2014362" y="4214037"/>
              <a:ext cx="1766514" cy="412381"/>
            </a:xfrm>
            <a:prstGeom prst="straightConnector1">
              <a:avLst/>
            </a:prstGeom>
            <a:ln w="22225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846759" y="4685725"/>
            <a:ext cx="106101" cy="386178"/>
            <a:chOff x="3846759" y="4685725"/>
            <a:chExt cx="106101" cy="386178"/>
          </a:xfrm>
        </p:grpSpPr>
        <p:sp>
          <p:nvSpPr>
            <p:cNvPr id="91" name="Oval 90"/>
            <p:cNvSpPr/>
            <p:nvPr/>
          </p:nvSpPr>
          <p:spPr>
            <a:xfrm flipH="1">
              <a:off x="3858827" y="4956570"/>
              <a:ext cx="94033" cy="115333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Arrow Connector 108"/>
            <p:cNvCxnSpPr>
              <a:endCxn id="91" idx="7"/>
            </p:cNvCxnSpPr>
            <p:nvPr/>
          </p:nvCxnSpPr>
          <p:spPr>
            <a:xfrm>
              <a:off x="3846759" y="4685725"/>
              <a:ext cx="25839" cy="287735"/>
            </a:xfrm>
            <a:prstGeom prst="straightConnector1">
              <a:avLst/>
            </a:prstGeom>
            <a:ln w="22225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3958837" y="5014236"/>
            <a:ext cx="904723" cy="367211"/>
            <a:chOff x="3958837" y="5014236"/>
            <a:chExt cx="904723" cy="367211"/>
          </a:xfrm>
        </p:grpSpPr>
        <p:sp>
          <p:nvSpPr>
            <p:cNvPr id="92" name="Oval 91"/>
            <p:cNvSpPr/>
            <p:nvPr/>
          </p:nvSpPr>
          <p:spPr>
            <a:xfrm flipH="1">
              <a:off x="4769527" y="5266114"/>
              <a:ext cx="94033" cy="115333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>
              <a:off x="3958837" y="5014236"/>
              <a:ext cx="816666" cy="309545"/>
            </a:xfrm>
            <a:prstGeom prst="straightConnector1">
              <a:avLst/>
            </a:prstGeom>
            <a:ln w="22225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4849789" y="5364557"/>
            <a:ext cx="683357" cy="286110"/>
            <a:chOff x="4849789" y="5364557"/>
            <a:chExt cx="683357" cy="286110"/>
          </a:xfrm>
        </p:grpSpPr>
        <p:sp>
          <p:nvSpPr>
            <p:cNvPr id="93" name="Oval 92"/>
            <p:cNvSpPr/>
            <p:nvPr/>
          </p:nvSpPr>
          <p:spPr>
            <a:xfrm flipH="1">
              <a:off x="5439113" y="5535334"/>
              <a:ext cx="94033" cy="115333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>
              <a:stCxn id="92" idx="3"/>
            </p:cNvCxnSpPr>
            <p:nvPr/>
          </p:nvCxnSpPr>
          <p:spPr>
            <a:xfrm>
              <a:off x="4849789" y="5364557"/>
              <a:ext cx="603095" cy="205595"/>
            </a:xfrm>
            <a:prstGeom prst="straightConnector1">
              <a:avLst/>
            </a:prstGeom>
            <a:ln w="22225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5501955" y="5633245"/>
            <a:ext cx="125224" cy="377804"/>
            <a:chOff x="5501955" y="5633245"/>
            <a:chExt cx="125224" cy="377804"/>
          </a:xfrm>
        </p:grpSpPr>
        <p:sp>
          <p:nvSpPr>
            <p:cNvPr id="94" name="Oval 93"/>
            <p:cNvSpPr/>
            <p:nvPr/>
          </p:nvSpPr>
          <p:spPr>
            <a:xfrm flipH="1">
              <a:off x="5533146" y="5895716"/>
              <a:ext cx="94033" cy="115333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5501955" y="5633245"/>
              <a:ext cx="68116" cy="295414"/>
            </a:xfrm>
            <a:prstGeom prst="straightConnector1">
              <a:avLst/>
            </a:prstGeom>
            <a:ln w="22225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5651773" y="5953382"/>
            <a:ext cx="1692752" cy="387806"/>
            <a:chOff x="5651773" y="5953382"/>
            <a:chExt cx="1692752" cy="387806"/>
          </a:xfrm>
        </p:grpSpPr>
        <p:sp>
          <p:nvSpPr>
            <p:cNvPr id="95" name="Oval 94"/>
            <p:cNvSpPr/>
            <p:nvPr/>
          </p:nvSpPr>
          <p:spPr>
            <a:xfrm flipH="1">
              <a:off x="7250492" y="6225855"/>
              <a:ext cx="94033" cy="115333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>
              <a:off x="5651773" y="5953382"/>
              <a:ext cx="1609639" cy="321912"/>
            </a:xfrm>
            <a:prstGeom prst="straightConnector1">
              <a:avLst/>
            </a:prstGeom>
            <a:ln w="22225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46A0E07D-3CCA-264C-97B0-9769078BDA35}"/>
              </a:ext>
            </a:extLst>
          </p:cNvPr>
          <p:cNvSpPr/>
          <p:nvPr/>
        </p:nvSpPr>
        <p:spPr>
          <a:xfrm>
            <a:off x="8382000" y="2574714"/>
            <a:ext cx="36939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/>
              <a:t>236 cylinders</a:t>
            </a:r>
          </a:p>
        </p:txBody>
      </p:sp>
    </p:spTree>
    <p:extLst>
      <p:ext uri="{BB962C8B-B14F-4D97-AF65-F5344CB8AC3E}">
        <p14:creationId xmlns:p14="http://schemas.microsoft.com/office/powerpoint/2010/main" val="3849003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094" y="1729582"/>
            <a:ext cx="6667500" cy="4686300"/>
          </a:xfrm>
          <a:prstGeom prst="rect">
            <a:avLst/>
          </a:prstGeom>
        </p:spPr>
      </p:pic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0" y="1676401"/>
            <a:ext cx="609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389197" y="252249"/>
            <a:ext cx="8504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0000FF"/>
                </a:solidFill>
              </a:rPr>
              <a:t>C-SCAN</a:t>
            </a:r>
          </a:p>
        </p:txBody>
      </p:sp>
      <p:sp>
        <p:nvSpPr>
          <p:cNvPr id="87" name="Oval 86"/>
          <p:cNvSpPr/>
          <p:nvPr/>
        </p:nvSpPr>
        <p:spPr>
          <a:xfrm flipH="1">
            <a:off x="3605510" y="3063442"/>
            <a:ext cx="94033" cy="115333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690918" y="3161689"/>
            <a:ext cx="276044" cy="347765"/>
            <a:chOff x="3690918" y="3161689"/>
            <a:chExt cx="276044" cy="347765"/>
          </a:xfrm>
        </p:grpSpPr>
        <p:cxnSp>
          <p:nvCxnSpPr>
            <p:cNvPr id="84" name="Straight Arrow Connector 83"/>
            <p:cNvCxnSpPr/>
            <p:nvPr/>
          </p:nvCxnSpPr>
          <p:spPr>
            <a:xfrm>
              <a:off x="3690918" y="3161689"/>
              <a:ext cx="213973" cy="260122"/>
            </a:xfrm>
            <a:prstGeom prst="straightConnector1">
              <a:avLst/>
            </a:prstGeom>
            <a:ln w="22225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 flipH="1">
              <a:off x="3872929" y="3394121"/>
              <a:ext cx="94033" cy="115333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35333" y="3492369"/>
            <a:ext cx="125662" cy="353810"/>
            <a:chOff x="3935333" y="3492369"/>
            <a:chExt cx="125662" cy="353810"/>
          </a:xfrm>
        </p:grpSpPr>
        <p:sp>
          <p:nvSpPr>
            <p:cNvPr id="37" name="Oval 36"/>
            <p:cNvSpPr/>
            <p:nvPr/>
          </p:nvSpPr>
          <p:spPr>
            <a:xfrm flipH="1">
              <a:off x="3966962" y="3730846"/>
              <a:ext cx="94033" cy="115333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935333" y="3492369"/>
              <a:ext cx="67324" cy="274499"/>
            </a:xfrm>
            <a:prstGeom prst="straightConnector1">
              <a:avLst/>
            </a:prstGeom>
            <a:ln w="22225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056103" y="3802919"/>
            <a:ext cx="969032" cy="385146"/>
            <a:chOff x="4056103" y="3802919"/>
            <a:chExt cx="969032" cy="385146"/>
          </a:xfrm>
        </p:grpSpPr>
        <p:sp>
          <p:nvSpPr>
            <p:cNvPr id="38" name="Oval 37"/>
            <p:cNvSpPr/>
            <p:nvPr/>
          </p:nvSpPr>
          <p:spPr>
            <a:xfrm flipH="1">
              <a:off x="4931102" y="4072732"/>
              <a:ext cx="94033" cy="115333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4056103" y="3802919"/>
              <a:ext cx="901210" cy="320507"/>
            </a:xfrm>
            <a:prstGeom prst="straightConnector1">
              <a:avLst/>
            </a:prstGeom>
            <a:ln w="22225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028012" y="4136474"/>
            <a:ext cx="744746" cy="356391"/>
            <a:chOff x="5028012" y="4136474"/>
            <a:chExt cx="744746" cy="356391"/>
          </a:xfrm>
        </p:grpSpPr>
        <p:sp>
          <p:nvSpPr>
            <p:cNvPr id="39" name="Oval 38"/>
            <p:cNvSpPr/>
            <p:nvPr/>
          </p:nvSpPr>
          <p:spPr>
            <a:xfrm flipH="1">
              <a:off x="5678725" y="4377532"/>
              <a:ext cx="94033" cy="115333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028012" y="4136474"/>
              <a:ext cx="665422" cy="280251"/>
            </a:xfrm>
            <a:prstGeom prst="straightConnector1">
              <a:avLst/>
            </a:prstGeom>
            <a:ln w="22225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725741" y="4482826"/>
            <a:ext cx="150534" cy="372349"/>
            <a:chOff x="5725741" y="4482826"/>
            <a:chExt cx="150534" cy="372349"/>
          </a:xfrm>
        </p:grpSpPr>
        <p:sp>
          <p:nvSpPr>
            <p:cNvPr id="40" name="Oval 39"/>
            <p:cNvSpPr/>
            <p:nvPr/>
          </p:nvSpPr>
          <p:spPr>
            <a:xfrm flipH="1">
              <a:off x="5782242" y="4739842"/>
              <a:ext cx="94033" cy="115333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725741" y="4482826"/>
              <a:ext cx="94214" cy="290457"/>
            </a:xfrm>
            <a:prstGeom prst="straightConnector1">
              <a:avLst/>
            </a:prstGeom>
            <a:ln w="22225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876277" y="4812210"/>
            <a:ext cx="1851802" cy="376519"/>
            <a:chOff x="5876277" y="4812210"/>
            <a:chExt cx="1851802" cy="376519"/>
          </a:xfrm>
        </p:grpSpPr>
        <p:sp>
          <p:nvSpPr>
            <p:cNvPr id="41" name="Oval 40"/>
            <p:cNvSpPr/>
            <p:nvPr/>
          </p:nvSpPr>
          <p:spPr>
            <a:xfrm flipH="1">
              <a:off x="7634046" y="5073396"/>
              <a:ext cx="94033" cy="115333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5876277" y="4812210"/>
              <a:ext cx="1766727" cy="300379"/>
            </a:xfrm>
            <a:prstGeom prst="straightConnector1">
              <a:avLst/>
            </a:prstGeom>
            <a:ln w="22225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7722329" y="5134262"/>
            <a:ext cx="419817" cy="123479"/>
            <a:chOff x="7722329" y="5134262"/>
            <a:chExt cx="419817" cy="123479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7722329" y="5134262"/>
              <a:ext cx="346245" cy="76093"/>
            </a:xfrm>
            <a:prstGeom prst="straightConnector1">
              <a:avLst/>
            </a:prstGeom>
            <a:ln w="22225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 flipH="1">
              <a:off x="8048113" y="5142408"/>
              <a:ext cx="94033" cy="115333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837094" y="5202684"/>
            <a:ext cx="6197914" cy="394363"/>
            <a:chOff x="1837094" y="5202684"/>
            <a:chExt cx="6197914" cy="394363"/>
          </a:xfrm>
        </p:grpSpPr>
        <p:sp>
          <p:nvSpPr>
            <p:cNvPr id="43" name="Oval 42"/>
            <p:cNvSpPr/>
            <p:nvPr/>
          </p:nvSpPr>
          <p:spPr>
            <a:xfrm flipH="1">
              <a:off x="1837094" y="5481714"/>
              <a:ext cx="94033" cy="115333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1909313" y="5202684"/>
              <a:ext cx="6125695" cy="323973"/>
            </a:xfrm>
            <a:prstGeom prst="straightConnector1">
              <a:avLst/>
            </a:prstGeom>
            <a:ln w="22225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902374" y="5536829"/>
            <a:ext cx="465826" cy="296006"/>
            <a:chOff x="1902374" y="5536829"/>
            <a:chExt cx="465826" cy="296006"/>
          </a:xfrm>
        </p:grpSpPr>
        <p:sp>
          <p:nvSpPr>
            <p:cNvPr id="44" name="Oval 43"/>
            <p:cNvSpPr/>
            <p:nvPr/>
          </p:nvSpPr>
          <p:spPr>
            <a:xfrm flipH="1">
              <a:off x="2274167" y="5717502"/>
              <a:ext cx="94033" cy="115333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1902374" y="5536829"/>
              <a:ext cx="398003" cy="225616"/>
            </a:xfrm>
            <a:prstGeom prst="straightConnector1">
              <a:avLst/>
            </a:prstGeom>
            <a:ln w="22225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362449" y="5795621"/>
            <a:ext cx="753373" cy="359267"/>
            <a:chOff x="2362449" y="5795621"/>
            <a:chExt cx="753373" cy="359267"/>
          </a:xfrm>
        </p:grpSpPr>
        <p:sp>
          <p:nvSpPr>
            <p:cNvPr id="45" name="Oval 44"/>
            <p:cNvSpPr/>
            <p:nvPr/>
          </p:nvSpPr>
          <p:spPr>
            <a:xfrm flipH="1">
              <a:off x="3021789" y="6039555"/>
              <a:ext cx="94033" cy="115333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2362449" y="5795621"/>
              <a:ext cx="668298" cy="283126"/>
            </a:xfrm>
            <a:prstGeom prst="straightConnector1">
              <a:avLst/>
            </a:prstGeom>
            <a:ln w="22225">
              <a:solidFill>
                <a:srgbClr val="FF33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71706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9716</TotalTime>
  <Words>580</Words>
  <Application>Microsoft Office PowerPoint</Application>
  <PresentationFormat>Widescreen</PresentationFormat>
  <Paragraphs>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MS PGothic</vt:lpstr>
      <vt:lpstr>Arial</vt:lpstr>
      <vt:lpstr>Baskerville Old Face</vt:lpstr>
      <vt:lpstr>Book Antiqua</vt:lpstr>
      <vt:lpstr>Calibri</vt:lpstr>
      <vt:lpstr>Calibri Light</vt:lpstr>
      <vt:lpstr>Helvetica</vt:lpstr>
      <vt:lpstr>Mangal</vt:lpstr>
      <vt:lpstr>Symbol</vt:lpstr>
      <vt:lpstr>Verdana</vt:lpstr>
      <vt:lpstr>Wingdings</vt:lpstr>
      <vt:lpstr>Office Theme</vt:lpstr>
      <vt:lpstr>OPERATING SYSTEMS (CS F372)  Mass Storage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Software Engineering</dc:title>
  <dc:creator>admin</dc:creator>
  <cp:lastModifiedBy>Barsha Mitra</cp:lastModifiedBy>
  <cp:revision>1025</cp:revision>
  <cp:lastPrinted>2018-08-03T03:52:21Z</cp:lastPrinted>
  <dcterms:created xsi:type="dcterms:W3CDTF">2016-05-19T10:09:53Z</dcterms:created>
  <dcterms:modified xsi:type="dcterms:W3CDTF">2023-11-15T12:14:40Z</dcterms:modified>
</cp:coreProperties>
</file>