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329" r:id="rId3"/>
    <p:sldId id="330" r:id="rId4"/>
    <p:sldId id="331" r:id="rId5"/>
    <p:sldId id="334" r:id="rId6"/>
    <p:sldId id="336" r:id="rId7"/>
    <p:sldId id="337" r:id="rId8"/>
    <p:sldId id="338" r:id="rId9"/>
    <p:sldId id="339" r:id="rId10"/>
    <p:sldId id="343" r:id="rId11"/>
    <p:sldId id="340" r:id="rId12"/>
    <p:sldId id="341" r:id="rId13"/>
    <p:sldId id="268" r:id="rId14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sha Mitra" initials="B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0066FF"/>
    <a:srgbClr val="D34DE9"/>
    <a:srgbClr val="42ECF4"/>
    <a:srgbClr val="CA14A3"/>
    <a:srgbClr val="0ED01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8" autoAdjust="0"/>
    <p:restoredTop sz="94660"/>
  </p:normalViewPr>
  <p:slideViewPr>
    <p:cSldViewPr snapToGrid="0">
      <p:cViewPr varScale="1">
        <p:scale>
          <a:sx n="65" d="100"/>
          <a:sy n="65" d="100"/>
        </p:scale>
        <p:origin x="525" y="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E9342-A0CF-441D-8031-A99377EDC02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07908-FFF3-4E06-8AAB-65081BE1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3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7E00-66FE-4AE5-B79A-D00B823C99C6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63D4-1D70-40BD-BDA7-41BED4081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CDDD6-8C87-4C9D-B8B1-F905E3E845CB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1400" y="4221893"/>
            <a:ext cx="6629400" cy="930877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 b="1" dirty="0">
                <a:latin typeface="Baskerville Old Face" panose="02020602080505020303" pitchFamily="18" charset="0"/>
              </a:rPr>
              <a:t>OPERATING SYSTEMS (CS F372)</a:t>
            </a:r>
            <a:r>
              <a:rPr lang="en-US" sz="2800" dirty="0">
                <a:latin typeface="Baskerville Old Face" panose="02020602080505020303" pitchFamily="18" charset="0"/>
              </a:rPr>
              <a:t> </a:t>
            </a:r>
            <a:br>
              <a:rPr lang="en-US" sz="2800" dirty="0">
                <a:latin typeface="Baskerville Old Face" panose="02020602080505020303" pitchFamily="18" charset="0"/>
              </a:rPr>
            </a:br>
            <a:r>
              <a:rPr lang="en-US" sz="2800" dirty="0">
                <a:latin typeface="Baskerville Old Face" panose="02020602080505020303" pitchFamily="18" charset="0"/>
              </a:rPr>
              <a:t>File System</a:t>
            </a:r>
            <a:r>
              <a:rPr lang="en-US" sz="2800" dirty="0">
                <a:latin typeface="Baskerville Old Face" panose="02020602080505020303" pitchFamily="18" charset="0"/>
                <a:cs typeface="Arial" charset="0"/>
              </a:rPr>
              <a:t>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3802791" y="5189841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Book Antiqua" panose="02040602050305030304" pitchFamily="18" charset="0"/>
              </a:rPr>
              <a:t>Barsha </a:t>
            </a:r>
            <a:r>
              <a:rPr lang="en-US" dirty="0">
                <a:latin typeface="Book Antiqua" panose="02040602050305030304" pitchFamily="18" charset="0"/>
              </a:rPr>
              <a:t>Mitra</a:t>
            </a:r>
          </a:p>
          <a:p>
            <a:r>
              <a:rPr lang="en-US" dirty="0">
                <a:latin typeface="Book Antiqua" panose="02040602050305030304" pitchFamily="18" charset="0"/>
              </a:rPr>
              <a:t>CSIS Dept.,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Tree-Structured Directory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1"/>
            <a:ext cx="6267796" cy="399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8796" y="1424123"/>
            <a:ext cx="48454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altLang="en-US" sz="2000" dirty="0"/>
              <a:t>Absolute path name – </a:t>
            </a:r>
            <a:r>
              <a:rPr lang="en-US" altLang="en-US" sz="2000" b="1" dirty="0"/>
              <a:t>root/spell/mail/copy/all</a:t>
            </a:r>
          </a:p>
          <a:p>
            <a:pPr marL="285750" indent="-285750">
              <a:buFont typeface="Wingdings" charset="2"/>
              <a:buChar char="v"/>
            </a:pPr>
            <a:r>
              <a:rPr lang="en-US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If you are in inside root/spell/mail, then</a:t>
            </a:r>
          </a:p>
          <a:p>
            <a:r>
              <a:rPr lang="en-US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     relative path name for all is </a:t>
            </a:r>
            <a:r>
              <a:rPr lang="en-US" altLang="en-US" sz="2000" b="1" dirty="0">
                <a:solidFill>
                  <a:srgbClr val="000000"/>
                </a:solidFill>
                <a:cs typeface="Courier New" panose="02070309020205020404" pitchFamily="49" charset="0"/>
              </a:rPr>
              <a:t>copy/all</a:t>
            </a:r>
          </a:p>
        </p:txBody>
      </p:sp>
    </p:spTree>
    <p:extLst>
      <p:ext uri="{BB962C8B-B14F-4D97-AF65-F5344CB8AC3E}">
        <p14:creationId xmlns:p14="http://schemas.microsoft.com/office/powerpoint/2010/main" val="389429290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41904" y="28481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Acyclic-Graph Directory</a:t>
            </a:r>
          </a:p>
        </p:txBody>
      </p:sp>
      <p:sp>
        <p:nvSpPr>
          <p:cNvPr id="2" name="Rectangle 1"/>
          <p:cNvSpPr/>
          <p:nvPr/>
        </p:nvSpPr>
        <p:spPr>
          <a:xfrm>
            <a:off x="5863905" y="1676401"/>
            <a:ext cx="66446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000" dirty="0"/>
              <a:t>Have shared subdirectories and files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000" dirty="0"/>
              <a:t>Two different names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000" dirty="0">
                <a:sym typeface="Symbol" panose="05050102010706020507" pitchFamily="18" charset="2"/>
              </a:rPr>
              <a:t>Dangling pointer</a:t>
            </a:r>
          </a:p>
          <a:p>
            <a:endParaRPr lang="en-US" altLang="en-US" sz="2000" dirty="0"/>
          </a:p>
        </p:txBody>
      </p:sp>
      <p:pic>
        <p:nvPicPr>
          <p:cNvPr id="6" name="Picture 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61" y="1608789"/>
            <a:ext cx="4960937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93526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General Graph Directory</a:t>
            </a:r>
          </a:p>
        </p:txBody>
      </p:sp>
      <p:sp>
        <p:nvSpPr>
          <p:cNvPr id="2" name="Rectangle 1"/>
          <p:cNvSpPr/>
          <p:nvPr/>
        </p:nvSpPr>
        <p:spPr>
          <a:xfrm>
            <a:off x="5670958" y="1676401"/>
            <a:ext cx="66446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How do we guarantee no cycles?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Allow only links to file not subdirectories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3366FF"/>
                </a:solidFill>
              </a:rPr>
              <a:t>Garbage collection - mechanism to determine when the last of the references of a file has been deleted and the disk space can be reallocated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Every time a new link is added use a cycle detection algorithm to determine whether it is OK</a:t>
            </a:r>
          </a:p>
        </p:txBody>
      </p:sp>
      <p:pic>
        <p:nvPicPr>
          <p:cNvPr id="6" name="Picture 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4" y="1893937"/>
            <a:ext cx="5656224" cy="3350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72263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File Attributes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01760" y="1488840"/>
            <a:ext cx="11069556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2400" b="1" dirty="0"/>
              <a:t>Name</a:t>
            </a:r>
            <a:endParaRPr lang="en-US" alt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b="1" dirty="0"/>
              <a:t>Identifier</a:t>
            </a:r>
            <a:r>
              <a:rPr lang="en-US" altLang="en-US" sz="2400" dirty="0"/>
              <a:t> – unique tag (number)/token identifies file within file system, non-human-readable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b="1" dirty="0"/>
              <a:t>Type</a:t>
            </a:r>
            <a:endParaRPr lang="en-US" alt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b="1" dirty="0"/>
              <a:t>Location</a:t>
            </a:r>
            <a:r>
              <a:rPr lang="en-US" altLang="en-US" sz="2400" dirty="0"/>
              <a:t> – pointer to file location on device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b="1" dirty="0"/>
              <a:t>Size</a:t>
            </a:r>
            <a:r>
              <a:rPr lang="en-US" altLang="en-US" sz="2400" dirty="0"/>
              <a:t> – current file size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b="1" dirty="0"/>
              <a:t>Protection</a:t>
            </a:r>
            <a:r>
              <a:rPr lang="en-US" altLang="en-US" sz="2400" dirty="0"/>
              <a:t> – controls who can do reading, writing, executing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b="1" dirty="0"/>
              <a:t>Time, date, and user identification</a:t>
            </a:r>
            <a:r>
              <a:rPr lang="en-US" altLang="en-US" sz="2400" dirty="0"/>
              <a:t> – data for protection, security, and usage monitoring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Information about files are kept in directory structure maintained on the disk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Directory entry – name and identifier</a:t>
            </a:r>
          </a:p>
        </p:txBody>
      </p:sp>
    </p:spTree>
    <p:extLst>
      <p:ext uri="{BB962C8B-B14F-4D97-AF65-F5344CB8AC3E}">
        <p14:creationId xmlns:p14="http://schemas.microsoft.com/office/powerpoint/2010/main" val="164295430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File Operations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509" y="1305960"/>
            <a:ext cx="11069556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en-US" sz="2400" b="1" dirty="0"/>
              <a:t>System calls for file operations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en-US" sz="2400" b="1" dirty="0"/>
              <a:t>Create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en-US" sz="2400" b="1" dirty="0"/>
              <a:t>Write – </a:t>
            </a:r>
            <a:r>
              <a:rPr lang="en-US" altLang="en-US" sz="2400" dirty="0"/>
              <a:t>at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olidFill>
                  <a:srgbClr val="3366FF"/>
                </a:solidFill>
              </a:rPr>
              <a:t>write pointer </a:t>
            </a:r>
            <a:r>
              <a:rPr lang="en-US" altLang="en-US" sz="2400" dirty="0"/>
              <a:t>location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en-US" sz="2400" b="1" dirty="0"/>
              <a:t>Read – </a:t>
            </a:r>
            <a:r>
              <a:rPr lang="en-US" altLang="en-US" sz="2400" dirty="0"/>
              <a:t>at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olidFill>
                  <a:srgbClr val="3366FF"/>
                </a:solidFill>
              </a:rPr>
              <a:t>read pointer </a:t>
            </a:r>
            <a:r>
              <a:rPr lang="en-US" altLang="en-US" sz="2400" dirty="0"/>
              <a:t>location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en-US" sz="2400" b="1" dirty="0"/>
              <a:t>Reposition within file - </a:t>
            </a:r>
            <a:r>
              <a:rPr lang="en-US" altLang="en-US" sz="2400" b="1" dirty="0">
                <a:solidFill>
                  <a:srgbClr val="3366FF"/>
                </a:solidFill>
              </a:rPr>
              <a:t>seek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en-US" sz="2400" b="1" dirty="0"/>
              <a:t>Delete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en-US" sz="2400" b="1" dirty="0"/>
              <a:t>Truncate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en-US" sz="2400" b="1" dirty="0"/>
              <a:t>Append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en-US" sz="2400" b="1" dirty="0"/>
              <a:t>Rename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en-US" sz="2400" dirty="0"/>
              <a:t>OS maintains an open-file table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en-US" sz="2400" dirty="0"/>
              <a:t>For a requested file operation, file is specified via an index into the table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en-US" sz="2400" dirty="0"/>
              <a:t>When file is closed, OS removes entry from file table</a:t>
            </a:r>
          </a:p>
        </p:txBody>
      </p:sp>
    </p:spTree>
    <p:extLst>
      <p:ext uri="{BB962C8B-B14F-4D97-AF65-F5344CB8AC3E}">
        <p14:creationId xmlns:p14="http://schemas.microsoft.com/office/powerpoint/2010/main" val="291550905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File Types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365589"/>
            <a:ext cx="5373011" cy="549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5895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Access Methods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42191" y="1305960"/>
            <a:ext cx="11069556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203575" algn="l"/>
                <a:tab pos="4056063" algn="l"/>
              </a:tabLst>
            </a:pPr>
            <a:r>
              <a:rPr lang="en-US" altLang="en-US" sz="2400" b="1" dirty="0"/>
              <a:t>Sequential Access</a:t>
            </a:r>
          </a:p>
          <a:p>
            <a:pPr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400" dirty="0">
                <a:solidFill>
                  <a:srgbClr val="000000"/>
                </a:solidFill>
              </a:rPr>
              <a:t>		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read_next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write_next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reset()</a:t>
            </a:r>
          </a:p>
          <a:p>
            <a:pPr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		</a:t>
            </a:r>
          </a:p>
          <a:p>
            <a:pPr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  <a:tabLst>
                <a:tab pos="3203575" algn="l"/>
                <a:tab pos="4056063" algn="l"/>
              </a:tabLst>
            </a:pPr>
            <a:r>
              <a:rPr lang="en-US" altLang="en-US" sz="2400" b="1" dirty="0">
                <a:solidFill>
                  <a:srgbClr val="000000"/>
                </a:solidFill>
              </a:rPr>
              <a:t>Direct Access/Relative Access – </a:t>
            </a:r>
            <a:r>
              <a:rPr lang="en-US" altLang="en-US" sz="2400" dirty="0">
                <a:solidFill>
                  <a:srgbClr val="000000"/>
                </a:solidFill>
              </a:rPr>
              <a:t>file consists of fixed length </a:t>
            </a:r>
            <a:r>
              <a:rPr lang="en-US" altLang="en-US" sz="2400" dirty="0">
                <a:solidFill>
                  <a:srgbClr val="0033CC"/>
                </a:solidFill>
              </a:rPr>
              <a:t>logical records</a:t>
            </a:r>
          </a:p>
          <a:p>
            <a:pPr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400" dirty="0">
                <a:solidFill>
                  <a:srgbClr val="000000"/>
                </a:solidFill>
              </a:rPr>
              <a:t>		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read(</a:t>
            </a:r>
            <a:r>
              <a:rPr lang="en-US" altLang="en-U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write(</a:t>
            </a:r>
            <a:r>
              <a:rPr lang="en-US" altLang="en-U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000" b="1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position_file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000" b="1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altLang="en-US" sz="2000" b="1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  <a:tabLst>
                <a:tab pos="3203575" algn="l"/>
                <a:tab pos="4056063" algn="l"/>
              </a:tabLst>
            </a:pPr>
            <a:r>
              <a:rPr lang="en-US" altLang="en-US" sz="2400" dirty="0"/>
              <a:t>	</a:t>
            </a:r>
            <a:r>
              <a:rPr lang="en-US" altLang="en-US" sz="2400" i="1" dirty="0"/>
              <a:t>n</a:t>
            </a:r>
            <a:r>
              <a:rPr lang="en-US" altLang="en-US" sz="2400" dirty="0"/>
              <a:t> = </a:t>
            </a:r>
            <a:r>
              <a:rPr lang="en-US" altLang="en-US" sz="2400" dirty="0">
                <a:solidFill>
                  <a:srgbClr val="0033CC"/>
                </a:solidFill>
              </a:rPr>
              <a:t>relative block number w.r.t beginning of file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398" y="1402081"/>
            <a:ext cx="4550035" cy="145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20261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Directory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5513" y="1305960"/>
            <a:ext cx="11072552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The directory is organized logically  to obtain </a:t>
            </a:r>
          </a:p>
          <a:p>
            <a:pPr lvl="1"/>
            <a:r>
              <a:rPr lang="en-US" altLang="en-US" dirty="0"/>
              <a:t>Efficiency – locating a file quickly</a:t>
            </a:r>
          </a:p>
          <a:p>
            <a:pPr lvl="1"/>
            <a:r>
              <a:rPr lang="en-US" altLang="en-US" dirty="0"/>
              <a:t>Naming – convenient to users</a:t>
            </a:r>
          </a:p>
          <a:p>
            <a:pPr lvl="2"/>
            <a:r>
              <a:rPr lang="en-US" altLang="en-US" dirty="0"/>
              <a:t>Two users can have same name for different files</a:t>
            </a:r>
          </a:p>
          <a:p>
            <a:pPr lvl="2"/>
            <a:r>
              <a:rPr lang="en-US" altLang="en-US" dirty="0"/>
              <a:t>The same file can have several different names</a:t>
            </a:r>
          </a:p>
          <a:p>
            <a:pPr lvl="1"/>
            <a:r>
              <a:rPr lang="en-US" altLang="en-US" dirty="0"/>
              <a:t>Grouping – logical grouping of files by properties</a:t>
            </a:r>
          </a:p>
          <a:p>
            <a:r>
              <a:rPr lang="en-US" altLang="en-US" sz="2400" dirty="0"/>
              <a:t>Directory Operations</a:t>
            </a:r>
          </a:p>
          <a:p>
            <a:pPr lvl="1"/>
            <a:r>
              <a:rPr lang="en-US" altLang="en-US" dirty="0"/>
              <a:t>Search for a file</a:t>
            </a:r>
          </a:p>
          <a:p>
            <a:pPr lvl="1"/>
            <a:r>
              <a:rPr lang="en-US" altLang="en-US" dirty="0"/>
              <a:t>Create a file</a:t>
            </a:r>
          </a:p>
          <a:p>
            <a:pPr lvl="1"/>
            <a:r>
              <a:rPr lang="en-US" altLang="en-US" dirty="0"/>
              <a:t>Delete a file</a:t>
            </a:r>
          </a:p>
          <a:p>
            <a:pPr lvl="1"/>
            <a:r>
              <a:rPr lang="en-US" altLang="en-US" dirty="0"/>
              <a:t>List a directory</a:t>
            </a:r>
          </a:p>
          <a:p>
            <a:pPr lvl="1"/>
            <a:r>
              <a:rPr lang="en-US" altLang="en-US" dirty="0"/>
              <a:t>Rename a file</a:t>
            </a:r>
          </a:p>
          <a:p>
            <a:pPr lvl="1"/>
            <a:r>
              <a:rPr lang="en-US" altLang="en-US" dirty="0"/>
              <a:t>Traverse the file system</a:t>
            </a:r>
          </a:p>
          <a:p>
            <a:endParaRPr lang="en-US" altLang="en-US" dirty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934720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Single-Level Directory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509" y="1305960"/>
            <a:ext cx="11069556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A single directory for all users</a:t>
            </a:r>
          </a:p>
          <a:p>
            <a:r>
              <a:rPr lang="en-US" altLang="en-US" sz="2400" dirty="0"/>
              <a:t>E</a:t>
            </a:r>
            <a:r>
              <a:rPr lang="en-US" sz="2400" dirty="0"/>
              <a:t>ntire system will contain only one directory which is supposed to mention all the files present in the file system</a:t>
            </a:r>
            <a:endParaRPr lang="en-US" altLang="en-US" sz="2400" dirty="0"/>
          </a:p>
          <a:p>
            <a:r>
              <a:rPr lang="en-US" altLang="en-US" sz="2400" dirty="0"/>
              <a:t>D</a:t>
            </a:r>
            <a:r>
              <a:rPr lang="en-US" sz="2400" dirty="0"/>
              <a:t>irectory contains one entry for each file present on the file system</a:t>
            </a:r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Naming problem</a:t>
            </a:r>
          </a:p>
          <a:p>
            <a:r>
              <a:rPr lang="en-US" altLang="en-US" sz="2400" dirty="0"/>
              <a:t>Grouping problem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pic>
        <p:nvPicPr>
          <p:cNvPr id="1026" name="Picture 2" descr="s Single Level Director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42"/>
          <a:stretch/>
        </p:blipFill>
        <p:spPr bwMode="auto">
          <a:xfrm>
            <a:off x="2110154" y="3153508"/>
            <a:ext cx="5848358" cy="168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55112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Two-Level Directory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509" y="1305960"/>
            <a:ext cx="11069556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8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altLang="en-US" sz="2400" dirty="0"/>
              <a:t>Separate directory for each user</a:t>
            </a:r>
          </a:p>
          <a:p>
            <a:pPr>
              <a:lnSpc>
                <a:spcPts val="2680"/>
              </a:lnSpc>
              <a:spcBef>
                <a:spcPts val="0"/>
              </a:spcBef>
            </a:pPr>
            <a:endParaRPr lang="en-US" altLang="en-US" sz="2400" dirty="0"/>
          </a:p>
          <a:p>
            <a:pPr>
              <a:lnSpc>
                <a:spcPts val="2680"/>
              </a:lnSpc>
              <a:spcBef>
                <a:spcPts val="0"/>
              </a:spcBef>
            </a:pPr>
            <a:endParaRPr lang="en-US" altLang="en-US" sz="2400" dirty="0"/>
          </a:p>
          <a:p>
            <a:pPr>
              <a:lnSpc>
                <a:spcPts val="2680"/>
              </a:lnSpc>
              <a:spcBef>
                <a:spcPts val="0"/>
              </a:spcBef>
            </a:pPr>
            <a:endParaRPr lang="en-US" altLang="en-US" sz="2400" dirty="0"/>
          </a:p>
          <a:p>
            <a:pPr>
              <a:lnSpc>
                <a:spcPts val="2680"/>
              </a:lnSpc>
              <a:spcBef>
                <a:spcPts val="0"/>
              </a:spcBef>
            </a:pPr>
            <a:endParaRPr lang="en-US" altLang="en-US" sz="2400" dirty="0"/>
          </a:p>
          <a:p>
            <a:pPr>
              <a:lnSpc>
                <a:spcPts val="2680"/>
              </a:lnSpc>
              <a:spcBef>
                <a:spcPts val="0"/>
              </a:spcBef>
            </a:pPr>
            <a:endParaRPr lang="en-US" altLang="en-US" sz="2400" dirty="0"/>
          </a:p>
          <a:p>
            <a:pPr>
              <a:lnSpc>
                <a:spcPts val="2680"/>
              </a:lnSpc>
              <a:spcBef>
                <a:spcPts val="0"/>
              </a:spcBef>
              <a:buFont typeface="Wingdings" charset="2"/>
              <a:buChar char="v"/>
            </a:pPr>
            <a:endParaRPr lang="en-US" altLang="en-US" sz="2400" dirty="0"/>
          </a:p>
          <a:p>
            <a:pPr>
              <a:lnSpc>
                <a:spcPts val="2680"/>
              </a:lnSpc>
              <a:spcBef>
                <a:spcPts val="0"/>
              </a:spcBef>
              <a:buFont typeface="Wingdings" charset="2"/>
              <a:buChar char="v"/>
            </a:pPr>
            <a:endParaRPr lang="en-US" altLang="en-US" sz="2400" dirty="0"/>
          </a:p>
          <a:p>
            <a:pPr>
              <a:lnSpc>
                <a:spcPts val="2680"/>
              </a:lnSpc>
              <a:spcBef>
                <a:spcPts val="0"/>
              </a:spcBef>
              <a:buFont typeface="Wingdings" charset="2"/>
              <a:buChar char="v"/>
            </a:pPr>
            <a:r>
              <a:rPr lang="en-US" altLang="en-US" sz="2400" dirty="0"/>
              <a:t>User name and file name define a path</a:t>
            </a:r>
          </a:p>
          <a:p>
            <a:pPr>
              <a:lnSpc>
                <a:spcPts val="2680"/>
              </a:lnSpc>
              <a:spcBef>
                <a:spcPts val="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</a:pPr>
            <a:r>
              <a:rPr kumimoji="1" lang="en-US" altLang="en-US" sz="2400" dirty="0"/>
              <a:t>MFD is indexed by user name/ account number</a:t>
            </a:r>
          </a:p>
          <a:p>
            <a:pPr>
              <a:lnSpc>
                <a:spcPts val="2680"/>
              </a:lnSpc>
              <a:spcBef>
                <a:spcPts val="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</a:pPr>
            <a:r>
              <a:rPr kumimoji="1" lang="en-US" altLang="en-US" sz="2400" dirty="0"/>
              <a:t>Can have the same file name for different user</a:t>
            </a:r>
          </a:p>
          <a:p>
            <a:pPr>
              <a:lnSpc>
                <a:spcPts val="2680"/>
              </a:lnSpc>
              <a:spcBef>
                <a:spcPts val="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</a:pPr>
            <a:r>
              <a:rPr kumimoji="1" lang="en-US" altLang="en-US" sz="2400" dirty="0"/>
              <a:t>Efficient searching, only UFD is searched for creation or deletion</a:t>
            </a:r>
          </a:p>
          <a:p>
            <a:pPr>
              <a:lnSpc>
                <a:spcPts val="2680"/>
              </a:lnSpc>
              <a:spcBef>
                <a:spcPts val="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</a:pPr>
            <a:r>
              <a:rPr kumimoji="1" lang="en-US" altLang="en-US" sz="2400" dirty="0"/>
              <a:t>Creation and deletion of user directories – admin</a:t>
            </a:r>
          </a:p>
          <a:p>
            <a:pPr>
              <a:lnSpc>
                <a:spcPts val="2680"/>
              </a:lnSpc>
              <a:spcBef>
                <a:spcPts val="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</a:pPr>
            <a:r>
              <a:rPr kumimoji="1" lang="en-US" altLang="en-US" sz="2400" dirty="0"/>
              <a:t>Sharing not possible</a:t>
            </a:r>
          </a:p>
          <a:p>
            <a:pPr>
              <a:lnSpc>
                <a:spcPts val="2680"/>
              </a:lnSpc>
              <a:spcBef>
                <a:spcPts val="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</a:pPr>
            <a:endParaRPr kumimoji="1" lang="en-US" altLang="en-US" sz="2400" dirty="0"/>
          </a:p>
          <a:p>
            <a:pPr>
              <a:lnSpc>
                <a:spcPts val="2680"/>
              </a:lnSpc>
              <a:spcBef>
                <a:spcPts val="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</a:pPr>
            <a:endParaRPr kumimoji="1" lang="en-US" altLang="en-US" sz="2400" dirty="0"/>
          </a:p>
          <a:p>
            <a:pPr>
              <a:lnSpc>
                <a:spcPts val="2680"/>
              </a:lnSpc>
              <a:spcBef>
                <a:spcPts val="0"/>
              </a:spcBef>
            </a:pPr>
            <a:endParaRPr lang="en-US" altLang="en-US" sz="2400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074" y="1676401"/>
            <a:ext cx="6427788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58093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Tree-Structured Directory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1"/>
            <a:ext cx="6267796" cy="399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8796" y="1424123"/>
            <a:ext cx="6644615" cy="2453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altLang="en-US" dirty="0"/>
              <a:t>Efficient searching</a:t>
            </a:r>
          </a:p>
          <a:p>
            <a:pPr marL="285750" indent="-285750">
              <a:buFont typeface="Wingdings" charset="2"/>
              <a:buChar char="v"/>
            </a:pPr>
            <a:r>
              <a:rPr lang="en-US" altLang="en-US" dirty="0"/>
              <a:t>Directory is a special file</a:t>
            </a:r>
          </a:p>
          <a:p>
            <a:pPr marL="285750" indent="-285750">
              <a:buFont typeface="Wingdings" charset="2"/>
              <a:buChar char="v"/>
            </a:pPr>
            <a:r>
              <a:rPr lang="en-US" altLang="en-US" dirty="0"/>
              <a:t>Current directory (working directory)</a:t>
            </a:r>
          </a:p>
          <a:p>
            <a:pPr marL="742950" lvl="1" indent="-285750">
              <a:buFont typeface="Wingdings" charset="2"/>
              <a:buChar char="v"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/spell/mail/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90000"/>
              </a:lnSpc>
              <a:buFont typeface="Wingdings" charset="2"/>
              <a:buChar char="v"/>
              <a:tabLst>
                <a:tab pos="2857500" algn="ctr"/>
              </a:tabLst>
            </a:pPr>
            <a:r>
              <a:rPr lang="en-US" altLang="en-US" dirty="0"/>
              <a:t>Creating a new file is done in current directory</a:t>
            </a:r>
          </a:p>
          <a:p>
            <a:pPr marL="285750" indent="-285750">
              <a:lnSpc>
                <a:spcPct val="90000"/>
              </a:lnSpc>
              <a:buFont typeface="Wingdings" charset="2"/>
              <a:buChar char="v"/>
              <a:tabLst>
                <a:tab pos="2857500" algn="ctr"/>
              </a:tabLst>
            </a:pPr>
            <a:r>
              <a:rPr lang="en-US" altLang="en-US" dirty="0"/>
              <a:t>Delete a file -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&lt;file-name&gt;</a:t>
            </a:r>
          </a:p>
          <a:p>
            <a:pPr marL="285750" indent="-285750">
              <a:lnSpc>
                <a:spcPct val="90000"/>
              </a:lnSpc>
              <a:buFont typeface="Wingdings" charset="2"/>
              <a:buChar char="v"/>
              <a:tabLst>
                <a:tab pos="2857500" algn="ctr"/>
              </a:tabLst>
            </a:pPr>
            <a:r>
              <a:rPr lang="en-US" altLang="en-US" dirty="0"/>
              <a:t>Creating a new subdirectory is done in current directory</a:t>
            </a:r>
          </a:p>
          <a:p>
            <a:pPr marL="285750" indent="-285750">
              <a:lnSpc>
                <a:spcPct val="90000"/>
              </a:lnSpc>
              <a:buFont typeface="Wingdings" charset="2"/>
              <a:buChar char="v"/>
              <a:tabLst>
                <a:tab pos="2857500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-name&gt;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Wingdings" charset="2"/>
              <a:buChar char="v"/>
              <a:tabLst>
                <a:tab pos="2857500" algn="ctr"/>
              </a:tabLst>
            </a:pPr>
            <a:r>
              <a:rPr lang="en-US" altLang="en-US" dirty="0"/>
              <a:t>With permissions, one user can access another’s files	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400" y="4666151"/>
            <a:ext cx="3132137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015917" y="6035974"/>
            <a:ext cx="6732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latin typeface="Helvetica" panose="020B0604020202020204" pitchFamily="34" charset="0"/>
              </a:rPr>
              <a:t>Deleting </a:t>
            </a:r>
            <a:r>
              <a:rPr lang="ja-JP" altLang="en-US" dirty="0">
                <a:latin typeface="Helvetica" panose="020B0604020202020204" pitchFamily="34" charset="0"/>
              </a:rPr>
              <a:t>“</a:t>
            </a:r>
            <a:r>
              <a:rPr lang="en-US" altLang="ja-JP" dirty="0">
                <a:latin typeface="Helvetica" panose="020B0604020202020204" pitchFamily="34" charset="0"/>
              </a:rPr>
              <a:t>mail</a:t>
            </a:r>
            <a:r>
              <a:rPr lang="ja-JP" altLang="en-US" dirty="0">
                <a:latin typeface="Helvetica" panose="020B0604020202020204" pitchFamily="34" charset="0"/>
              </a:rPr>
              <a:t>”</a:t>
            </a:r>
            <a:r>
              <a:rPr lang="en-US" altLang="ja-JP" dirty="0">
                <a:latin typeface="Helvetica" panose="020B0604020202020204" pitchFamily="34" charset="0"/>
              </a:rPr>
              <a:t> </a:t>
            </a:r>
            <a:r>
              <a:rPr lang="en-US" altLang="ja-JP" dirty="0">
                <a:latin typeface="Helvetica" panose="020B0604020202020204" pitchFamily="34" charset="0"/>
                <a:sym typeface="Symbol" panose="05050102010706020507" pitchFamily="18" charset="2"/>
              </a:rPr>
              <a:t> deleting the entire subtree rooted by </a:t>
            </a:r>
            <a:r>
              <a:rPr lang="ja-JP" altLang="en-US" dirty="0">
                <a:latin typeface="Helvetica" panose="020B0604020202020204" pitchFamily="34" charset="0"/>
                <a:sym typeface="Symbol" panose="05050102010706020507" pitchFamily="18" charset="2"/>
              </a:rPr>
              <a:t>“</a:t>
            </a:r>
            <a:r>
              <a:rPr lang="en-US" altLang="ja-JP" dirty="0">
                <a:latin typeface="Helvetica" panose="020B0604020202020204" pitchFamily="34" charset="0"/>
                <a:sym typeface="Symbol" panose="05050102010706020507" pitchFamily="18" charset="2"/>
              </a:rPr>
              <a:t>mail</a:t>
            </a:r>
            <a:r>
              <a:rPr lang="ja-JP" altLang="en-US" dirty="0">
                <a:latin typeface="Helvetica" panose="020B0604020202020204" pitchFamily="34" charset="0"/>
                <a:sym typeface="Symbol" panose="05050102010706020507" pitchFamily="18" charset="2"/>
              </a:rPr>
              <a:t>”</a:t>
            </a:r>
            <a:endParaRPr lang="en-US" altLang="en-US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37377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9927</TotalTime>
  <Words>584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Baskerville Old Face</vt:lpstr>
      <vt:lpstr>Book Antiqua</vt:lpstr>
      <vt:lpstr>Calibri</vt:lpstr>
      <vt:lpstr>Calibri Light</vt:lpstr>
      <vt:lpstr>Courier New</vt:lpstr>
      <vt:lpstr>Helvetica</vt:lpstr>
      <vt:lpstr>Wingdings</vt:lpstr>
      <vt:lpstr>Office Theme</vt:lpstr>
      <vt:lpstr>OPERATING SYSTEMS (CS F372)  File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Engineering</dc:title>
  <dc:creator>admin</dc:creator>
  <cp:lastModifiedBy>Barsha Mitra</cp:lastModifiedBy>
  <cp:revision>1062</cp:revision>
  <cp:lastPrinted>2018-08-03T03:52:21Z</cp:lastPrinted>
  <dcterms:created xsi:type="dcterms:W3CDTF">2016-05-19T10:09:53Z</dcterms:created>
  <dcterms:modified xsi:type="dcterms:W3CDTF">2023-11-23T03:31:40Z</dcterms:modified>
</cp:coreProperties>
</file>