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39" r:id="rId3"/>
    <p:sldId id="338" r:id="rId4"/>
    <p:sldId id="343" r:id="rId5"/>
    <p:sldId id="344" r:id="rId6"/>
    <p:sldId id="345" r:id="rId7"/>
    <p:sldId id="348" r:id="rId8"/>
    <p:sldId id="349" r:id="rId9"/>
    <p:sldId id="353" r:id="rId10"/>
    <p:sldId id="355" r:id="rId11"/>
    <p:sldId id="268" r:id="rId1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  <a:srgbClr val="D34DE9"/>
    <a:srgbClr val="42ECF4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5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br>
              <a:rPr lang="en-US" sz="2800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File System Implementation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Linked List</a:t>
            </a:r>
          </a:p>
        </p:txBody>
      </p:sp>
      <p:pic>
        <p:nvPicPr>
          <p:cNvPr id="5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27" y="1985962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59366" y="1582737"/>
            <a:ext cx="467927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charset="2"/>
              <a:buChar char="v"/>
            </a:pPr>
            <a:r>
              <a:rPr kumimoji="1" lang="en-US" altLang="en-US" sz="1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charset="2"/>
              <a:buChar char="v"/>
            </a:pPr>
            <a:r>
              <a:rPr kumimoji="1" lang="en-US" altLang="en-US" sz="2400" dirty="0">
                <a:latin typeface="Helvetica" panose="020B0604020202020204" pitchFamily="34" charset="0"/>
              </a:rPr>
              <a:t>Linked list (free list)</a:t>
            </a:r>
          </a:p>
          <a:p>
            <a:pPr marL="800100" lvl="1" indent="-34290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Wingdings" charset="2"/>
              <a:buChar char="v"/>
            </a:pPr>
            <a:r>
              <a:rPr kumimoji="1" lang="en-US" altLang="en-US" sz="2400" dirty="0">
                <a:latin typeface="Helvetica" panose="020B0604020202020204" pitchFamily="34" charset="0"/>
              </a:rPr>
              <a:t>Cannot get contiguous space easily</a:t>
            </a:r>
          </a:p>
          <a:p>
            <a:pPr marL="800100" lvl="1" indent="-34290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Wingdings" charset="2"/>
              <a:buChar char="v"/>
            </a:pPr>
            <a:r>
              <a:rPr kumimoji="1" lang="en-US" altLang="en-US" sz="2400" dirty="0">
                <a:latin typeface="Helvetica" panose="020B0604020202020204" pitchFamily="34" charset="0"/>
              </a:rPr>
              <a:t>No waste of space</a:t>
            </a:r>
          </a:p>
          <a:p>
            <a:pPr marL="800100" lvl="1" indent="-34290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Wingdings" charset="2"/>
              <a:buChar char="v"/>
            </a:pPr>
            <a:r>
              <a:rPr kumimoji="1" lang="en-US" altLang="en-US" sz="2400" dirty="0">
                <a:latin typeface="Helvetica" panose="020B0604020202020204" pitchFamily="34" charset="0"/>
              </a:rPr>
              <a:t>No need to traverse the </a:t>
            </a:r>
            <a:r>
              <a:rPr kumimoji="1" lang="en-US" altLang="en-US" sz="2400">
                <a:latin typeface="Helvetica" panose="020B0604020202020204" pitchFamily="34" charset="0"/>
              </a:rPr>
              <a:t>entire list</a:t>
            </a:r>
            <a:endParaRPr kumimoji="1" lang="en-US" altLang="en-US" sz="2400" dirty="0">
              <a:latin typeface="Helvetica" panose="020B0604020202020204" pitchFamily="34" charset="0"/>
            </a:endParaRPr>
          </a:p>
          <a:p>
            <a:pPr marL="628650" lvl="1" indent="-1714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Wingdings" charset="2"/>
              <a:buChar char="v"/>
            </a:pPr>
            <a:endParaRPr kumimoji="1" lang="en-US" altLang="en-US" sz="1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677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File System Implementation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2887" y="1453444"/>
            <a:ext cx="1107255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3366FF"/>
                </a:solidFill>
              </a:rPr>
              <a:t>File control block</a:t>
            </a:r>
            <a:r>
              <a:rPr lang="en-US" altLang="en-US" dirty="0">
                <a:solidFill>
                  <a:srgbClr val="3366FF"/>
                </a:solidFill>
              </a:rPr>
              <a:t> (</a:t>
            </a:r>
            <a:r>
              <a:rPr lang="en-US" altLang="en-US" dirty="0" err="1">
                <a:solidFill>
                  <a:srgbClr val="3366FF"/>
                </a:solidFill>
              </a:rPr>
              <a:t>inode</a:t>
            </a:r>
            <a:r>
              <a:rPr lang="en-US" altLang="en-US" dirty="0">
                <a:solidFill>
                  <a:srgbClr val="3366FF"/>
                </a:solidFill>
              </a:rPr>
              <a:t> in UNIX)</a:t>
            </a:r>
            <a:r>
              <a:rPr lang="en-US" altLang="en-US" dirty="0"/>
              <a:t>–structure consisting of information about a file</a:t>
            </a:r>
            <a:endParaRPr lang="en-US" altLang="en-US" sz="1050" dirty="0"/>
          </a:p>
          <a:p>
            <a:r>
              <a:rPr lang="en-US" altLang="en-US" dirty="0"/>
              <a:t>Per-file </a:t>
            </a:r>
            <a:r>
              <a:rPr lang="en-US" altLang="en-US" b="1" dirty="0">
                <a:solidFill>
                  <a:srgbClr val="3366FF"/>
                </a:solidFill>
              </a:rPr>
              <a:t>File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FCB</a:t>
            </a:r>
            <a:r>
              <a:rPr lang="en-US" altLang="en-US" b="1" dirty="0"/>
              <a:t>)</a:t>
            </a:r>
            <a:r>
              <a:rPr lang="en-US" altLang="en-US" dirty="0"/>
              <a:t> contains many details about the file</a:t>
            </a:r>
          </a:p>
          <a:p>
            <a:pPr lvl="1"/>
            <a:r>
              <a:rPr lang="en-US" altLang="en-US" dirty="0"/>
              <a:t>unique identifier to allow association with a directory entry, permissions, size, dates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73" y="3652837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887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File System Implementation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5513" y="1305960"/>
            <a:ext cx="1107255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3366FF"/>
                </a:solidFill>
              </a:rPr>
              <a:t>Boot control 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info. needed by system to boot OS from that volume</a:t>
            </a:r>
          </a:p>
          <a:p>
            <a:pPr lvl="1"/>
            <a:r>
              <a:rPr lang="en-US" altLang="en-US" dirty="0"/>
              <a:t>Needed if volume contains OS, usually first block of volume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Volume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superblock, master file table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volume/partition details</a:t>
            </a:r>
          </a:p>
          <a:p>
            <a:pPr lvl="1"/>
            <a:r>
              <a:rPr lang="en-US" altLang="en-US" dirty="0"/>
              <a:t>Total # of blocks, # of free blocks, block size, free block pointers, </a:t>
            </a:r>
            <a:r>
              <a:rPr lang="en-US" altLang="en-US"/>
              <a:t>free-FCB count</a:t>
            </a:r>
            <a:endParaRPr lang="en-US" altLang="en-US" dirty="0"/>
          </a:p>
          <a:p>
            <a:r>
              <a:rPr lang="en-US" altLang="en-US" dirty="0"/>
              <a:t>Directory structure organizes the files</a:t>
            </a:r>
          </a:p>
        </p:txBody>
      </p:sp>
    </p:spTree>
    <p:extLst>
      <p:ext uri="{BB962C8B-B14F-4D97-AF65-F5344CB8AC3E}">
        <p14:creationId xmlns:p14="http://schemas.microsoft.com/office/powerpoint/2010/main" val="42569056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Directory Implementation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5523" y="1676401"/>
            <a:ext cx="11072552" cy="3814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Linear list</a:t>
            </a:r>
            <a:r>
              <a:rPr lang="en-US" altLang="en-US" dirty="0"/>
              <a:t> of file names with pointer to the data blocks</a:t>
            </a:r>
          </a:p>
          <a:p>
            <a:pPr lvl="1"/>
            <a:r>
              <a:rPr lang="en-US" altLang="en-US" dirty="0"/>
              <a:t>Simple to program</a:t>
            </a:r>
          </a:p>
          <a:p>
            <a:pPr lvl="1"/>
            <a:r>
              <a:rPr lang="en-US" altLang="en-US" dirty="0"/>
              <a:t>Time-consuming to execute</a:t>
            </a:r>
          </a:p>
          <a:p>
            <a:pPr lvl="2"/>
            <a:r>
              <a:rPr lang="en-US" altLang="en-US" dirty="0"/>
              <a:t>Linear search time</a:t>
            </a:r>
          </a:p>
          <a:p>
            <a:pPr lvl="2"/>
            <a:r>
              <a:rPr lang="en-US" altLang="en-US" dirty="0"/>
              <a:t>Could keep ordered alphabetically</a:t>
            </a:r>
          </a:p>
          <a:p>
            <a:r>
              <a:rPr lang="en-US" altLang="en-US" b="1" dirty="0"/>
              <a:t>Hash Table</a:t>
            </a:r>
            <a:r>
              <a:rPr lang="en-US" altLang="en-US" dirty="0"/>
              <a:t> – linear list (for directory entries) with hash data structure</a:t>
            </a:r>
          </a:p>
          <a:p>
            <a:pPr lvl="1"/>
            <a:r>
              <a:rPr lang="en-US" altLang="en-US" dirty="0"/>
              <a:t>Decreases directory search time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Collisions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situations where two file names hash to the same location</a:t>
            </a:r>
          </a:p>
          <a:p>
            <a:pPr lvl="1"/>
            <a:r>
              <a:rPr lang="en-US" altLang="en-US" dirty="0"/>
              <a:t>Only good if entries are fixed </a:t>
            </a:r>
            <a:r>
              <a:rPr lang="en-US" altLang="en-US"/>
              <a:t>in number, </a:t>
            </a:r>
            <a:r>
              <a:rPr lang="en-US" altLang="en-US" dirty="0"/>
              <a:t>or use chained-overflow method</a:t>
            </a:r>
          </a:p>
        </p:txBody>
      </p:sp>
    </p:spTree>
    <p:extLst>
      <p:ext uri="{BB962C8B-B14F-4D97-AF65-F5344CB8AC3E}">
        <p14:creationId xmlns:p14="http://schemas.microsoft.com/office/powerpoint/2010/main" val="25684578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418012" y="1543397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Allocation Methods - Contiguous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5814" y="1405283"/>
            <a:ext cx="591636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Allocation method refers to how disk blocks are allocated for files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Contiguous allocation </a:t>
            </a:r>
            <a:r>
              <a:rPr lang="en-US" altLang="en-US" dirty="0">
                <a:solidFill>
                  <a:srgbClr val="000000"/>
                </a:solidFill>
              </a:rPr>
              <a:t>– </a:t>
            </a:r>
            <a:r>
              <a:rPr lang="en-US" altLang="en-US" dirty="0"/>
              <a:t>each file occupies set of contiguous blocks</a:t>
            </a:r>
          </a:p>
          <a:p>
            <a:pPr lvl="1"/>
            <a:r>
              <a:rPr lang="en-US" altLang="en-US" dirty="0"/>
              <a:t>Best performance in most cases</a:t>
            </a:r>
          </a:p>
          <a:p>
            <a:pPr lvl="1"/>
            <a:r>
              <a:rPr lang="en-US" altLang="en-US" dirty="0"/>
              <a:t>Simple – only starting location (block #) and length (number of blocks) are required</a:t>
            </a:r>
          </a:p>
          <a:p>
            <a:pPr lvl="1"/>
            <a:r>
              <a:rPr lang="en-US" altLang="en-US" dirty="0"/>
              <a:t>Problems include finding space for file, knowing file size, external fragmentation, need for </a:t>
            </a:r>
            <a:r>
              <a:rPr lang="en-US" altLang="en-US" b="1" dirty="0">
                <a:solidFill>
                  <a:srgbClr val="3366FF"/>
                </a:solidFill>
              </a:rPr>
              <a:t>compaction off-line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downtime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3366FF"/>
                </a:solidFill>
              </a:rPr>
              <a:t>on-line</a:t>
            </a:r>
          </a:p>
          <a:p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39062" y="1596566"/>
            <a:ext cx="3844925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dirty="0"/>
              <a:t>Mapping from logical to physical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61" y="2281589"/>
            <a:ext cx="357663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1711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Allocation Methods - Linked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7" y="1374540"/>
            <a:ext cx="595814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3366FF"/>
                </a:solidFill>
              </a:rPr>
              <a:t>Linked allocation </a:t>
            </a:r>
            <a:r>
              <a:rPr lang="en-US" altLang="en-US" dirty="0">
                <a:solidFill>
                  <a:srgbClr val="000000"/>
                </a:solidFill>
              </a:rPr>
              <a:t>– each file is a linked list of blocks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File ends at nil/null pointer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No compaction, no external fragmentation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Improve efficiency by clustering blocks into groups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dirty="0" err="1">
                <a:solidFill>
                  <a:srgbClr val="000000"/>
                </a:solidFill>
              </a:rPr>
              <a:t>Os</a:t>
            </a:r>
            <a:r>
              <a:rPr lang="en-US" altLang="en-US" dirty="0">
                <a:solidFill>
                  <a:srgbClr val="000000"/>
                </a:solidFill>
              </a:rPr>
              <a:t> and disk seeks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34" y="1859757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743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File Allocation Table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3"/>
          <a:stretch/>
        </p:blipFill>
        <p:spPr bwMode="auto">
          <a:xfrm>
            <a:off x="5641181" y="1482091"/>
            <a:ext cx="5481638" cy="375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0626" y="3366046"/>
            <a:ext cx="7268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000000"/>
                </a:solidFill>
              </a:rPr>
              <a:t>FAT (File Allocation Table)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Much like a linked list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New block allocation simple</a:t>
            </a:r>
          </a:p>
        </p:txBody>
      </p:sp>
    </p:spTree>
    <p:extLst>
      <p:ext uri="{BB962C8B-B14F-4D97-AF65-F5344CB8AC3E}">
        <p14:creationId xmlns:p14="http://schemas.microsoft.com/office/powerpoint/2010/main" val="25849444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Allocation Methods - Indexed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5512" y="1305960"/>
            <a:ext cx="1172648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Indexed allocation - </a:t>
            </a:r>
            <a:r>
              <a:rPr lang="en-US" altLang="en-US" dirty="0">
                <a:solidFill>
                  <a:srgbClr val="000000"/>
                </a:solidFill>
              </a:rPr>
              <a:t>Each file has its own </a:t>
            </a:r>
            <a:r>
              <a:rPr lang="en-US" altLang="en-US" b="1" dirty="0">
                <a:solidFill>
                  <a:srgbClr val="3366FF"/>
                </a:solidFill>
              </a:rPr>
              <a:t>index block</a:t>
            </a:r>
            <a:r>
              <a:rPr lang="en-US" altLang="en-US" dirty="0">
                <a:solidFill>
                  <a:srgbClr val="000000"/>
                </a:solidFill>
              </a:rPr>
              <a:t> of pointers to its data blocks</a:t>
            </a:r>
          </a:p>
          <a:p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23" y="191397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68" y="1859757"/>
            <a:ext cx="496728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61331" y="4423917"/>
            <a:ext cx="6067424" cy="207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400" dirty="0"/>
              <a:t>Need index table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400" dirty="0"/>
              <a:t>Random access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400" dirty="0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charset="2"/>
              <a:buChar char="v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2892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Free Space Management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453572" y="1348625"/>
            <a:ext cx="8204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3366FF"/>
                </a:solidFill>
              </a:rPr>
              <a:t>free-space list </a:t>
            </a:r>
            <a:r>
              <a:rPr lang="en-US" altLang="en-US" dirty="0"/>
              <a:t>to track available blocks</a:t>
            </a:r>
            <a:endParaRPr lang="en-US" altLang="ja-JP" dirty="0"/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Bit vector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bit map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126365" y="2267787"/>
            <a:ext cx="3878263" cy="1944688"/>
            <a:chOff x="2784475" y="2216150"/>
            <a:chExt cx="3878263" cy="194468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en-US" sz="2000">
                  <a:latin typeface="Helvetica" panose="020B0604020202020204" pitchFamily="34" charset="0"/>
                </a:rPr>
                <a:t>…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 i="1">
                  <a:latin typeface="Helvetica" panose="020B0604020202020204" pitchFamily="34" charset="0"/>
                </a:rPr>
                <a:t>n</a:t>
              </a:r>
              <a:r>
                <a:rPr lang="en-US" altLang="en-US">
                  <a:latin typeface="Helvetica" panose="020B0604020202020204" pitchFamily="34" charset="0"/>
                </a:rPr>
                <a:t>-1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bit[</a:t>
              </a:r>
              <a:r>
                <a:rPr lang="en-US" altLang="en-US" b="1" i="1">
                  <a:latin typeface="Helvetica" panose="020B0604020202020204" pitchFamily="34" charset="0"/>
                </a:rPr>
                <a:t>i</a:t>
              </a:r>
              <a:r>
                <a:rPr lang="en-US" altLang="en-US">
                  <a:latin typeface="Helvetica" panose="020B0604020202020204" pitchFamily="34" charset="0"/>
                </a:rPr>
                <a:t>] =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  <a:sym typeface="MT Extra" panose="05050102010205020202" pitchFamily="18" charset="2"/>
                </a:rPr>
                <a:t></a:t>
              </a:r>
              <a:endParaRPr lang="en-US" altLang="en-US" sz="5400">
                <a:latin typeface="Helvetica" panose="020B0604020202020204" pitchFamily="34" charset="0"/>
                <a:sym typeface="Monotype Sorts" pitchFamily="-84" charset="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0 </a:t>
              </a:r>
              <a:r>
                <a:rPr lang="en-US" altLang="en-US">
                  <a:latin typeface="Helvetica" panose="020B0604020202020204" pitchFamily="34" charset="0"/>
                </a:rPr>
                <a:t>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1072" y="4536325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 dirty="0">
                <a:latin typeface="Helvetica" panose="020B0604020202020204" pitchFamily="34" charset="0"/>
              </a:rPr>
              <a:t>Block number calculation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447472" y="5064962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</a:rPr>
              <a:t>(number of bits per word) *</a:t>
            </a:r>
          </a:p>
          <a:p>
            <a:r>
              <a:rPr lang="en-US" altLang="en-US" dirty="0">
                <a:latin typeface="Helvetica" panose="020B0604020202020204" pitchFamily="34" charset="0"/>
              </a:rPr>
              <a:t>(number of 0-value words) +</a:t>
            </a:r>
          </a:p>
          <a:p>
            <a:r>
              <a:rPr lang="en-US" altLang="en-US" dirty="0">
                <a:latin typeface="Helvetica" panose="020B0604020202020204" pitchFamily="34" charset="0"/>
              </a:rPr>
              <a:t>offset of first 1 bit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472" y="5941262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 dirty="0">
                <a:latin typeface="Helvetica" panose="020B0604020202020204" pitchFamily="34" charset="0"/>
              </a:rPr>
              <a:t>CPUs have instructions to return offset within word of first </a:t>
            </a:r>
            <a:r>
              <a:rPr kumimoji="1" lang="ja-JP" altLang="en-US">
                <a:latin typeface="Helvetica" panose="020B0604020202020204" pitchFamily="34" charset="0"/>
              </a:rPr>
              <a:t>“</a:t>
            </a:r>
            <a:r>
              <a:rPr kumimoji="1" lang="en-US" altLang="ja-JP" dirty="0">
                <a:latin typeface="Helvetica" panose="020B0604020202020204" pitchFamily="34" charset="0"/>
              </a:rPr>
              <a:t>1</a:t>
            </a:r>
            <a:r>
              <a:rPr kumimoji="1" lang="ja-JP" altLang="en-US">
                <a:latin typeface="Helvetica" panose="020B0604020202020204" pitchFamily="34" charset="0"/>
              </a:rPr>
              <a:t>”</a:t>
            </a:r>
            <a:r>
              <a:rPr kumimoji="1" lang="en-US" altLang="ja-JP" dirty="0">
                <a:latin typeface="Helvetica" panose="020B0604020202020204" pitchFamily="34" charset="0"/>
              </a:rPr>
              <a:t> bit</a:t>
            </a:r>
            <a:endParaRPr kumimoji="1" lang="en-US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691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522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Baskerville Old Face</vt:lpstr>
      <vt:lpstr>Book Antiqua</vt:lpstr>
      <vt:lpstr>Calibri</vt:lpstr>
      <vt:lpstr>Calibri Light</vt:lpstr>
      <vt:lpstr>Helvetica</vt:lpstr>
      <vt:lpstr>Monotype Sorts</vt:lpstr>
      <vt:lpstr>Verdana</vt:lpstr>
      <vt:lpstr>Wingdings</vt:lpstr>
      <vt:lpstr>Office Theme</vt:lpstr>
      <vt:lpstr>OPERATING SYSTEMS (CS F372)  File System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1114</cp:revision>
  <cp:lastPrinted>2018-08-03T03:52:21Z</cp:lastPrinted>
  <dcterms:created xsi:type="dcterms:W3CDTF">2016-05-19T10:09:53Z</dcterms:created>
  <dcterms:modified xsi:type="dcterms:W3CDTF">2023-11-28T01:37:44Z</dcterms:modified>
</cp:coreProperties>
</file>