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329" r:id="rId3"/>
    <p:sldId id="332" r:id="rId4"/>
    <p:sldId id="333" r:id="rId5"/>
    <p:sldId id="339" r:id="rId6"/>
    <p:sldId id="342" r:id="rId7"/>
    <p:sldId id="350" r:id="rId8"/>
    <p:sldId id="268" r:id="rId9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sha Mitra" initials="B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  <a:srgbClr val="FF3300"/>
    <a:srgbClr val="D34DE9"/>
    <a:srgbClr val="42ECF4"/>
    <a:srgbClr val="CA14A3"/>
    <a:srgbClr val="0ED01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525" y="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E9342-A0CF-441D-8031-A99377EDC02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7908-FFF3-4E06-8AAB-65081BE1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3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DDD6-8C87-4C9D-B8B1-F905E3E845CB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1400" y="4221893"/>
            <a:ext cx="6629400" cy="930877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 b="1" dirty="0">
                <a:latin typeface="Baskerville Old Face" panose="02020602080505020303" pitchFamily="18" charset="0"/>
              </a:rPr>
              <a:t>OPERATING SYSTEMS (CS F372)</a:t>
            </a:r>
            <a:r>
              <a:rPr lang="en-US" sz="2800" dirty="0">
                <a:latin typeface="Baskerville Old Face" panose="02020602080505020303" pitchFamily="18" charset="0"/>
              </a:rPr>
              <a:t> </a:t>
            </a:r>
            <a:br>
              <a:rPr lang="en-US" sz="2800" dirty="0">
                <a:latin typeface="Baskerville Old Face" panose="02020602080505020303" pitchFamily="18" charset="0"/>
              </a:rPr>
            </a:br>
            <a:r>
              <a:rPr lang="en-US" sz="2800" dirty="0">
                <a:latin typeface="Baskerville Old Face" panose="02020602080505020303" pitchFamily="18" charset="0"/>
              </a:rPr>
              <a:t>I/O Systems</a:t>
            </a:r>
            <a:r>
              <a:rPr lang="en-US" sz="2800" dirty="0">
                <a:latin typeface="Baskerville Old Face" panose="02020602080505020303" pitchFamily="18" charset="0"/>
                <a:cs typeface="Arial" charset="0"/>
              </a:rPr>
              <a:t>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3802791" y="5189841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ook Antiqua" panose="02040602050305030304" pitchFamily="18" charset="0"/>
              </a:rPr>
              <a:t>Barsha Mitra</a:t>
            </a:r>
          </a:p>
          <a:p>
            <a:r>
              <a:rPr lang="en-US" dirty="0">
                <a:latin typeface="Book Antiqua" panose="02040602050305030304" pitchFamily="18" charset="0"/>
              </a:rPr>
              <a:t>CSIS Dept.,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Overview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02318" y="1445984"/>
            <a:ext cx="11543382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ea typeface="MS PGothic" charset="-128"/>
              </a:rPr>
              <a:t>Ports, buses, device controllers connect to various devices</a:t>
            </a:r>
          </a:p>
          <a:p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Device drivers </a:t>
            </a:r>
            <a:r>
              <a:rPr lang="en-US" altLang="en-US" dirty="0">
                <a:ea typeface="MS PGothic" charset="-128"/>
              </a:rPr>
              <a:t>encapsulate device details, hides differences among I/O controllers from I/O subsystem of kernel</a:t>
            </a:r>
          </a:p>
          <a:p>
            <a:r>
              <a:rPr lang="en-US" altLang="en-US" sz="2400" dirty="0">
                <a:ea typeface="MS PGothic" charset="-128"/>
              </a:rPr>
              <a:t>Signals from I/O devices interface with computer</a:t>
            </a:r>
          </a:p>
          <a:p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Port </a:t>
            </a:r>
            <a:r>
              <a:rPr lang="en-US" altLang="en-US" dirty="0">
                <a:ea typeface="MS PGothic" charset="-128"/>
              </a:rPr>
              <a:t>– connection point for device</a:t>
            </a:r>
          </a:p>
          <a:p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Bus</a:t>
            </a:r>
            <a:r>
              <a:rPr lang="en-US" altLang="en-US" dirty="0">
                <a:ea typeface="MS PGothic" charset="-128"/>
              </a:rPr>
              <a:t> – set of wires and a protocol</a:t>
            </a:r>
          </a:p>
          <a:p>
            <a:pPr lvl="2"/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PCI</a:t>
            </a:r>
            <a:r>
              <a:rPr lang="en-US" altLang="en-US" sz="2400" dirty="0">
                <a:ea typeface="MS PGothic" charset="-128"/>
              </a:rPr>
              <a:t> bus, </a:t>
            </a:r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expansion</a:t>
            </a:r>
            <a:r>
              <a:rPr lang="en-US" altLang="en-US" sz="2400" dirty="0">
                <a:ea typeface="MS PGothic" charset="-128"/>
              </a:rPr>
              <a:t> </a:t>
            </a:r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bus</a:t>
            </a:r>
            <a:r>
              <a:rPr lang="en-US" altLang="en-US" sz="2400" dirty="0">
                <a:ea typeface="MS PGothic" charset="-128"/>
              </a:rPr>
              <a:t> </a:t>
            </a:r>
          </a:p>
          <a:p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Controller</a:t>
            </a:r>
            <a:r>
              <a:rPr lang="en-US" altLang="en-US" dirty="0">
                <a:ea typeface="MS PGothic" charset="-128"/>
              </a:rPr>
              <a:t> – electronics that operate port, bus, device</a:t>
            </a:r>
          </a:p>
          <a:p>
            <a:pPr lvl="2"/>
            <a:r>
              <a:rPr lang="en-US" altLang="en-US" sz="2400" dirty="0">
                <a:ea typeface="MS PGothic" charset="-128"/>
              </a:rPr>
              <a:t>Sometimes integrated on a chip</a:t>
            </a:r>
          </a:p>
          <a:p>
            <a:pPr lvl="2"/>
            <a:r>
              <a:rPr lang="en-US" altLang="en-US" sz="2400" dirty="0">
                <a:ea typeface="MS PGothic" charset="-128"/>
              </a:rPr>
              <a:t>Sometimes separate circuit board plugging into the computer, contains processor, microcode, private memory</a:t>
            </a:r>
            <a:endParaRPr lang="en-US" altLang="en-US" dirty="0">
              <a:ea typeface="MS PGothic" charset="-128"/>
            </a:endParaRPr>
          </a:p>
          <a:p>
            <a:pPr lvl="1"/>
            <a:endParaRPr lang="en-US" altLang="en-US" dirty="0">
              <a:ea typeface="MS PGothic" charset="-128"/>
            </a:endParaRPr>
          </a:p>
          <a:p>
            <a:pPr lvl="1">
              <a:buFont typeface="Monotype Sorts" charset="2"/>
              <a:buNone/>
            </a:pPr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295430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I/O Hardware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458" y="1548854"/>
            <a:ext cx="11543382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ea typeface="MS PGothic" charset="-128"/>
              </a:rPr>
              <a:t>I/O instructions control devices</a:t>
            </a:r>
          </a:p>
          <a:p>
            <a:r>
              <a:rPr lang="en-US" altLang="en-US" dirty="0">
                <a:ea typeface="MS PGothic" charset="-128"/>
              </a:rPr>
              <a:t>Controllers usually have registers where device driver places processor commands, addresses, and data to write, or read data from registers after command execution</a:t>
            </a:r>
          </a:p>
          <a:p>
            <a:r>
              <a:rPr lang="en-US" altLang="en-US" b="1" dirty="0">
                <a:solidFill>
                  <a:srgbClr val="FF0000"/>
                </a:solidFill>
                <a:ea typeface="MS PGothic" charset="-128"/>
              </a:rPr>
              <a:t>Data-in register </a:t>
            </a:r>
            <a:r>
              <a:rPr lang="en-US" altLang="en-US" dirty="0">
                <a:ea typeface="MS PGothic" charset="-128"/>
              </a:rPr>
              <a:t>– read by processor to get </a:t>
            </a:r>
            <a:r>
              <a:rPr lang="en-US" altLang="en-US" dirty="0" err="1">
                <a:ea typeface="MS PGothic" charset="-128"/>
              </a:rPr>
              <a:t>i</a:t>
            </a:r>
            <a:r>
              <a:rPr lang="en-US" altLang="en-US" dirty="0">
                <a:ea typeface="MS PGothic" charset="-128"/>
              </a:rPr>
              <a:t>/p</a:t>
            </a:r>
          </a:p>
          <a:p>
            <a:r>
              <a:rPr lang="en-US" altLang="en-US" b="1" dirty="0">
                <a:solidFill>
                  <a:srgbClr val="FF0000"/>
                </a:solidFill>
                <a:ea typeface="MS PGothic" charset="-128"/>
              </a:rPr>
              <a:t>Data-out register </a:t>
            </a:r>
            <a:r>
              <a:rPr lang="en-US" altLang="en-US" dirty="0">
                <a:ea typeface="MS PGothic" charset="-128"/>
              </a:rPr>
              <a:t>– written by processor to send o/p</a:t>
            </a:r>
          </a:p>
          <a:p>
            <a:r>
              <a:rPr lang="en-US" altLang="en-US" b="1" dirty="0">
                <a:solidFill>
                  <a:srgbClr val="FF0000"/>
                </a:solidFill>
                <a:ea typeface="MS PGothic" charset="-128"/>
              </a:rPr>
              <a:t>Status register </a:t>
            </a:r>
            <a:r>
              <a:rPr lang="en-US" altLang="en-US" dirty="0">
                <a:ea typeface="MS PGothic" charset="-128"/>
              </a:rPr>
              <a:t>– contains bits that can be read by processor, bits indicate states like completion of current command, availability of byte to be read from data-in register or occurrence of device error</a:t>
            </a:r>
          </a:p>
          <a:p>
            <a:r>
              <a:rPr lang="en-US" altLang="en-US" b="1" dirty="0">
                <a:solidFill>
                  <a:srgbClr val="FF0000"/>
                </a:solidFill>
                <a:ea typeface="MS PGothic" charset="-128"/>
              </a:rPr>
              <a:t>Control register </a:t>
            </a:r>
            <a:r>
              <a:rPr lang="en-US" altLang="en-US" dirty="0">
                <a:ea typeface="MS PGothic" charset="-128"/>
              </a:rPr>
              <a:t>– written by processor to start a command</a:t>
            </a:r>
          </a:p>
          <a:p>
            <a:endParaRPr lang="en-US" altLang="en-US" dirty="0">
              <a:solidFill>
                <a:srgbClr val="000000"/>
              </a:solidFill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28315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Polling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458" y="1324410"/>
            <a:ext cx="11543382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60" indent="-342883">
              <a:buFont typeface="+mj-lt"/>
              <a:buAutoNum type="arabicPeriod"/>
              <a:defRPr/>
            </a:pPr>
            <a:r>
              <a:rPr lang="en-US" sz="2400" dirty="0">
                <a:ea typeface="ＭＳ Ｐゴシック" charset="-128"/>
              </a:rPr>
              <a:t>CPU reads busy bit from status register until 0</a:t>
            </a:r>
          </a:p>
          <a:p>
            <a:pPr marL="342860" indent="-342883">
              <a:buFont typeface="+mj-lt"/>
              <a:buAutoNum type="arabicPeriod"/>
              <a:defRPr/>
            </a:pPr>
            <a:r>
              <a:rPr lang="en-US" sz="2400" dirty="0">
                <a:ea typeface="ＭＳ Ｐゴシック" charset="-128"/>
              </a:rPr>
              <a:t>CPU sets read or write bit in command register and if write bit is set, writes a data byte into data-out register</a:t>
            </a:r>
          </a:p>
          <a:p>
            <a:pPr marL="342860" indent="-342883">
              <a:buFont typeface="+mj-lt"/>
              <a:buAutoNum type="arabicPeriod"/>
              <a:defRPr/>
            </a:pPr>
            <a:r>
              <a:rPr lang="en-US" sz="2400" dirty="0">
                <a:ea typeface="ＭＳ Ｐゴシック" charset="-128"/>
              </a:rPr>
              <a:t>CPU sets command-ready bit in command register</a:t>
            </a:r>
          </a:p>
          <a:p>
            <a:pPr marL="342860" indent="-342883">
              <a:buFont typeface="+mj-lt"/>
              <a:buAutoNum type="arabicPeriod"/>
              <a:defRPr/>
            </a:pPr>
            <a:r>
              <a:rPr lang="en-US" sz="2400" dirty="0">
                <a:ea typeface="ＭＳ Ｐゴシック" charset="-128"/>
              </a:rPr>
              <a:t>Controller sees command-ready bit and sets busy bit</a:t>
            </a:r>
          </a:p>
          <a:p>
            <a:pPr marL="342860" indent="-342883">
              <a:buFont typeface="+mj-lt"/>
              <a:buAutoNum type="arabicPeriod"/>
              <a:defRPr/>
            </a:pPr>
            <a:r>
              <a:rPr lang="en-US" sz="2400" dirty="0">
                <a:ea typeface="ＭＳ Ｐゴシック" charset="-128"/>
              </a:rPr>
              <a:t>Controller sees write command in command register, reads byte from data-out register and complete I/O</a:t>
            </a:r>
          </a:p>
          <a:p>
            <a:pPr marL="342860" indent="-342883">
              <a:buFont typeface="+mj-lt"/>
              <a:buAutoNum type="arabicPeriod"/>
              <a:defRPr/>
            </a:pPr>
            <a:r>
              <a:rPr lang="en-US" sz="2400" dirty="0">
                <a:ea typeface="ＭＳ Ｐゴシック" charset="-128"/>
              </a:rPr>
              <a:t>Controller clears busy bit, error bit (status reg.), command-ready bit when transfer done</a:t>
            </a:r>
          </a:p>
          <a:p>
            <a:pPr marL="342883" indent="-342883">
              <a:defRPr/>
            </a:pPr>
            <a:r>
              <a:rPr lang="en-US" dirty="0">
                <a:ea typeface="ＭＳ Ｐゴシック" charset="-128"/>
              </a:rPr>
              <a:t>Step 1 is </a:t>
            </a:r>
            <a:r>
              <a:rPr lang="en-US" b="1" dirty="0">
                <a:solidFill>
                  <a:srgbClr val="3366FF"/>
                </a:solidFill>
                <a:ea typeface="ＭＳ Ｐゴシック" charset="-128"/>
              </a:rPr>
              <a:t>busy-waiting or polling</a:t>
            </a:r>
            <a:endParaRPr lang="en-US" dirty="0">
              <a:ea typeface="ＭＳ Ｐゴシック" charset="-128"/>
            </a:endParaRPr>
          </a:p>
          <a:p>
            <a:pPr marL="742913" lvl="1" indent="-285736">
              <a:defRPr/>
            </a:pPr>
            <a:r>
              <a:rPr lang="en-US" dirty="0">
                <a:ea typeface="ＭＳ Ｐゴシック" charset="-128"/>
              </a:rPr>
              <a:t>Reasonable if device is fast, but inefficient if device slow</a:t>
            </a:r>
          </a:p>
          <a:p>
            <a:pPr marL="742913" lvl="1" indent="-285736">
              <a:defRPr/>
            </a:pPr>
            <a:r>
              <a:rPr lang="en-US" dirty="0">
                <a:ea typeface="ＭＳ Ｐゴシック" charset="-128"/>
              </a:rPr>
              <a:t>CPU switches to other tasks?</a:t>
            </a:r>
          </a:p>
          <a:p>
            <a:pPr marL="1085796" lvl="2" indent="-228589">
              <a:defRPr/>
            </a:pPr>
            <a:r>
              <a:rPr lang="en-US" dirty="0">
                <a:ea typeface="ＭＳ Ｐゴシック" charset="-128"/>
              </a:rPr>
              <a:t>How does CPU know controller is idle, controller buffer may overflow</a:t>
            </a:r>
          </a:p>
        </p:txBody>
      </p:sp>
    </p:spTree>
    <p:extLst>
      <p:ext uri="{BB962C8B-B14F-4D97-AF65-F5344CB8AC3E}">
        <p14:creationId xmlns:p14="http://schemas.microsoft.com/office/powerpoint/2010/main" val="13118404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I/O Interface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0627" y="1459644"/>
            <a:ext cx="11543382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>
                <a:ea typeface="MS PGothic" charset="-128"/>
              </a:rPr>
              <a:t>Device Types</a:t>
            </a:r>
          </a:p>
          <a:p>
            <a:pPr lvl="1"/>
            <a:r>
              <a:rPr lang="en-US" altLang="en-US" sz="2800" b="1" dirty="0">
                <a:solidFill>
                  <a:srgbClr val="3366FF"/>
                </a:solidFill>
                <a:ea typeface="MS PGothic" charset="-128"/>
              </a:rPr>
              <a:t>Character-stream</a:t>
            </a:r>
            <a:r>
              <a:rPr lang="en-US" altLang="en-US" sz="2800" b="1" dirty="0">
                <a:ea typeface="MS PGothic" charset="-128"/>
              </a:rPr>
              <a:t> </a:t>
            </a:r>
            <a:r>
              <a:rPr lang="en-US" altLang="en-US" sz="2800" dirty="0">
                <a:ea typeface="MS PGothic" charset="-128"/>
              </a:rPr>
              <a:t>or</a:t>
            </a:r>
            <a:r>
              <a:rPr lang="en-US" altLang="en-US" sz="2800" b="1" dirty="0">
                <a:ea typeface="MS PGothic" charset="-128"/>
              </a:rPr>
              <a:t> </a:t>
            </a:r>
            <a:r>
              <a:rPr lang="en-US" altLang="en-US" sz="2800" b="1" dirty="0">
                <a:solidFill>
                  <a:srgbClr val="3366FF"/>
                </a:solidFill>
                <a:ea typeface="MS PGothic" charset="-128"/>
              </a:rPr>
              <a:t>block</a:t>
            </a:r>
          </a:p>
          <a:p>
            <a:pPr lvl="1"/>
            <a:r>
              <a:rPr lang="en-US" altLang="en-US" sz="2800" b="1" dirty="0">
                <a:solidFill>
                  <a:srgbClr val="3366FF"/>
                </a:solidFill>
                <a:ea typeface="MS PGothic" charset="-128"/>
              </a:rPr>
              <a:t>Sequential</a:t>
            </a:r>
            <a:r>
              <a:rPr lang="en-US" altLang="en-US" sz="2800" b="1" dirty="0">
                <a:ea typeface="MS PGothic" charset="-128"/>
              </a:rPr>
              <a:t> </a:t>
            </a:r>
            <a:r>
              <a:rPr lang="en-US" altLang="en-US" sz="2800" dirty="0">
                <a:ea typeface="MS PGothic" charset="-128"/>
              </a:rPr>
              <a:t>or </a:t>
            </a:r>
            <a:r>
              <a:rPr lang="en-US" altLang="en-US" sz="2800" b="1" dirty="0">
                <a:solidFill>
                  <a:srgbClr val="3366FF"/>
                </a:solidFill>
                <a:ea typeface="MS PGothic" charset="-128"/>
              </a:rPr>
              <a:t>random-access</a:t>
            </a:r>
          </a:p>
          <a:p>
            <a:pPr lvl="1"/>
            <a:r>
              <a:rPr lang="en-US" altLang="en-US" sz="2800" b="1" dirty="0">
                <a:solidFill>
                  <a:srgbClr val="3366FF"/>
                </a:solidFill>
                <a:ea typeface="MS PGothic" charset="-128"/>
              </a:rPr>
              <a:t>Synchronous </a:t>
            </a:r>
            <a:r>
              <a:rPr lang="en-US" altLang="en-US" sz="2800" dirty="0">
                <a:solidFill>
                  <a:srgbClr val="000000"/>
                </a:solidFill>
                <a:ea typeface="MS PGothic" charset="-128"/>
              </a:rPr>
              <a:t>or</a:t>
            </a:r>
            <a:r>
              <a:rPr lang="en-US" altLang="en-US" sz="2800" b="1" dirty="0">
                <a:solidFill>
                  <a:srgbClr val="3366FF"/>
                </a:solidFill>
                <a:ea typeface="MS PGothic" charset="-128"/>
              </a:rPr>
              <a:t> asynchronous</a:t>
            </a:r>
            <a:endParaRPr lang="en-US" altLang="en-US" sz="2800" dirty="0">
              <a:solidFill>
                <a:srgbClr val="000000"/>
              </a:solidFill>
              <a:ea typeface="MS PGothic" charset="-128"/>
            </a:endParaRPr>
          </a:p>
          <a:p>
            <a:pPr lvl="1"/>
            <a:r>
              <a:rPr lang="en-US" altLang="en-US" sz="2800" b="1" dirty="0">
                <a:solidFill>
                  <a:srgbClr val="3366FF"/>
                </a:solidFill>
                <a:ea typeface="MS PGothic" charset="-128"/>
              </a:rPr>
              <a:t>Sharable</a:t>
            </a:r>
            <a:r>
              <a:rPr lang="en-US" altLang="en-US" sz="2800" b="1" dirty="0">
                <a:ea typeface="MS PGothic" charset="-128"/>
              </a:rPr>
              <a:t> </a:t>
            </a:r>
            <a:r>
              <a:rPr lang="en-US" altLang="en-US" sz="2800" dirty="0">
                <a:ea typeface="MS PGothic" charset="-128"/>
              </a:rPr>
              <a:t>or</a:t>
            </a:r>
            <a:r>
              <a:rPr lang="en-US" altLang="en-US" sz="2800" b="1" dirty="0">
                <a:ea typeface="MS PGothic" charset="-128"/>
              </a:rPr>
              <a:t> </a:t>
            </a:r>
            <a:r>
              <a:rPr lang="en-US" altLang="en-US" sz="2800" b="1" dirty="0">
                <a:solidFill>
                  <a:srgbClr val="3366FF"/>
                </a:solidFill>
                <a:ea typeface="MS PGothic" charset="-128"/>
              </a:rPr>
              <a:t>dedicated</a:t>
            </a:r>
          </a:p>
          <a:p>
            <a:pPr lvl="1"/>
            <a:r>
              <a:rPr lang="en-US" altLang="en-US" sz="2800" b="1" dirty="0">
                <a:solidFill>
                  <a:srgbClr val="3366FF"/>
                </a:solidFill>
                <a:ea typeface="MS PGothic" charset="-128"/>
              </a:rPr>
              <a:t>Speed of operation</a:t>
            </a:r>
          </a:p>
          <a:p>
            <a:pPr lvl="1"/>
            <a:r>
              <a:rPr lang="en-US" altLang="en-US" sz="2800" b="1" dirty="0">
                <a:solidFill>
                  <a:srgbClr val="3366FF"/>
                </a:solidFill>
                <a:ea typeface="MS PGothic" charset="-128"/>
              </a:rPr>
              <a:t>read-write</a:t>
            </a:r>
            <a:r>
              <a:rPr lang="en-US" altLang="en-US" sz="2800" b="1" dirty="0">
                <a:ea typeface="MS PGothic" charset="-128"/>
              </a:rPr>
              <a:t>, </a:t>
            </a:r>
            <a:r>
              <a:rPr lang="en-US" altLang="en-US" sz="2800" b="1" dirty="0">
                <a:solidFill>
                  <a:srgbClr val="3366FF"/>
                </a:solidFill>
                <a:ea typeface="MS PGothic" charset="-128"/>
              </a:rPr>
              <a:t>read only</a:t>
            </a:r>
            <a:r>
              <a:rPr lang="en-US" altLang="en-US" sz="2800" b="1" dirty="0">
                <a:ea typeface="MS PGothic" charset="-128"/>
              </a:rPr>
              <a:t>, </a:t>
            </a:r>
            <a:r>
              <a:rPr lang="en-US" altLang="en-US" sz="2800" dirty="0">
                <a:ea typeface="MS PGothic" charset="-128"/>
              </a:rPr>
              <a:t>or</a:t>
            </a:r>
            <a:r>
              <a:rPr lang="en-US" altLang="en-US" sz="2800" b="1" dirty="0">
                <a:ea typeface="MS PGothic" charset="-128"/>
              </a:rPr>
              <a:t> </a:t>
            </a:r>
            <a:r>
              <a:rPr lang="en-US" altLang="en-US" sz="2800" b="1" dirty="0">
                <a:solidFill>
                  <a:srgbClr val="3366FF"/>
                </a:solidFill>
                <a:ea typeface="MS PGothic" charset="-128"/>
              </a:rPr>
              <a:t>write only</a:t>
            </a:r>
          </a:p>
        </p:txBody>
      </p:sp>
    </p:spTree>
    <p:extLst>
      <p:ext uri="{BB962C8B-B14F-4D97-AF65-F5344CB8AC3E}">
        <p14:creationId xmlns:p14="http://schemas.microsoft.com/office/powerpoint/2010/main" val="21425402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I/O Interface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0627" y="1459645"/>
            <a:ext cx="9566333" cy="17750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u="sng" dirty="0">
                <a:solidFill>
                  <a:srgbClr val="0000FF"/>
                </a:solidFill>
              </a:rPr>
              <a:t>Block &amp; Character Devices</a:t>
            </a:r>
            <a:endParaRPr lang="en-US" altLang="en-US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Block devices include disk drives</a:t>
            </a:r>
          </a:p>
          <a:p>
            <a:r>
              <a:rPr lang="en-US" altLang="en-US" dirty="0">
                <a:ea typeface="MS PGothic" charset="-128"/>
              </a:rPr>
              <a:t>Character devices include keyboards, mice</a:t>
            </a:r>
          </a:p>
          <a:p>
            <a:pPr marL="457200" lvl="1" indent="0">
              <a:buNone/>
            </a:pPr>
            <a:endParaRPr lang="en-US" altLang="en-US" b="1" dirty="0">
              <a:latin typeface="Courier New" charset="0"/>
              <a:ea typeface="MS PGothic" charset="-128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200" b="1" u="sng" dirty="0">
                <a:solidFill>
                  <a:srgbClr val="0000FF"/>
                </a:solidFill>
              </a:rPr>
              <a:t>Types of I/O</a:t>
            </a:r>
          </a:p>
          <a:p>
            <a:pPr lvl="1"/>
            <a:endParaRPr lang="en-US" altLang="en-US" b="1" dirty="0">
              <a:ea typeface="MS PGothic" charset="-128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6E41584-070B-5B4D-A0B6-0B475A5A6914}"/>
              </a:ext>
            </a:extLst>
          </p:cNvPr>
          <p:cNvSpPr txBox="1">
            <a:spLocks noChangeArrowheads="1"/>
          </p:cNvSpPr>
          <p:nvPr/>
        </p:nvSpPr>
        <p:spPr>
          <a:xfrm>
            <a:off x="319511" y="3993678"/>
            <a:ext cx="7989570" cy="13315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ea typeface="MS PGothic" charset="-128"/>
              </a:rPr>
              <a:t>Blocking </a:t>
            </a:r>
          </a:p>
          <a:p>
            <a:r>
              <a:rPr lang="en-US" altLang="en-US" dirty="0">
                <a:ea typeface="MS PGothic" charset="-128"/>
              </a:rPr>
              <a:t>Nonblocking – input from keyboard and mouse </a:t>
            </a:r>
          </a:p>
          <a:p>
            <a:r>
              <a:rPr lang="en-US" altLang="en-US" dirty="0">
                <a:ea typeface="MS PGothic" charset="-128"/>
              </a:rPr>
              <a:t>Asynchronous – disk and n/w I/O</a:t>
            </a:r>
          </a:p>
        </p:txBody>
      </p:sp>
    </p:spTree>
    <p:extLst>
      <p:ext uri="{BB962C8B-B14F-4D97-AF65-F5344CB8AC3E}">
        <p14:creationId xmlns:p14="http://schemas.microsoft.com/office/powerpoint/2010/main" val="9529963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30233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Other Aspects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59418" y="1551084"/>
            <a:ext cx="11532582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 dirty="0">
                <a:solidFill>
                  <a:srgbClr val="0000FF"/>
                </a:solidFill>
              </a:rPr>
              <a:t>Error Handling</a:t>
            </a:r>
            <a:endParaRPr lang="en-US" altLang="en-US" sz="3200" b="1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OS can recover from disk read, device unavailable, transient write failures</a:t>
            </a:r>
          </a:p>
          <a:p>
            <a:pPr lvl="1"/>
            <a:r>
              <a:rPr lang="en-US" altLang="en-US" sz="2800" dirty="0">
                <a:ea typeface="MS PGothic" charset="-128"/>
              </a:rPr>
              <a:t>Retry a read or write, for example</a:t>
            </a:r>
          </a:p>
          <a:p>
            <a:r>
              <a:rPr lang="en-US" altLang="en-US" dirty="0">
                <a:ea typeface="MS PGothic" charset="-128"/>
              </a:rPr>
              <a:t>Most return an error number or code when I/O request fails </a:t>
            </a:r>
          </a:p>
          <a:p>
            <a:r>
              <a:rPr lang="en-US" altLang="en-US" dirty="0">
                <a:ea typeface="MS PGothic" charset="-128"/>
              </a:rPr>
              <a:t>System error logs hold problem reports</a:t>
            </a:r>
          </a:p>
          <a:p>
            <a:r>
              <a:rPr lang="en-US" altLang="en-US" sz="3200" b="1" dirty="0">
                <a:solidFill>
                  <a:srgbClr val="0000FF"/>
                </a:solidFill>
              </a:rPr>
              <a:t>I/O Protection</a:t>
            </a:r>
            <a:endParaRPr lang="en-US" altLang="en-US" sz="3200" b="1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User process may accidentally or purposefully attempt to disrupt normal operation via illegal I/O instructions</a:t>
            </a:r>
          </a:p>
          <a:p>
            <a:pPr lvl="1"/>
            <a:r>
              <a:rPr lang="en-US" altLang="en-US" sz="2800" dirty="0">
                <a:ea typeface="MS PGothic" charset="-128"/>
              </a:rPr>
              <a:t>All I/O instructions defined to be privileged</a:t>
            </a:r>
          </a:p>
          <a:p>
            <a:pPr lvl="1"/>
            <a:r>
              <a:rPr lang="en-US" altLang="en-US" sz="2800" dirty="0">
                <a:ea typeface="MS PGothic" charset="-128"/>
              </a:rPr>
              <a:t>I/O must be performed via system calls</a:t>
            </a:r>
          </a:p>
          <a:p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0641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11059</TotalTime>
  <Words>488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Baskerville Old Face</vt:lpstr>
      <vt:lpstr>Book Antiqua</vt:lpstr>
      <vt:lpstr>Calibri</vt:lpstr>
      <vt:lpstr>Calibri Light</vt:lpstr>
      <vt:lpstr>Courier New</vt:lpstr>
      <vt:lpstr>Monotype Sorts</vt:lpstr>
      <vt:lpstr>Office Theme</vt:lpstr>
      <vt:lpstr>OPERATING SYSTEMS (CS F372)  I/O Systems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1167</cp:revision>
  <cp:lastPrinted>2018-08-03T03:52:21Z</cp:lastPrinted>
  <dcterms:created xsi:type="dcterms:W3CDTF">2016-05-19T10:09:53Z</dcterms:created>
  <dcterms:modified xsi:type="dcterms:W3CDTF">2023-11-28T02:07:36Z</dcterms:modified>
</cp:coreProperties>
</file>