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80" r:id="rId6"/>
    <p:sldId id="268" r:id="rId7"/>
    <p:sldId id="272" r:id="rId8"/>
    <p:sldId id="273" r:id="rId9"/>
    <p:sldId id="274" r:id="rId10"/>
    <p:sldId id="276" r:id="rId11"/>
    <p:sldId id="275" r:id="rId12"/>
    <p:sldId id="277" r:id="rId13"/>
    <p:sldId id="278" r:id="rId14"/>
    <p:sldId id="279"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59" autoAdjust="0"/>
    <p:restoredTop sz="94660"/>
  </p:normalViewPr>
  <p:slideViewPr>
    <p:cSldViewPr>
      <p:cViewPr varScale="1">
        <p:scale>
          <a:sx n="91" d="100"/>
          <a:sy n="91" d="100"/>
        </p:scale>
        <p:origin x="-348"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pPr/>
              <a:t>4/4/2024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pPr/>
              <a:t>‹#›</a:t>
            </a:fld>
            <a:endParaRPr/>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pPr/>
              <a:t>4/4/2024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pPr/>
              <a:t>‹#›</a:t>
            </a:fld>
            <a:endParaRPr/>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pPr/>
              <a:t>4/4/2024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847488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4/4/2024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996675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4/4/2024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595886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4/4/2024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406769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pPr/>
              <a:t>4/4/2024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3616330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pPr/>
              <a:t>4/4/2024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3557647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pPr/>
              <a:t>4/4/2024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595381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pPr/>
              <a:t>4/4/2024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515229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pPr/>
              <a:t>4/4/2024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2172478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pPr/>
              <a:t>4/4/2024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6181393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pPr/>
              <a:t>4/4/2024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4223431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smtClean="0"/>
              <a:t>          CAPSTONE PROJECT</a:t>
            </a:r>
            <a:endParaRPr lang="en-US" dirty="0"/>
          </a:p>
        </p:txBody>
      </p:sp>
      <p:sp>
        <p:nvSpPr>
          <p:cNvPr id="5" name="Subtitle 4"/>
          <p:cNvSpPr>
            <a:spLocks noGrp="1"/>
          </p:cNvSpPr>
          <p:nvPr>
            <p:ph type="subTitle" idx="1"/>
          </p:nvPr>
        </p:nvSpPr>
        <p:spPr>
          <a:xfrm>
            <a:off x="1625176" y="2616200"/>
            <a:ext cx="8735325" cy="3479800"/>
          </a:xfrm>
        </p:spPr>
        <p:txBody>
          <a:bodyPr>
            <a:normAutofit/>
          </a:bodyPr>
          <a:lstStyle/>
          <a:p>
            <a:r>
              <a:rPr lang="en-US" sz="4000" dirty="0" smtClean="0">
                <a:solidFill>
                  <a:schemeClr val="tx1">
                    <a:lumMod val="95000"/>
                  </a:schemeClr>
                </a:solidFill>
              </a:rPr>
              <a:t>           KEYLOGGER AND SECURITY </a:t>
            </a:r>
          </a:p>
          <a:p>
            <a:endParaRPr lang="en-US" sz="4000" dirty="0" smtClean="0"/>
          </a:p>
          <a:p>
            <a:endParaRPr lang="en-US" sz="4000" dirty="0" smtClean="0"/>
          </a:p>
          <a:p>
            <a:r>
              <a:rPr lang="en-US" sz="4000" dirty="0" smtClean="0">
                <a:solidFill>
                  <a:schemeClr val="tx1"/>
                </a:solidFill>
              </a:rPr>
              <a:t>                      </a:t>
            </a:r>
            <a:r>
              <a:rPr lang="en-US" sz="2400" dirty="0" smtClean="0">
                <a:solidFill>
                  <a:schemeClr val="tx1"/>
                </a:solidFill>
              </a:rPr>
              <a:t>PAVATHARANI G</a:t>
            </a:r>
          </a:p>
          <a:p>
            <a:r>
              <a:rPr lang="en-US" sz="2400" dirty="0" smtClean="0">
                <a:solidFill>
                  <a:schemeClr val="tx1"/>
                </a:solidFill>
              </a:rPr>
              <a:t> </a:t>
            </a:r>
            <a:r>
              <a:rPr lang="en-US" sz="2400" dirty="0" smtClean="0">
                <a:solidFill>
                  <a:schemeClr val="tx1"/>
                </a:solidFill>
              </a:rPr>
              <a:t>   ANJALAI AMMAL MAHALINGAM ENGINEERING COLLEGE</a:t>
            </a:r>
            <a:endParaRPr lang="en-US" sz="4000" dirty="0" smtClean="0">
              <a:solidFill>
                <a:schemeClr val="tx1"/>
              </a:solidFill>
            </a:endParaRPr>
          </a:p>
          <a:p>
            <a:r>
              <a:rPr lang="en-US" sz="2400" dirty="0" smtClean="0">
                <a:solidFill>
                  <a:schemeClr val="tx1"/>
                </a:solidFill>
              </a:rPr>
              <a:t>          DEPARTMENT OF INFORMATION TECHNOLOGY   </a:t>
            </a:r>
          </a:p>
          <a:p>
            <a:endParaRPr lang="en-US" sz="4000" dirty="0" smtClean="0"/>
          </a:p>
          <a:p>
            <a:endParaRPr lang="en-US" sz="4000" dirty="0" smtClean="0"/>
          </a:p>
          <a:p>
            <a:endParaRPr lang="en-US" sz="4000" dirty="0" smtClean="0"/>
          </a:p>
          <a:p>
            <a:endParaRPr lang="en-US" sz="4000" dirty="0"/>
          </a:p>
        </p:txBody>
      </p:sp>
    </p:spTree>
    <p:extLst>
      <p:ext uri="{BB962C8B-B14F-4D97-AF65-F5344CB8AC3E}">
        <p14:creationId xmlns:p14="http://schemas.microsoft.com/office/powerpoint/2010/main" xmlns="" val="13322918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latin typeface="Times New Roman" pitchFamily="18" charset="0"/>
                <a:cs typeface="Times New Roman" pitchFamily="18" charset="0"/>
              </a:rPr>
              <a:t>Future enhancements may include:</a:t>
            </a:r>
          </a:p>
          <a:p>
            <a:r>
              <a:rPr lang="en-US" dirty="0" smtClean="0">
                <a:latin typeface="Times New Roman" pitchFamily="18" charset="0"/>
                <a:cs typeface="Times New Roman" pitchFamily="18" charset="0"/>
              </a:rPr>
              <a:t>Integration of machine learning algorithms for advanced threat detection and anomaly detection.</a:t>
            </a:r>
          </a:p>
          <a:p>
            <a:r>
              <a:rPr lang="en-US" dirty="0" smtClean="0">
                <a:latin typeface="Times New Roman" pitchFamily="18" charset="0"/>
                <a:cs typeface="Times New Roman" pitchFamily="18" charset="0"/>
              </a:rPr>
              <a:t>Development of a user-friendly interface for system administrators to manage security settings and monitor system activities.</a:t>
            </a:r>
          </a:p>
          <a:p>
            <a:r>
              <a:rPr lang="en-US" dirty="0" smtClean="0">
                <a:latin typeface="Times New Roman" pitchFamily="18" charset="0"/>
                <a:cs typeface="Times New Roman" pitchFamily="18" charset="0"/>
              </a:rPr>
              <a:t>Incorporation of blockchain technology for secure and tamper-proof logging of system events and transactions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Developing the system to be compatible with various operating systems and devices can broaden its applicability and effectiveness in protecting diverse computing environments.</a:t>
            </a:r>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Stallings, W., &amp; Brown, L. (2017). "Computer Security: Principles and Practice." Pearson.</a:t>
            </a:r>
          </a:p>
          <a:p>
            <a:r>
              <a:rPr lang="en-US" dirty="0" smtClean="0">
                <a:latin typeface="Times New Roman" pitchFamily="18" charset="0"/>
                <a:cs typeface="Times New Roman" pitchFamily="18" charset="0"/>
              </a:rPr>
              <a:t>Sikorski, M., &amp; </a:t>
            </a:r>
            <a:r>
              <a:rPr lang="en-US" dirty="0" err="1" smtClean="0">
                <a:latin typeface="Times New Roman" pitchFamily="18" charset="0"/>
                <a:cs typeface="Times New Roman" pitchFamily="18" charset="0"/>
              </a:rPr>
              <a:t>Honig</a:t>
            </a:r>
            <a:r>
              <a:rPr lang="en-US" dirty="0" smtClean="0">
                <a:latin typeface="Times New Roman" pitchFamily="18" charset="0"/>
                <a:cs typeface="Times New Roman" pitchFamily="18" charset="0"/>
              </a:rPr>
              <a:t>, A. (2012). "Practical Malware Analysis: The Hands-On Guide to Dissecting Malicious Software." No Starch Press.</a:t>
            </a:r>
          </a:p>
          <a:p>
            <a:r>
              <a:rPr lang="en-US" dirty="0" smtClean="0">
                <a:latin typeface="Times New Roman" pitchFamily="18" charset="0"/>
                <a:cs typeface="Times New Roman" pitchFamily="18" charset="0"/>
              </a:rPr>
              <a:t>Anderson, R. (2008). "Security Engineering: A Guide to Building Dependable Distributed Systems." Wiley.</a:t>
            </a:r>
          </a:p>
          <a:p>
            <a:r>
              <a:rPr lang="en-US" dirty="0" smtClean="0">
                <a:latin typeface="Times New Roman" pitchFamily="18" charset="0"/>
                <a:cs typeface="Times New Roman" pitchFamily="18" charset="0"/>
              </a:rPr>
              <a:t>Goodrich, M. T., &amp; Tamassia, R. (2014). "Introduction to Computer Security." Pearson.</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Problem statement</a:t>
            </a:r>
          </a:p>
          <a:p>
            <a:r>
              <a:rPr lang="en-US" dirty="0" smtClean="0">
                <a:latin typeface="Times New Roman" pitchFamily="18" charset="0"/>
                <a:cs typeface="Times New Roman" pitchFamily="18" charset="0"/>
              </a:rPr>
              <a:t>Proposed </a:t>
            </a:r>
            <a:r>
              <a:rPr lang="en-US" dirty="0" smtClean="0">
                <a:latin typeface="Times New Roman" pitchFamily="18" charset="0"/>
                <a:cs typeface="Times New Roman" pitchFamily="18" charset="0"/>
              </a:rPr>
              <a:t>system / solutions</a:t>
            </a:r>
          </a:p>
          <a:p>
            <a:r>
              <a:rPr lang="en-US" dirty="0" smtClean="0">
                <a:latin typeface="Times New Roman" pitchFamily="18" charset="0"/>
                <a:cs typeface="Times New Roman" pitchFamily="18" charset="0"/>
              </a:rPr>
              <a:t>System </a:t>
            </a:r>
            <a:r>
              <a:rPr lang="en-US" dirty="0" smtClean="0">
                <a:latin typeface="Times New Roman" pitchFamily="18" charset="0"/>
                <a:cs typeface="Times New Roman" pitchFamily="18" charset="0"/>
              </a:rPr>
              <a:t>Development Approach</a:t>
            </a:r>
          </a:p>
          <a:p>
            <a:r>
              <a:rPr lang="en-US" dirty="0" smtClean="0">
                <a:latin typeface="Times New Roman" pitchFamily="18" charset="0"/>
                <a:cs typeface="Times New Roman" pitchFamily="18" charset="0"/>
              </a:rPr>
              <a:t>Algorithm </a:t>
            </a:r>
            <a:r>
              <a:rPr lang="en-US" dirty="0" smtClean="0">
                <a:latin typeface="Times New Roman" pitchFamily="18" charset="0"/>
                <a:cs typeface="Times New Roman" pitchFamily="18" charset="0"/>
              </a:rPr>
              <a:t>&amp; Deployment</a:t>
            </a:r>
          </a:p>
          <a:p>
            <a:r>
              <a:rPr lang="en-US" dirty="0" smtClean="0">
                <a:latin typeface="Times New Roman" pitchFamily="18" charset="0"/>
                <a:cs typeface="Times New Roman" pitchFamily="18" charset="0"/>
              </a:rPr>
              <a:t>Result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Conclusion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Future </a:t>
            </a:r>
            <a:r>
              <a:rPr lang="en-US" dirty="0" smtClean="0">
                <a:latin typeface="Times New Roman" pitchFamily="18" charset="0"/>
                <a:cs typeface="Times New Roman" pitchFamily="18" charset="0"/>
              </a:rPr>
              <a:t>scope</a:t>
            </a:r>
          </a:p>
          <a:p>
            <a:r>
              <a:rPr lang="en-US" dirty="0" smtClean="0">
                <a:latin typeface="Times New Roman" pitchFamily="18" charset="0"/>
                <a:cs typeface="Times New Roman" pitchFamily="18" charset="0"/>
              </a:rPr>
              <a:t>References</a:t>
            </a:r>
            <a:endParaRPr lang="en-US" dirty="0" smtClean="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STATEMENT:</a:t>
            </a:r>
            <a:endParaRPr lang="en-US" dirty="0"/>
          </a:p>
        </p:txBody>
      </p:sp>
      <p:sp>
        <p:nvSpPr>
          <p:cNvPr id="14" name="Content Placeholder 13"/>
          <p:cNvSpPr>
            <a:spLocks noGrp="1"/>
          </p:cNvSpPr>
          <p:nvPr>
            <p:ph idx="1"/>
          </p:nvPr>
        </p:nvSpPr>
        <p:spPr/>
        <p:txBody>
          <a:bodyPr/>
          <a:lstStyle/>
          <a:p>
            <a:pPr>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project aims to address the vulnerability of systems to keylogger </a:t>
            </a:r>
            <a:r>
              <a:rPr lang="en-US" sz="2400" dirty="0" smtClean="0">
                <a:latin typeface="Times New Roman" pitchFamily="18" charset="0"/>
                <a:cs typeface="Times New Roman" pitchFamily="18" charset="0"/>
              </a:rPr>
              <a:t> attacks</a:t>
            </a:r>
            <a:r>
              <a:rPr lang="en-US" sz="2400" dirty="0" smtClean="0">
                <a:latin typeface="Times New Roman" pitchFamily="18" charset="0"/>
                <a:cs typeface="Times New Roman" pitchFamily="18" charset="0"/>
              </a:rPr>
              <a:t>, which can compromise sensitive information such as login credentials and personal data. Additionally, the project aims to enhance overall system security to mitigate various cybersecurity </a:t>
            </a:r>
            <a:r>
              <a:rPr lang="en-US" sz="2400" dirty="0" smtClean="0">
                <a:latin typeface="Times New Roman" pitchFamily="18" charset="0"/>
                <a:cs typeface="Times New Roman" pitchFamily="18" charset="0"/>
              </a:rPr>
              <a:t> threats</a:t>
            </a:r>
            <a:r>
              <a:rPr lang="en-US" sz="2400" dirty="0" smtClean="0"/>
              <a:t>.</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involves implementing measures such as secure coding practices, encryption techniques, intrusion detection systems, and user authentication mechanisms to fortify the system against malicious activities. Ultimately, the project seeks to create a robust defense mechanism to safeguard sensitive data and protect against a wide range of cybersecurity risks.</a:t>
            </a:r>
            <a:endParaRPr lang="en-US" sz="2400" dirty="0" smtClean="0">
              <a:latin typeface="Times New Roman" pitchFamily="18" charset="0"/>
              <a:cs typeface="Times New Roman" pitchFamily="18" charset="0"/>
            </a:endParaRPr>
          </a:p>
          <a:p>
            <a:pPr>
              <a:buNone/>
            </a:pPr>
            <a:r>
              <a:rPr lang="en-US" sz="2400" dirty="0" smtClean="0"/>
              <a:t> </a:t>
            </a:r>
            <a:r>
              <a:rPr lang="en-US" sz="2400" dirty="0" smtClean="0"/>
              <a:t>   </a:t>
            </a:r>
            <a:endParaRPr lang="en-US" sz="2400" dirty="0"/>
          </a:p>
        </p:txBody>
      </p:sp>
    </p:spTree>
    <p:extLst>
      <p:ext uri="{BB962C8B-B14F-4D97-AF65-F5344CB8AC3E}">
        <p14:creationId xmlns:p14="http://schemas.microsoft.com/office/powerpoint/2010/main" xmlns="" val="3529114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r>
              <a:rPr lang="en-US" dirty="0" smtClean="0"/>
              <a:t>SYSTEM/SOLUTION:</a:t>
            </a:r>
            <a:endParaRPr lang="en-US" dirty="0"/>
          </a:p>
        </p:txBody>
      </p:sp>
      <p:sp>
        <p:nvSpPr>
          <p:cNvPr id="3" name="Content Placeholder 2"/>
          <p:cNvSpPr>
            <a:spLocks noGrp="1"/>
          </p:cNvSpPr>
          <p:nvPr>
            <p:ph idx="1"/>
          </p:nvPr>
        </p:nvSpPr>
        <p:spPr>
          <a:xfrm>
            <a:off x="1218883" y="1701796"/>
            <a:ext cx="10360501" cy="5003803"/>
          </a:xfrm>
        </p:spPr>
        <p:txBody>
          <a:bodyPr>
            <a:normAutofit/>
          </a:bodyPr>
          <a:lstStyle/>
          <a:p>
            <a:r>
              <a:rPr lang="en-US" sz="2400" dirty="0" smtClean="0">
                <a:latin typeface="Times New Roman" pitchFamily="18" charset="0"/>
                <a:cs typeface="Times New Roman" pitchFamily="18" charset="0"/>
              </a:rPr>
              <a:t>The proposed system involves developing a comprehensive security solution that includes both preventive and detective measures against keyloggers and other security threats. This includes implementing secure coding practices, encryption techniques, intrusion detection systems, and user authentication mechanisms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proposed security solution aims to provide a robust defense against keyloggers and other security threats by incorporating both preventive and detective measures. To start, secure coding practices are implemented to ensure that software vulnerabilities, which could be exploited by keyloggers, are minimized during development.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Additionally, encryption techniques are employed to protect sensitive data from being intercepted or accessed by unauthorized parties, even if keyloggers manage to capture it.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US" dirty="0"/>
          </a:p>
        </p:txBody>
      </p:sp>
      <p:sp>
        <p:nvSpPr>
          <p:cNvPr id="3" name="Content Placeholder 2"/>
          <p:cNvSpPr>
            <a:spLocks noGrp="1"/>
          </p:cNvSpPr>
          <p:nvPr>
            <p:ph idx="1"/>
          </p:nvPr>
        </p:nvSpPr>
        <p:spPr>
          <a:xfrm>
            <a:off x="1218883" y="1701796"/>
            <a:ext cx="10360501" cy="4699003"/>
          </a:xfrm>
        </p:spPr>
        <p:txBody>
          <a:bodyPr>
            <a:normAutofit fontScale="77500" lnSpcReduction="20000"/>
          </a:bodyPr>
          <a:lstStyle/>
          <a:p>
            <a:r>
              <a:rPr lang="en-US" sz="3100" b="1" dirty="0" smtClean="0">
                <a:solidFill>
                  <a:schemeClr val="accent1"/>
                </a:solidFill>
                <a:latin typeface="Times New Roman" pitchFamily="18" charset="0"/>
                <a:cs typeface="Times New Roman" pitchFamily="18" charset="0"/>
              </a:rPr>
              <a:t>Requirement Analysis:</a:t>
            </a:r>
            <a:r>
              <a:rPr lang="en-US" sz="3100" dirty="0" smtClean="0">
                <a:latin typeface="Times New Roman" pitchFamily="18" charset="0"/>
                <a:cs typeface="Times New Roman" pitchFamily="18" charset="0"/>
              </a:rPr>
              <a:t> Identify key security requirements, including protection against keyloggers, data encryption, access control, and intrusion detection.</a:t>
            </a:r>
          </a:p>
          <a:p>
            <a:r>
              <a:rPr lang="en-US" sz="3100" b="1" dirty="0" smtClean="0">
                <a:solidFill>
                  <a:schemeClr val="accent1"/>
                </a:solidFill>
                <a:latin typeface="Times New Roman" pitchFamily="18" charset="0"/>
                <a:cs typeface="Times New Roman" pitchFamily="18" charset="0"/>
              </a:rPr>
              <a:t>Design Phase:</a:t>
            </a:r>
            <a:r>
              <a:rPr lang="en-US" sz="3100" dirty="0" smtClean="0">
                <a:solidFill>
                  <a:schemeClr val="accent1"/>
                </a:solidFill>
                <a:latin typeface="Times New Roman" pitchFamily="18" charset="0"/>
                <a:cs typeface="Times New Roman" pitchFamily="18" charset="0"/>
              </a:rPr>
              <a:t> </a:t>
            </a:r>
            <a:r>
              <a:rPr lang="en-US" sz="3100" dirty="0" smtClean="0">
                <a:latin typeface="Times New Roman" pitchFamily="18" charset="0"/>
                <a:cs typeface="Times New Roman" pitchFamily="18" charset="0"/>
              </a:rPr>
              <a:t>Design a system architecture that integrates security features such as secure communication protocols, encryption algorithms, and behavior-based intrusion detection.</a:t>
            </a:r>
          </a:p>
          <a:p>
            <a:r>
              <a:rPr lang="en-US" sz="3100" b="1" dirty="0" smtClean="0">
                <a:solidFill>
                  <a:schemeClr val="accent1"/>
                </a:solidFill>
                <a:latin typeface="Times New Roman" pitchFamily="18" charset="0"/>
                <a:cs typeface="Times New Roman" pitchFamily="18" charset="0"/>
              </a:rPr>
              <a:t>Implementation:</a:t>
            </a:r>
            <a:r>
              <a:rPr lang="en-US" sz="3100" dirty="0" smtClean="0">
                <a:latin typeface="Times New Roman" pitchFamily="18" charset="0"/>
                <a:cs typeface="Times New Roman" pitchFamily="18" charset="0"/>
              </a:rPr>
              <a:t> Develop software components for keylogger detection, data encryption, user authentication, and intrusion detection using suitable programming languages and frameworks.</a:t>
            </a:r>
          </a:p>
          <a:p>
            <a:r>
              <a:rPr lang="en-US" sz="3100" b="1" dirty="0" smtClean="0">
                <a:solidFill>
                  <a:schemeClr val="accent1"/>
                </a:solidFill>
                <a:latin typeface="Times New Roman" pitchFamily="18" charset="0"/>
                <a:cs typeface="Times New Roman" pitchFamily="18" charset="0"/>
              </a:rPr>
              <a:t>Testing:</a:t>
            </a:r>
            <a:r>
              <a:rPr lang="en-US" sz="3100" dirty="0" smtClean="0">
                <a:latin typeface="Times New Roman" pitchFamily="18" charset="0"/>
                <a:cs typeface="Times New Roman" pitchFamily="18" charset="0"/>
              </a:rPr>
              <a:t> Conduct rigorous testing to validate the effectiveness of security measures, including vulnerability assessments, penetration testing, and simulated attack scenarios.</a:t>
            </a:r>
          </a:p>
          <a:p>
            <a:r>
              <a:rPr lang="en-US" sz="3100" b="1" dirty="0" smtClean="0">
                <a:solidFill>
                  <a:schemeClr val="accent1"/>
                </a:solidFill>
                <a:latin typeface="Times New Roman" pitchFamily="18" charset="0"/>
                <a:cs typeface="Times New Roman" pitchFamily="18" charset="0"/>
              </a:rPr>
              <a:t>Deployment:</a:t>
            </a:r>
            <a:r>
              <a:rPr lang="en-US" sz="3100" dirty="0" smtClean="0">
                <a:solidFill>
                  <a:schemeClr val="accent1"/>
                </a:solidFill>
                <a:latin typeface="Times New Roman" pitchFamily="18" charset="0"/>
                <a:cs typeface="Times New Roman" pitchFamily="18" charset="0"/>
              </a:rPr>
              <a:t> </a:t>
            </a:r>
            <a:r>
              <a:rPr lang="en-US" sz="3100" dirty="0" smtClean="0">
                <a:latin typeface="Times New Roman" pitchFamily="18" charset="0"/>
                <a:cs typeface="Times New Roman" pitchFamily="18" charset="0"/>
              </a:rPr>
              <a:t>Deploy the system in a controlled environment, monitor its performance, and gather feedback for further refinement.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1218883" y="1701796"/>
            <a:ext cx="10360501" cy="4851403"/>
          </a:xfrm>
        </p:spPr>
        <p:txBody>
          <a:bodyPr>
            <a:normAutofit/>
          </a:bodyPr>
          <a:lstStyle/>
          <a:p>
            <a:pPr>
              <a:buNone/>
            </a:pPr>
            <a:r>
              <a:rPr lang="en-US" sz="1800" b="1" dirty="0" smtClean="0">
                <a:solidFill>
                  <a:schemeClr val="accent1"/>
                </a:solidFill>
                <a:latin typeface="Times New Roman" pitchFamily="18" charset="0"/>
                <a:cs typeface="Times New Roman" pitchFamily="18" charset="0"/>
              </a:rPr>
              <a:t>System Monitoring:</a:t>
            </a:r>
            <a:endParaRPr lang="en-US" sz="1800" dirty="0" smtClean="0">
              <a:solidFill>
                <a:schemeClr val="accent1"/>
              </a:solidFill>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Continuously monitor system processes, keyboard input, and clipboard activities.</a:t>
            </a:r>
          </a:p>
          <a:p>
            <a:pPr lvl="1"/>
            <a:r>
              <a:rPr lang="en-US" sz="1800" dirty="0" smtClean="0">
                <a:latin typeface="Times New Roman" pitchFamily="18" charset="0"/>
                <a:cs typeface="Times New Roman" pitchFamily="18" charset="0"/>
              </a:rPr>
              <a:t>Use system-level hooks or APIs to intercept and analyze these activities in real-time.</a:t>
            </a:r>
          </a:p>
          <a:p>
            <a:pPr>
              <a:buNone/>
            </a:pPr>
            <a:r>
              <a:rPr lang="en-US" sz="1800" b="1" dirty="0" smtClean="0">
                <a:solidFill>
                  <a:schemeClr val="accent1"/>
                </a:solidFill>
                <a:latin typeface="Times New Roman" pitchFamily="18" charset="0"/>
                <a:cs typeface="Times New Roman" pitchFamily="18" charset="0"/>
              </a:rPr>
              <a:t>Behavior Analysis:</a:t>
            </a:r>
            <a:endParaRPr lang="en-US" sz="1800" dirty="0" smtClean="0">
              <a:solidFill>
                <a:schemeClr val="accent1"/>
              </a:solidFill>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Analyze the behavior of running processes to identify suspicious activities.</a:t>
            </a:r>
          </a:p>
          <a:p>
            <a:pPr lvl="1"/>
            <a:r>
              <a:rPr lang="en-US" sz="1800" dirty="0" smtClean="0">
                <a:latin typeface="Times New Roman" pitchFamily="18" charset="0"/>
                <a:cs typeface="Times New Roman" pitchFamily="18" charset="0"/>
              </a:rPr>
              <a:t>Look for signs of keylogging behavior, such as capturing keystrokes or accessing sensitive data.</a:t>
            </a:r>
          </a:p>
          <a:p>
            <a:pPr>
              <a:buNone/>
            </a:pPr>
            <a:r>
              <a:rPr lang="en-US" sz="1800" b="1" dirty="0" smtClean="0">
                <a:solidFill>
                  <a:schemeClr val="accent1"/>
                </a:solidFill>
                <a:latin typeface="Times New Roman" pitchFamily="18" charset="0"/>
                <a:cs typeface="Times New Roman" pitchFamily="18" charset="0"/>
              </a:rPr>
              <a:t>Signature Detection:</a:t>
            </a:r>
            <a:endParaRPr lang="en-US" sz="1800" dirty="0" smtClean="0">
              <a:solidFill>
                <a:schemeClr val="accent1"/>
              </a:solidFill>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Maintain a database of known keylogger signatures or patterns.</a:t>
            </a:r>
          </a:p>
          <a:p>
            <a:pPr lvl="1"/>
            <a:r>
              <a:rPr lang="en-US" sz="1800" dirty="0" smtClean="0">
                <a:latin typeface="Times New Roman" pitchFamily="18" charset="0"/>
                <a:cs typeface="Times New Roman" pitchFamily="18" charset="0"/>
              </a:rPr>
              <a:t>Compare system activities against these signatures to detect known keyloggers.</a:t>
            </a:r>
          </a:p>
          <a:p>
            <a:pPr>
              <a:buNone/>
            </a:pPr>
            <a:r>
              <a:rPr lang="en-US" sz="1800" b="1" dirty="0" smtClean="0">
                <a:solidFill>
                  <a:schemeClr val="accent1"/>
                </a:solidFill>
                <a:latin typeface="Times New Roman" pitchFamily="18" charset="0"/>
                <a:cs typeface="Times New Roman" pitchFamily="18" charset="0"/>
              </a:rPr>
              <a:t>Heuristic Scanning:</a:t>
            </a:r>
            <a:endParaRPr lang="en-US" sz="1800" dirty="0" smtClean="0">
              <a:solidFill>
                <a:schemeClr val="accent1"/>
              </a:solidFill>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Implement heuristic algorithms to detect keylogger-like behavior based on predefined criteria.</a:t>
            </a:r>
          </a:p>
          <a:p>
            <a:pPr lvl="1"/>
            <a:r>
              <a:rPr lang="en-US" sz="1800" dirty="0" smtClean="0">
                <a:latin typeface="Times New Roman" pitchFamily="18" charset="0"/>
                <a:cs typeface="Times New Roman" pitchFamily="18" charset="0"/>
              </a:rPr>
              <a:t>Look for anomalies such as rapid and repetitive keystrokes or unexpected changes in system settings.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Autofit/>
          </a:bodyPr>
          <a:lstStyle/>
          <a:p>
            <a:r>
              <a:rPr lang="en-US" sz="2000" b="1" dirty="0" smtClean="0">
                <a:solidFill>
                  <a:schemeClr val="accent1"/>
                </a:solidFill>
                <a:latin typeface="Times New Roman" pitchFamily="18" charset="0"/>
                <a:cs typeface="Times New Roman" pitchFamily="18" charset="0"/>
              </a:rPr>
              <a:t>Preparation:</a:t>
            </a:r>
            <a:endParaRPr lang="en-US" sz="2000" dirty="0" smtClean="0">
              <a:solidFill>
                <a:schemeClr val="accent1"/>
              </a:solidFill>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Compile </a:t>
            </a:r>
            <a:r>
              <a:rPr lang="en-US" sz="2000" dirty="0" smtClean="0">
                <a:latin typeface="Times New Roman" pitchFamily="18" charset="0"/>
                <a:cs typeface="Times New Roman" pitchFamily="18" charset="0"/>
              </a:rPr>
              <a:t>system software and </a:t>
            </a:r>
            <a:r>
              <a:rPr lang="en-US" sz="2000" dirty="0" smtClean="0">
                <a:latin typeface="Times New Roman" pitchFamily="18" charset="0"/>
                <a:cs typeface="Times New Roman" pitchFamily="18" charset="0"/>
              </a:rPr>
              <a:t>algorithms.Configure </a:t>
            </a:r>
            <a:r>
              <a:rPr lang="en-US" sz="2000" dirty="0" smtClean="0">
                <a:latin typeface="Times New Roman" pitchFamily="18" charset="0"/>
                <a:cs typeface="Times New Roman" pitchFamily="18" charset="0"/>
              </a:rPr>
              <a:t>system settings </a:t>
            </a:r>
            <a:r>
              <a:rPr lang="en-US" sz="2000" dirty="0" smtClean="0">
                <a:latin typeface="Times New Roman" pitchFamily="18" charset="0"/>
                <a:cs typeface="Times New Roman" pitchFamily="18" charset="0"/>
              </a:rPr>
              <a:t>andparameters.Prepare </a:t>
            </a:r>
            <a:r>
              <a:rPr lang="en-US" sz="2000" dirty="0" smtClean="0">
                <a:latin typeface="Times New Roman" pitchFamily="18" charset="0"/>
                <a:cs typeface="Times New Roman" pitchFamily="18" charset="0"/>
              </a:rPr>
              <a:t>documentation for installation and configuration.</a:t>
            </a:r>
          </a:p>
          <a:p>
            <a:r>
              <a:rPr lang="en-US" sz="2000" b="1" dirty="0" smtClean="0">
                <a:solidFill>
                  <a:schemeClr val="accent1"/>
                </a:solidFill>
                <a:latin typeface="Times New Roman" pitchFamily="18" charset="0"/>
                <a:cs typeface="Times New Roman" pitchFamily="18" charset="0"/>
              </a:rPr>
              <a:t>Execution:</a:t>
            </a:r>
            <a:endParaRPr lang="en-US" sz="2000" dirty="0" smtClean="0">
              <a:solidFill>
                <a:schemeClr val="accent1"/>
              </a:solidFill>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Install </a:t>
            </a:r>
            <a:r>
              <a:rPr lang="en-US" sz="2000" dirty="0" smtClean="0">
                <a:latin typeface="Times New Roman" pitchFamily="18" charset="0"/>
                <a:cs typeface="Times New Roman" pitchFamily="18" charset="0"/>
              </a:rPr>
              <a:t>the system on designated hardware or virtual </a:t>
            </a:r>
            <a:r>
              <a:rPr lang="en-US" sz="2000" dirty="0" smtClean="0">
                <a:latin typeface="Times New Roman" pitchFamily="18" charset="0"/>
                <a:cs typeface="Times New Roman" pitchFamily="18" charset="0"/>
              </a:rPr>
              <a:t>environments.Configure </a:t>
            </a:r>
            <a:r>
              <a:rPr lang="en-US" sz="2000" dirty="0" smtClean="0">
                <a:latin typeface="Times New Roman" pitchFamily="18" charset="0"/>
                <a:cs typeface="Times New Roman" pitchFamily="18" charset="0"/>
              </a:rPr>
              <a:t>system components according to deployment </a:t>
            </a:r>
            <a:r>
              <a:rPr lang="en-US" sz="2000" dirty="0" smtClean="0">
                <a:latin typeface="Times New Roman" pitchFamily="18" charset="0"/>
                <a:cs typeface="Times New Roman" pitchFamily="18" charset="0"/>
              </a:rPr>
              <a:t>specifications.Verify </a:t>
            </a:r>
            <a:r>
              <a:rPr lang="en-US" sz="2000" dirty="0" smtClean="0">
                <a:latin typeface="Times New Roman" pitchFamily="18" charset="0"/>
                <a:cs typeface="Times New Roman" pitchFamily="18" charset="0"/>
              </a:rPr>
              <a:t>proper installation and functionality.</a:t>
            </a:r>
          </a:p>
          <a:p>
            <a:r>
              <a:rPr lang="en-US" sz="2000" b="1" dirty="0" smtClean="0">
                <a:solidFill>
                  <a:schemeClr val="accent1"/>
                </a:solidFill>
                <a:latin typeface="Times New Roman" pitchFamily="18" charset="0"/>
                <a:cs typeface="Times New Roman" pitchFamily="18" charset="0"/>
              </a:rPr>
              <a:t>Testing and </a:t>
            </a:r>
            <a:r>
              <a:rPr lang="en-US" sz="2000" b="1" dirty="0" smtClean="0">
                <a:solidFill>
                  <a:schemeClr val="accent1"/>
                </a:solidFill>
                <a:latin typeface="Times New Roman" pitchFamily="18" charset="0"/>
                <a:cs typeface="Times New Roman" pitchFamily="18" charset="0"/>
              </a:rPr>
              <a:t>Validation:</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Conduct </a:t>
            </a:r>
            <a:r>
              <a:rPr lang="en-US" sz="2000" dirty="0" smtClean="0">
                <a:latin typeface="Times New Roman" pitchFamily="18" charset="0"/>
                <a:cs typeface="Times New Roman" pitchFamily="18" charset="0"/>
              </a:rPr>
              <a:t>thorough testing to ensure the system functions as </a:t>
            </a:r>
            <a:r>
              <a:rPr lang="en-US" sz="2000" dirty="0" smtClean="0">
                <a:latin typeface="Times New Roman" pitchFamily="18" charset="0"/>
                <a:cs typeface="Times New Roman" pitchFamily="18" charset="0"/>
              </a:rPr>
              <a:t>intended.Run </a:t>
            </a:r>
            <a:r>
              <a:rPr lang="en-US" sz="2000" dirty="0" smtClean="0">
                <a:latin typeface="Times New Roman" pitchFamily="18" charset="0"/>
                <a:cs typeface="Times New Roman" pitchFamily="18" charset="0"/>
              </a:rPr>
              <a:t>test scenarios to assess detection and prevention </a:t>
            </a:r>
            <a:r>
              <a:rPr lang="en-US" sz="2000" dirty="0" smtClean="0">
                <a:latin typeface="Times New Roman" pitchFamily="18" charset="0"/>
                <a:cs typeface="Times New Roman" pitchFamily="18" charset="0"/>
              </a:rPr>
              <a:t>capabilities.Analyze </a:t>
            </a:r>
            <a:r>
              <a:rPr lang="en-US" sz="2000" dirty="0" smtClean="0">
                <a:latin typeface="Times New Roman" pitchFamily="18" charset="0"/>
                <a:cs typeface="Times New Roman" pitchFamily="18" charset="0"/>
              </a:rPr>
              <a:t>system logs and validate response mechanisms.</a:t>
            </a:r>
          </a:p>
          <a:p>
            <a:r>
              <a:rPr lang="en-US" sz="2000" b="1" dirty="0" smtClean="0">
                <a:solidFill>
                  <a:schemeClr val="accent1"/>
                </a:solidFill>
                <a:latin typeface="Times New Roman" pitchFamily="18" charset="0"/>
                <a:cs typeface="Times New Roman" pitchFamily="18" charset="0"/>
              </a:rPr>
              <a:t>User Training and Awareness</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Conduct </a:t>
            </a:r>
            <a:r>
              <a:rPr lang="en-US" sz="2000" dirty="0" smtClean="0">
                <a:latin typeface="Times New Roman" pitchFamily="18" charset="0"/>
                <a:cs typeface="Times New Roman" pitchFamily="18" charset="0"/>
              </a:rPr>
              <a:t>training sessions to educate users on system usage and security best practices.</a:t>
            </a:r>
          </a:p>
          <a:p>
            <a:pPr lvl="1">
              <a:buNone/>
            </a:pPr>
            <a:r>
              <a:rPr lang="en-US" sz="2000" dirty="0" smtClean="0">
                <a:latin typeface="Times New Roman" pitchFamily="18" charset="0"/>
                <a:cs typeface="Times New Roman" pitchFamily="18" charset="0"/>
              </a:rPr>
              <a:t>Raise awareness about keylogger </a:t>
            </a:r>
            <a:r>
              <a:rPr lang="en-US" sz="2000" dirty="0" smtClean="0">
                <a:latin typeface="Times New Roman" pitchFamily="18" charset="0"/>
                <a:cs typeface="Times New Roman" pitchFamily="18" charset="0"/>
              </a:rPr>
              <a:t>threats</a:t>
            </a:r>
            <a:endParaRPr lang="en-US" sz="20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894012" y="3048000"/>
            <a:ext cx="2410162" cy="2686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6412" y="1905000"/>
            <a:ext cx="7526337" cy="5619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865812" y="3276600"/>
            <a:ext cx="5124450" cy="23431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 conclusion, the keylogger detection and prevention system provides robust protection against potential security threats, particularly keyloggers. Through its implementation of advanced algorithms and security measures, it significantly enhances system security, safeguarding sensitive information from unauthorized access and potential breaches. This comprehensive defense mechanism underscores the system's effectiveness in mitigating risks associated with keylogger attacks, ultimately contributing to a safer computing environment.</a:t>
            </a:r>
          </a:p>
          <a:p>
            <a:pPr>
              <a:buNone/>
            </a:pP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riple circuit lines presentation (widescreen)">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106</TotalTime>
  <Words>847</Words>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Triple circuit lines presentation (widescreen)</vt:lpstr>
      <vt:lpstr>           CAPSTONE PROJECT</vt:lpstr>
      <vt:lpstr>OUTLINE:</vt:lpstr>
      <vt:lpstr>PROBLEM  STATEMENT:</vt:lpstr>
      <vt:lpstr>PROPOSED SYSTEM/SOLUTION:</vt:lpstr>
      <vt:lpstr>SYSTEM DEVELOPMENT APPROACH:</vt:lpstr>
      <vt:lpstr>ALGORITHM:</vt:lpstr>
      <vt:lpstr>DEPLOYMENT:</vt:lpstr>
      <vt:lpstr>RESULT:</vt:lpstr>
      <vt:lpstr>CONCLUSION:</vt:lpstr>
      <vt:lpstr>FUTURE SCOPE:</vt:lpstr>
      <vt:lpstr>REFERENCES:</vt:lpstr>
    </vt:vector>
  </TitlesOfParts>
  <Company>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admin</cp:lastModifiedBy>
  <cp:revision>12</cp:revision>
  <dcterms:created xsi:type="dcterms:W3CDTF">2024-04-04T05:34:28Z</dcterms:created>
  <dcterms:modified xsi:type="dcterms:W3CDTF">2024-04-04T07:20:36Z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