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19536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Component,</a:t>
            </a:r>
            <a:br>
              <a:rPr lang="en-US" dirty="0" smtClean="0"/>
            </a:br>
            <a:r>
              <a:rPr lang="en-US" dirty="0" smtClean="0"/>
              <a:t>deployment,</a:t>
            </a:r>
            <a:br>
              <a:rPr lang="en-US" dirty="0" smtClean="0"/>
            </a:br>
            <a:r>
              <a:rPr lang="en-US" dirty="0" smtClean="0"/>
              <a:t>package</a:t>
            </a:r>
            <a:br>
              <a:rPr lang="en-US" dirty="0" smtClean="0"/>
            </a:br>
            <a:r>
              <a:rPr lang="en-US" dirty="0" smtClean="0"/>
              <a:t>diagrams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6521"/>
            <a:ext cx="9448800" cy="16380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OBJECT - ORIENTED ANALYSIS AND DESIGN</a:t>
            </a:r>
          </a:p>
          <a:p>
            <a:endParaRPr lang="en-US" dirty="0" smtClean="0"/>
          </a:p>
          <a:p>
            <a:r>
              <a:rPr lang="en-US" dirty="0" smtClean="0"/>
              <a:t>P PAVEENA – 2022503540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6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58343"/>
            <a:ext cx="8610600" cy="1293028"/>
          </a:xfrm>
        </p:spPr>
        <p:txBody>
          <a:bodyPr/>
          <a:lstStyle/>
          <a:p>
            <a:r>
              <a:rPr lang="en-US" b="1" dirty="0" smtClean="0"/>
              <a:t>NOTATIONS IN PACKAGE DIAGRAM</a:t>
            </a:r>
            <a:endParaRPr lang="en-IN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52275" y="2163045"/>
            <a:ext cx="2757174" cy="3468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/>
              <a:t>DEPENDENCY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 smtClean="0"/>
              <a:t>Dashed </a:t>
            </a:r>
            <a:r>
              <a:rPr lang="en-US" sz="1400" dirty="0"/>
              <a:t>arrows between packages indicate dependencies. A package A that depends on package B suggests that changes in B might affect A.</a:t>
            </a:r>
            <a:endParaRPr lang="en-US" sz="1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IN" sz="1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73681" y="2142262"/>
            <a:ext cx="2645133" cy="348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/>
              <a:t>PACKAGE MERGE</a:t>
            </a:r>
          </a:p>
          <a:p>
            <a:pPr marL="0" indent="0" algn="ctr">
              <a:buNone/>
            </a:pPr>
            <a:r>
              <a:rPr lang="en-US" b="1" dirty="0"/>
              <a:t> </a:t>
            </a:r>
            <a:r>
              <a:rPr lang="en-US" sz="1400" dirty="0"/>
              <a:t>It is a relationship that signifies how a package can be merged or combined. </a:t>
            </a:r>
            <a:endParaRPr lang="en-IN" sz="1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15324" y="2142263"/>
            <a:ext cx="2380276" cy="34896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 </a:t>
            </a:r>
            <a:r>
              <a:rPr lang="en-US" sz="1400" b="1" dirty="0" smtClean="0"/>
              <a:t>PACKAGE</a:t>
            </a:r>
          </a:p>
          <a:p>
            <a:pPr marL="0" indent="0" algn="ctr">
              <a:buNone/>
            </a:pPr>
            <a:r>
              <a:rPr lang="en-US" sz="1400" dirty="0" smtClean="0"/>
              <a:t>It </a:t>
            </a:r>
            <a:r>
              <a:rPr lang="en-US" sz="1400" dirty="0"/>
              <a:t>is a container for organizing different diagram elements such as classes, interfaces, etc. It is represented in the Diagram in a folder-like icon with its name.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IN" sz="1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455663" y="2142262"/>
            <a:ext cx="2456475" cy="3468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PACKAGE IMPORT</a:t>
            </a:r>
          </a:p>
          <a:p>
            <a:pPr marL="0" indent="0" algn="ctr">
              <a:buNone/>
            </a:pPr>
            <a:r>
              <a:rPr lang="en-US" sz="1400" b="1" dirty="0"/>
              <a:t> </a:t>
            </a:r>
            <a:r>
              <a:rPr lang="en-US" sz="1400" dirty="0"/>
              <a:t>It is another relationship that shows one package’s access to the contents of a different </a:t>
            </a:r>
            <a:r>
              <a:rPr lang="en-US" sz="1400" dirty="0" smtClean="0"/>
              <a:t>package.</a:t>
            </a:r>
            <a:endParaRPr lang="en-IN" sz="1400" dirty="0"/>
          </a:p>
        </p:txBody>
      </p:sp>
      <p:pic>
        <p:nvPicPr>
          <p:cNvPr id="7170" name="Picture 2" descr="pack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3" t="25523" r="30694" b="30962"/>
          <a:stretch/>
        </p:blipFill>
        <p:spPr bwMode="auto">
          <a:xfrm>
            <a:off x="940691" y="4630190"/>
            <a:ext cx="1529542" cy="8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96" y="3872268"/>
            <a:ext cx="1143087" cy="1622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229" y="4489604"/>
            <a:ext cx="2138758" cy="7134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755" y="4630190"/>
            <a:ext cx="2058493" cy="8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7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PACKAGE DIAGRAM EXAMPLE</a:t>
            </a:r>
            <a:br>
              <a:rPr lang="en-US" b="1" dirty="0" smtClean="0"/>
            </a:br>
            <a:r>
              <a:rPr lang="en-US" sz="2000" b="1" dirty="0" smtClean="0"/>
              <a:t>(ONLINE SHOPPING)</a:t>
            </a:r>
            <a:endParaRPr lang="en-IN" sz="5400" b="1" dirty="0"/>
          </a:p>
        </p:txBody>
      </p:sp>
      <p:pic>
        <p:nvPicPr>
          <p:cNvPr id="8194" name="Picture 2" descr="Online Shopping Package Diagram | EdrawMax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35" y="2535381"/>
            <a:ext cx="5829588" cy="401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504" y="531618"/>
            <a:ext cx="8610600" cy="1293028"/>
          </a:xfrm>
        </p:spPr>
        <p:txBody>
          <a:bodyPr/>
          <a:lstStyle/>
          <a:p>
            <a:r>
              <a:rPr lang="en-US" b="1" dirty="0" smtClean="0"/>
              <a:t>COMPONENT 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2165083"/>
            <a:ext cx="5581996" cy="42651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WHAT ARE COMPONENT DIAGRAMS?</a:t>
            </a:r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just">
              <a:buNone/>
            </a:pPr>
            <a:r>
              <a:rPr lang="en-US" sz="1800" dirty="0" smtClean="0"/>
              <a:t>     Component </a:t>
            </a:r>
            <a:r>
              <a:rPr lang="en-US" sz="1800" dirty="0"/>
              <a:t>diagrams are a type of structural diagram that </a:t>
            </a:r>
            <a:r>
              <a:rPr lang="en-US" sz="1800" b="1" dirty="0" smtClean="0">
                <a:solidFill>
                  <a:schemeClr val="accent4"/>
                </a:solidFill>
              </a:rPr>
              <a:t>illustrate the organization and </a:t>
            </a:r>
            <a:r>
              <a:rPr lang="en-US" sz="1800" b="1" dirty="0">
                <a:solidFill>
                  <a:schemeClr val="accent4"/>
                </a:solidFill>
              </a:rPr>
              <a:t>relationships among components </a:t>
            </a:r>
            <a:r>
              <a:rPr lang="en-US" sz="1800" dirty="0"/>
              <a:t>in a </a:t>
            </a:r>
            <a:r>
              <a:rPr lang="en-US" sz="1800" dirty="0" smtClean="0"/>
              <a:t>system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They </a:t>
            </a:r>
            <a:r>
              <a:rPr lang="en-US" sz="1800" dirty="0"/>
              <a:t>are particularly useful in visualizing the high-level architecture of a software system, highlighting how </a:t>
            </a:r>
            <a:r>
              <a:rPr lang="en-US" sz="1800" b="1" dirty="0">
                <a:solidFill>
                  <a:schemeClr val="accent4"/>
                </a:solidFill>
              </a:rPr>
              <a:t>components interact and depend on one another</a:t>
            </a:r>
            <a:r>
              <a:rPr lang="en-US" sz="1800" b="1" dirty="0" smtClean="0"/>
              <a:t>. </a:t>
            </a:r>
          </a:p>
          <a:p>
            <a:pPr marL="0" indent="0" algn="just">
              <a:buNone/>
            </a:pPr>
            <a:r>
              <a:rPr lang="en-US" sz="1800" dirty="0" smtClean="0"/>
              <a:t>It </a:t>
            </a:r>
            <a:r>
              <a:rPr lang="en-US" sz="1800" dirty="0"/>
              <a:t>visualizes the relationships as well as the organization between the components present in the system. </a:t>
            </a:r>
            <a:endParaRPr lang="en-US" sz="1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40979" y="2165083"/>
            <a:ext cx="5581996" cy="426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smtClean="0"/>
              <a:t>WHAT IS A COMPONENT?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A component is a single unit of the system, which is replaceable and executable.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The implementation details of a component are hidden, and it necessitates an interface to execute a function.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smtClean="0"/>
              <a:t>	 It is like a black box whose behavior is explained by the provided and required interfaces</a:t>
            </a:r>
            <a:endParaRPr lang="en-IN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38009" y="2069869"/>
            <a:ext cx="0" cy="436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NOTATIONS IN COMPONENT DIAGRAM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54038" y="2263809"/>
            <a:ext cx="3071553" cy="36049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None/>
            </a:pPr>
            <a:r>
              <a:rPr lang="en-US" sz="1200" dirty="0" smtClean="0"/>
              <a:t>  </a:t>
            </a:r>
            <a:r>
              <a:rPr lang="en-US" sz="1400" b="1" dirty="0" smtClean="0"/>
              <a:t>INTERFACE</a:t>
            </a:r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Shown </a:t>
            </a:r>
            <a:r>
              <a:rPr lang="en-US" sz="1200" dirty="0"/>
              <a:t>as circles or lollipops, interfaces define the points of interaction between components.</a:t>
            </a:r>
            <a:endParaRPr lang="en-US" sz="1200" b="1" dirty="0" smtClean="0"/>
          </a:p>
          <a:p>
            <a:r>
              <a:rPr lang="en-US" sz="1200" dirty="0" smtClean="0"/>
              <a:t>Provided Interface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Required Interface</a:t>
            </a:r>
          </a:p>
          <a:p>
            <a:endParaRPr lang="en-IN" sz="1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4937" y="2263809"/>
            <a:ext cx="3071553" cy="3604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/>
              <a:t>       COMPONENT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 smtClean="0"/>
          </a:p>
          <a:p>
            <a:r>
              <a:rPr lang="en-US" sz="1200" dirty="0" smtClean="0"/>
              <a:t>A rectangle with the component's name</a:t>
            </a:r>
          </a:p>
          <a:p>
            <a:endParaRPr lang="en-US" sz="1200" dirty="0" smtClean="0"/>
          </a:p>
          <a:p>
            <a:r>
              <a:rPr lang="en-US" sz="1200" dirty="0" smtClean="0"/>
              <a:t>A rectangle with the component icon</a:t>
            </a:r>
          </a:p>
          <a:p>
            <a:endParaRPr lang="en-US" sz="1200" dirty="0" smtClean="0"/>
          </a:p>
          <a:p>
            <a:r>
              <a:rPr lang="en-US" sz="1200" dirty="0" smtClean="0"/>
              <a:t>A rectangle with the stereotype text and/or icon</a:t>
            </a:r>
          </a:p>
          <a:p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/>
          </a:p>
        </p:txBody>
      </p:sp>
      <p:pic>
        <p:nvPicPr>
          <p:cNvPr id="1028" name="Picture 4" descr="Looks of a Compon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t="-727" r="71354" b="6546"/>
          <a:stretch/>
        </p:blipFill>
        <p:spPr bwMode="auto">
          <a:xfrm>
            <a:off x="1872352" y="3458774"/>
            <a:ext cx="1049771" cy="3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oks of a Compon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5" t="2390" r="35226" b="-1"/>
          <a:stretch/>
        </p:blipFill>
        <p:spPr bwMode="auto">
          <a:xfrm>
            <a:off x="1867792" y="4308017"/>
            <a:ext cx="1005841" cy="3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oks of a Compon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9" t="1101" b="-1"/>
          <a:stretch/>
        </p:blipFill>
        <p:spPr bwMode="auto">
          <a:xfrm>
            <a:off x="1825651" y="5169807"/>
            <a:ext cx="1096472" cy="3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ml Component Diagram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8" t="43060" r="60178" b="52616"/>
          <a:stretch/>
        </p:blipFill>
        <p:spPr bwMode="auto">
          <a:xfrm>
            <a:off x="5370023" y="4148685"/>
            <a:ext cx="906086" cy="3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ml Component Diagram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3" t="55657" r="59258" b="39525"/>
          <a:stretch/>
        </p:blipFill>
        <p:spPr bwMode="auto">
          <a:xfrm>
            <a:off x="5370023" y="5021096"/>
            <a:ext cx="839584" cy="37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7673139" y="2263809"/>
            <a:ext cx="3615545" cy="36049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None/>
            </a:pPr>
            <a:r>
              <a:rPr lang="en-US" sz="1400" b="1" dirty="0" smtClean="0"/>
              <a:t>PORT</a:t>
            </a:r>
          </a:p>
          <a:p>
            <a:pPr marL="0" indent="0" algn="ctr">
              <a:buNone/>
            </a:pPr>
            <a:r>
              <a:rPr lang="en-US" dirty="0"/>
              <a:t> </a:t>
            </a:r>
            <a:r>
              <a:rPr lang="en-US" sz="1200" dirty="0" smtClean="0"/>
              <a:t>A </a:t>
            </a:r>
            <a:r>
              <a:rPr lang="en-US" sz="1200" dirty="0"/>
              <a:t>port is often used to help expose required and provided interfaces of a component.</a:t>
            </a:r>
            <a:endParaRPr lang="en-IN" sz="800" b="1" dirty="0"/>
          </a:p>
        </p:txBody>
      </p:sp>
      <p:pic>
        <p:nvPicPr>
          <p:cNvPr id="1040" name="Picture 16" descr="Component Diagram Po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018" y="4053815"/>
            <a:ext cx="3217295" cy="6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067" y="47705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NOTATIONS IN COMPONENT DIAGRAM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22442" y="1435470"/>
            <a:ext cx="6867325" cy="50207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/>
              <a:t>       </a:t>
            </a:r>
            <a:r>
              <a:rPr lang="en-US" sz="1600" b="1" dirty="0" smtClean="0"/>
              <a:t>RELATIONSHIP</a:t>
            </a:r>
          </a:p>
          <a:p>
            <a:r>
              <a:rPr lang="en-US" sz="1200" b="1" dirty="0" smtClean="0"/>
              <a:t>Association: </a:t>
            </a:r>
            <a:r>
              <a:rPr lang="en-US" dirty="0"/>
              <a:t> </a:t>
            </a:r>
            <a:r>
              <a:rPr lang="en-US" sz="1200" dirty="0"/>
              <a:t>specifies a semantic relationship that can occur between typed instances</a:t>
            </a:r>
            <a:r>
              <a:rPr lang="en-US" sz="1200" dirty="0" smtClean="0"/>
              <a:t>.</a:t>
            </a:r>
          </a:p>
          <a:p>
            <a:r>
              <a:rPr lang="en-US" sz="1200" b="1" dirty="0" smtClean="0"/>
              <a:t>Composition: </a:t>
            </a:r>
            <a:r>
              <a:rPr lang="en-US" dirty="0"/>
              <a:t> </a:t>
            </a:r>
            <a:r>
              <a:rPr lang="en-US" sz="1200" dirty="0"/>
              <a:t>aggregation that requires a part instance be included in at most one composite at a time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err="1" smtClean="0"/>
              <a:t>Aggregration</a:t>
            </a:r>
            <a:r>
              <a:rPr lang="en-US" sz="1200" dirty="0" smtClean="0"/>
              <a:t>:  A </a:t>
            </a:r>
            <a:r>
              <a:rPr lang="en-US" sz="1200" dirty="0"/>
              <a:t>kind of association that has one of its end marked shared as kind of aggregation, meaning that it has a shared aggregation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1200" dirty="0" smtClean="0"/>
              <a:t>Constraint:  A condition </a:t>
            </a:r>
            <a:r>
              <a:rPr lang="en-US" sz="1200" dirty="0"/>
              <a:t>or restriction </a:t>
            </a:r>
            <a:r>
              <a:rPr lang="en-US" sz="1200" dirty="0" smtClean="0"/>
              <a:t>expressed </a:t>
            </a:r>
            <a:r>
              <a:rPr lang="en-US" sz="1200" dirty="0"/>
              <a:t>in natural language text or in a machine readable language for the purpose of declaring some of the semantics of an element</a:t>
            </a:r>
            <a:r>
              <a:rPr lang="en-US" dirty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Dependency: </a:t>
            </a:r>
            <a:r>
              <a:rPr lang="en-US" sz="1200" dirty="0"/>
              <a:t>A dependency is a relationship that signifies that a single or a set of model elements requires other model elements for their specification or implementation.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03802" y="2584643"/>
            <a:ext cx="1504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Component Diagram Notation: 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6" y="3202016"/>
            <a:ext cx="14097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onent Diagram Notation: Aggreg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91" y="4068863"/>
            <a:ext cx="13620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mponent Diagram Notation: Constra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40" y="4897610"/>
            <a:ext cx="709103" cy="3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mponent Diagram Notation: Dependen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93" y="5989316"/>
            <a:ext cx="7048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/>
          <p:cNvSpPr txBox="1">
            <a:spLocks noGrp="1"/>
          </p:cNvSpPr>
          <p:nvPr>
            <p:ph idx="1"/>
          </p:nvPr>
        </p:nvSpPr>
        <p:spPr>
          <a:xfrm>
            <a:off x="8375075" y="2327564"/>
            <a:ext cx="2793848" cy="2194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/>
              <a:t>PACKAGES</a:t>
            </a:r>
          </a:p>
          <a:p>
            <a:pPr marL="0" indent="0" algn="ctr">
              <a:buNone/>
            </a:pPr>
            <a:r>
              <a:rPr lang="en-US" sz="1200" dirty="0"/>
              <a:t>Components can be grouped into packages to organize related components.</a:t>
            </a:r>
            <a:endParaRPr lang="en-IN" sz="1200" dirty="0"/>
          </a:p>
        </p:txBody>
      </p:sp>
      <p:pic>
        <p:nvPicPr>
          <p:cNvPr id="13" name="Picture 2" descr="Uml Component Diagram Symbol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8" t="17674" r="54839" b="72691"/>
          <a:stretch/>
        </p:blipFill>
        <p:spPr bwMode="auto">
          <a:xfrm>
            <a:off x="9096510" y="3383281"/>
            <a:ext cx="1350978" cy="92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 DIAGRAM EXAMPLE</a:t>
            </a:r>
            <a:endParaRPr lang="en-IN" b="1" dirty="0"/>
          </a:p>
        </p:txBody>
      </p:sp>
      <p:pic>
        <p:nvPicPr>
          <p:cNvPr id="3074" name="Picture 2" descr="Component Diagram for Online Shopping 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40" y="2193925"/>
            <a:ext cx="4225528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789" y="556555"/>
            <a:ext cx="8610600" cy="1293028"/>
          </a:xfrm>
        </p:spPr>
        <p:txBody>
          <a:bodyPr/>
          <a:lstStyle/>
          <a:p>
            <a:r>
              <a:rPr lang="en-US" b="1" dirty="0" smtClean="0"/>
              <a:t>DEPLOYMENT DIAGRAM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8" y="2211185"/>
            <a:ext cx="4950229" cy="33009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WHAT ARE DEPLOYMENT DIAGRAMS?</a:t>
            </a:r>
          </a:p>
          <a:p>
            <a:pPr marL="0" indent="0">
              <a:buNone/>
            </a:pPr>
            <a:r>
              <a:rPr lang="en-US" sz="1800" dirty="0" smtClean="0"/>
              <a:t>A</a:t>
            </a:r>
            <a:r>
              <a:rPr lang="en-US" sz="1800" dirty="0"/>
              <a:t> </a:t>
            </a:r>
            <a:r>
              <a:rPr lang="en-US" sz="1800" dirty="0" smtClean="0"/>
              <a:t>deployment </a:t>
            </a:r>
            <a:r>
              <a:rPr lang="en-US" sz="1800" dirty="0"/>
              <a:t>diagram is a diagram that shows the </a:t>
            </a:r>
            <a:r>
              <a:rPr lang="en-US" sz="1800" b="1" dirty="0">
                <a:solidFill>
                  <a:schemeClr val="accent4"/>
                </a:solidFill>
              </a:rPr>
              <a:t>configuration of run </a:t>
            </a:r>
            <a:r>
              <a:rPr lang="en-US" sz="1800" b="1" dirty="0" err="1" smtClean="0">
                <a:solidFill>
                  <a:schemeClr val="accent4"/>
                </a:solidFill>
              </a:rPr>
              <a:t>andtime</a:t>
            </a:r>
            <a:r>
              <a:rPr lang="en-US" sz="1800" b="1" dirty="0" smtClean="0">
                <a:solidFill>
                  <a:schemeClr val="accent4"/>
                </a:solidFill>
              </a:rPr>
              <a:t> </a:t>
            </a:r>
            <a:r>
              <a:rPr lang="en-US" sz="1800" b="1" dirty="0">
                <a:solidFill>
                  <a:schemeClr val="accent4"/>
                </a:solidFill>
              </a:rPr>
              <a:t>processing nodes </a:t>
            </a:r>
            <a:r>
              <a:rPr lang="en-US" sz="1800" b="1" dirty="0" smtClean="0">
                <a:solidFill>
                  <a:schemeClr val="accent4"/>
                </a:solidFill>
              </a:rPr>
              <a:t> </a:t>
            </a:r>
            <a:r>
              <a:rPr lang="en-US" sz="1800" dirty="0"/>
              <a:t>the components that live on them.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Deployment </a:t>
            </a:r>
            <a:r>
              <a:rPr lang="en-US" sz="1800" dirty="0"/>
              <a:t>diagrams is a kind of structure diagram used in modeling the physical aspects of an object-oriented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They are often be used to model the </a:t>
            </a:r>
            <a:r>
              <a:rPr lang="en-US" sz="1800" b="1" dirty="0">
                <a:solidFill>
                  <a:schemeClr val="accent4"/>
                </a:solidFill>
              </a:rPr>
              <a:t>static deployment view of a system </a:t>
            </a:r>
            <a:r>
              <a:rPr lang="en-US" sz="1800" dirty="0"/>
              <a:t>(topology of the hardware).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6808124" y="2211185"/>
            <a:ext cx="4486102" cy="447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/>
              <a:t>WHY USE DEPLOYMENT DIAGRAMS?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show the structure of the run-time system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capture the hardware that will be used to implement the system and the links between different items of hardware.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model physical hardware elements and the communication paths between them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can be used to plan the architecture of a system.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are also useful for Document the deployment of software components or nodes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38009" y="2069869"/>
            <a:ext cx="0" cy="436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061" y="423551"/>
            <a:ext cx="8610600" cy="1293028"/>
          </a:xfrm>
        </p:spPr>
        <p:txBody>
          <a:bodyPr/>
          <a:lstStyle/>
          <a:p>
            <a:r>
              <a:rPr lang="en-US" b="1" dirty="0" smtClean="0"/>
              <a:t>NOTATIONS IN DEPLOYMENT DIAGRAM</a:t>
            </a:r>
            <a:endParaRPr lang="en-IN" b="1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08644" y="1837461"/>
            <a:ext cx="2401323" cy="4180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smtClean="0"/>
              <a:t>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b="1" dirty="0" smtClean="0"/>
              <a:t>COMPONENT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200" dirty="0"/>
              <a:t>Represented as rectangles with a smaller rectangle in the corner, components can be deployed on nodes to show how software is organized and deployed.</a:t>
            </a:r>
            <a:endParaRPr lang="en-US" sz="1200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IN" sz="12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251708" y="1837462"/>
            <a:ext cx="2766898" cy="4180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      </a:t>
            </a:r>
            <a:r>
              <a:rPr lang="en-US" sz="1400" b="1" dirty="0" smtClean="0"/>
              <a:t> ARTIFACTS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200" dirty="0"/>
              <a:t>Represented as rectangles, artifacts are the physical pieces of information (like executable files, libraries, or databases) that are deployed on nodes.</a:t>
            </a:r>
            <a:endParaRPr lang="en-US" sz="1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sz="1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995061" y="1837461"/>
            <a:ext cx="3071553" cy="4180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1" dirty="0" smtClean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b="1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 smtClean="0"/>
              <a:t>NODES</a:t>
            </a:r>
            <a:endParaRPr lang="en-US" sz="12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 smtClean="0"/>
              <a:t>Physical </a:t>
            </a:r>
            <a:r>
              <a:rPr lang="en-US" altLang="en-US" sz="1200" b="1" dirty="0"/>
              <a:t>Nodes</a:t>
            </a:r>
            <a:r>
              <a:rPr lang="en-US" altLang="en-US" sz="1200" dirty="0"/>
              <a:t>: Represented as three-dimensional boxes, they depict physical hardware such as servers, devices, or any computing resources</a:t>
            </a:r>
            <a:r>
              <a:rPr lang="en-US" altLang="en-US" sz="12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b="1" dirty="0"/>
              <a:t>Execution Environments: </a:t>
            </a:r>
            <a:r>
              <a:rPr lang="en-US" altLang="en-US" sz="1200" dirty="0"/>
              <a:t>Can also be represented as nodes, indicating where components run (e.g., a JVM for Java applications). </a:t>
            </a:r>
          </a:p>
        </p:txBody>
      </p:sp>
      <p:pic>
        <p:nvPicPr>
          <p:cNvPr id="5122" name="Picture 2" descr="UML Deployment Diagra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61" b="52966"/>
          <a:stretch/>
        </p:blipFill>
        <p:spPr bwMode="auto">
          <a:xfrm>
            <a:off x="1105530" y="4752430"/>
            <a:ext cx="1004989" cy="9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ML Deployment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48406" r="58052"/>
          <a:stretch/>
        </p:blipFill>
        <p:spPr bwMode="auto">
          <a:xfrm>
            <a:off x="7086964" y="4574353"/>
            <a:ext cx="1238707" cy="1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UML Deployment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6" b="49614"/>
          <a:stretch/>
        </p:blipFill>
        <p:spPr bwMode="auto">
          <a:xfrm>
            <a:off x="10249594" y="4520147"/>
            <a:ext cx="1070073" cy="12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UML Deployment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3" t="48939" r="2390" b="3769"/>
          <a:stretch/>
        </p:blipFill>
        <p:spPr bwMode="auto">
          <a:xfrm>
            <a:off x="4015411" y="4752430"/>
            <a:ext cx="1009566" cy="10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/>
          <p:cNvSpPr txBox="1">
            <a:spLocks/>
          </p:cNvSpPr>
          <p:nvPr/>
        </p:nvSpPr>
        <p:spPr>
          <a:xfrm>
            <a:off x="9267160" y="1837462"/>
            <a:ext cx="2766898" cy="41809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/>
              <a:t>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                 </a:t>
            </a:r>
            <a:r>
              <a:rPr lang="en-US" sz="1400" b="1" dirty="0" smtClean="0"/>
              <a:t> INTERFACES</a:t>
            </a:r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sz="1200" dirty="0" smtClean="0"/>
              <a:t>Interfaces </a:t>
            </a:r>
            <a:r>
              <a:rPr lang="en-US" sz="1200" dirty="0"/>
              <a:t>define the communication protocols or methods that allow different components or nodes to interact.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818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DEPLOYMENT DIAGRAM EXAMPLE</a:t>
            </a:r>
            <a:endParaRPr lang="en-IN" b="1" dirty="0"/>
          </a:p>
        </p:txBody>
      </p:sp>
      <p:pic>
        <p:nvPicPr>
          <p:cNvPr id="6148" name="Picture 4" descr="UML Deployment Diagram for Online Shopping | Diagram, Templates,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90" y="2057401"/>
            <a:ext cx="70104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7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349" y="539929"/>
            <a:ext cx="8610600" cy="1293028"/>
          </a:xfrm>
        </p:spPr>
        <p:txBody>
          <a:bodyPr/>
          <a:lstStyle/>
          <a:p>
            <a:r>
              <a:rPr lang="en-US" b="1" dirty="0" smtClean="0"/>
              <a:t>PACKAGE DIAGRAM</a:t>
            </a:r>
            <a:endParaRPr lang="en-I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1635" y="2128058"/>
            <a:ext cx="3944389" cy="4134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/>
              <a:t>WHAT ARE PACKAGE DIAGRAMS?</a:t>
            </a:r>
          </a:p>
          <a:p>
            <a:pPr marL="0" indent="0" fontAlgn="base">
              <a:buNone/>
            </a:pPr>
            <a:endParaRPr lang="en-US" sz="1800" dirty="0" smtClean="0"/>
          </a:p>
          <a:p>
            <a:pPr marL="0" indent="0" fontAlgn="base">
              <a:buNone/>
            </a:pPr>
            <a:r>
              <a:rPr lang="en-US" sz="1800" dirty="0" smtClean="0"/>
              <a:t>A </a:t>
            </a:r>
            <a:r>
              <a:rPr lang="en-US" sz="1800" dirty="0"/>
              <a:t>package diagram is a type of Unified Modeling Language (UML) diagram mainly used to </a:t>
            </a:r>
            <a:r>
              <a:rPr lang="en-US" sz="1800" b="1" dirty="0">
                <a:solidFill>
                  <a:schemeClr val="accent4"/>
                </a:solidFill>
              </a:rPr>
              <a:t>represent the organization and the structure of a system in the form of packages.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5818908" y="2057401"/>
            <a:ext cx="6093229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/>
              <a:t>WHY USE PACKAGE DIAGRAMS?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Organizing </a:t>
            </a:r>
            <a:r>
              <a:rPr lang="en-US" b="1" dirty="0"/>
              <a:t>Complexity</a:t>
            </a:r>
            <a:r>
              <a:rPr lang="en-US" dirty="0"/>
              <a:t>: By grouping related elements, package diagrams help manage complex systems, making them easier to understand and maintain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Dependency Management</a:t>
            </a:r>
            <a:r>
              <a:rPr lang="en-US" dirty="0"/>
              <a:t>: They provide a clear view of how different parts of the system depend on one another, which is useful for impact analysis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Documentation</a:t>
            </a:r>
            <a:r>
              <a:rPr lang="en-US" dirty="0"/>
              <a:t>: Package diagrams serve as documentation for the system architecture, making it easier for developers and stakeholders to understand the structure.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15296" y="2128058"/>
            <a:ext cx="0" cy="4360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31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</TotalTime>
  <Words>561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Component, deployment, package diagrams</vt:lpstr>
      <vt:lpstr>COMPONENT DIAGRAM</vt:lpstr>
      <vt:lpstr>NOTATIONS IN COMPONENT DIAGRAM</vt:lpstr>
      <vt:lpstr>NOTATIONS IN COMPONENT DIAGRAM </vt:lpstr>
      <vt:lpstr>COMPONENT DIAGRAM EXAMPLE</vt:lpstr>
      <vt:lpstr>DEPLOYMENT DIAGRAM</vt:lpstr>
      <vt:lpstr>NOTATIONS IN DEPLOYMENT DIAGRAM</vt:lpstr>
      <vt:lpstr>DEPLOYMENT DIAGRAM EXAMPLE</vt:lpstr>
      <vt:lpstr>PACKAGE DIAGRAM</vt:lpstr>
      <vt:lpstr>NOTATIONS IN PACKAGE DIAGRAM</vt:lpstr>
      <vt:lpstr>PACKAGE DIAGRAM EXAMPLE (ONLINE SHOPPING)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Component, deployment, package diagrams</dc:title>
  <dc:creator>2022503540</dc:creator>
  <cp:lastModifiedBy>2022503540</cp:lastModifiedBy>
  <cp:revision>11</cp:revision>
  <dcterms:created xsi:type="dcterms:W3CDTF">2024-09-26T05:21:49Z</dcterms:created>
  <dcterms:modified xsi:type="dcterms:W3CDTF">2024-09-26T06:49:28Z</dcterms:modified>
</cp:coreProperties>
</file>