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2.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7" r:id="rId2"/>
    <p:sldId id="266" r:id="rId3"/>
    <p:sldId id="272" r:id="rId4"/>
    <p:sldId id="282" r:id="rId5"/>
    <p:sldId id="286" r:id="rId6"/>
    <p:sldId id="301" r:id="rId7"/>
    <p:sldId id="302" r:id="rId8"/>
    <p:sldId id="303" r:id="rId9"/>
    <p:sldId id="305" r:id="rId10"/>
    <p:sldId id="307" r:id="rId11"/>
    <p:sldId id="308" r:id="rId12"/>
    <p:sldId id="309" r:id="rId13"/>
    <p:sldId id="310" r:id="rId14"/>
    <p:sldId id="304" r:id="rId15"/>
    <p:sldId id="3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10" autoAdjust="0"/>
  </p:normalViewPr>
  <p:slideViewPr>
    <p:cSldViewPr snapToGrid="0" showGuides="1">
      <p:cViewPr varScale="1">
        <p:scale>
          <a:sx n="82" d="100"/>
          <a:sy n="82" d="100"/>
        </p:scale>
        <p:origin x="720" y="72"/>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9/9/2025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9/9/2025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png"/><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pavel-iso" TargetMode="External"/><Relationship Id="rId3" Type="http://schemas.openxmlformats.org/officeDocument/2006/relationships/image" Target="../media/image15.jpg"/><Relationship Id="rId7" Type="http://schemas.openxmlformats.org/officeDocument/2006/relationships/image" Target="../media/image17.jpeg"/><Relationship Id="rId2" Type="http://schemas.openxmlformats.org/officeDocument/2006/relationships/image" Target="../media/image14.jpg"/><Relationship Id="rId1" Type="http://schemas.openxmlformats.org/officeDocument/2006/relationships/slideLayout" Target="../slideLayouts/slideLayout11.xml"/><Relationship Id="rId6" Type="http://schemas.openxmlformats.org/officeDocument/2006/relationships/hyperlink" Target="http://www.linkedin.com/in/ghosh-pavel" TargetMode="External"/><Relationship Id="rId5" Type="http://schemas.openxmlformats.org/officeDocument/2006/relationships/image" Target="../media/image16.png"/><Relationship Id="rId4" Type="http://schemas.openxmlformats.org/officeDocument/2006/relationships/hyperlink" Target="mailto:pavelghosh177@gmail.com" TargetMode="Externa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image" Target="../media/image3.png"/><Relationship Id="rId1" Type="http://schemas.openxmlformats.org/officeDocument/2006/relationships/slideLayout" Target="../slideLayouts/slideLayout2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6844490" y="2268345"/>
            <a:ext cx="5347510" cy="2559454"/>
          </a:xfrm>
        </p:spPr>
        <p:txBody>
          <a:bodyPr>
            <a:normAutofit fontScale="90000"/>
          </a:bodyPr>
          <a:lstStyle/>
          <a:p>
            <a:r>
              <a:rPr lang="en-IN" i="0" dirty="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rPr>
              <a:t>ITC Hotels Revenue Optimization</a:t>
            </a:r>
            <a:endParaRPr lang="en-US" dirty="0">
              <a:ln w="6600">
                <a:solidFill>
                  <a:schemeClr val="accent2"/>
                </a:solidFill>
                <a:prstDash val="solid"/>
              </a:ln>
              <a:solidFill>
                <a:srgbClr val="FFFFFF"/>
              </a:solidFill>
              <a:effectLst>
                <a:outerShdw dist="38100" dir="2700000" algn="tl" rotWithShape="0">
                  <a:schemeClr val="accent2"/>
                </a:outerShdw>
              </a:effectLst>
              <a:latin typeface="Cambria" panose="02040503050406030204" pitchFamily="18" charset="0"/>
              <a:ea typeface="Cambria" panose="02040503050406030204" pitchFamily="18" charset="0"/>
            </a:endParaRPr>
          </a:p>
        </p:txBody>
      </p:sp>
      <p:pic>
        <p:nvPicPr>
          <p:cNvPr id="2" name="object 2">
            <a:extLst>
              <a:ext uri="{FF2B5EF4-FFF2-40B4-BE49-F238E27FC236}">
                <a16:creationId xmlns:a16="http://schemas.microsoft.com/office/drawing/2014/main" id="{C95F7B1C-699D-4801-C6F1-C806DDE2153A}"/>
              </a:ext>
            </a:extLst>
          </p:cNvPr>
          <p:cNvPicPr/>
          <p:nvPr/>
        </p:nvPicPr>
        <p:blipFill>
          <a:blip r:embed="rId2" cstate="print"/>
          <a:stretch>
            <a:fillRect/>
          </a:stretch>
        </p:blipFill>
        <p:spPr>
          <a:xfrm>
            <a:off x="7191618" y="505231"/>
            <a:ext cx="4292082" cy="1710515"/>
          </a:xfrm>
          <a:prstGeom prst="rect">
            <a:avLst/>
          </a:prstGeom>
        </p:spPr>
      </p:pic>
      <p:pic>
        <p:nvPicPr>
          <p:cNvPr id="9" name="Picture Placeholder 8" descr="A building with lights on it and a pond in front of it&#10;&#10;AI-generated content may be incorrect.">
            <a:extLst>
              <a:ext uri="{FF2B5EF4-FFF2-40B4-BE49-F238E27FC236}">
                <a16:creationId xmlns:a16="http://schemas.microsoft.com/office/drawing/2014/main" id="{C18370F9-E0F4-BE45-BB79-F3164C4D89CE}"/>
              </a:ext>
            </a:extLst>
          </p:cNvPr>
          <p:cNvPicPr>
            <a:picLocks noGrp="1" noChangeAspect="1"/>
          </p:cNvPicPr>
          <p:nvPr>
            <p:ph type="pic" sz="quarter" idx="10"/>
          </p:nvPr>
        </p:nvPicPr>
        <p:blipFill>
          <a:blip r:embed="rId3"/>
          <a:srcRect l="6909" r="6909"/>
          <a:stretch>
            <a:fillRect/>
          </a:stretch>
        </p:blipFill>
        <p:spPr>
          <a:xfrm>
            <a:off x="384888" y="0"/>
            <a:ext cx="6034088" cy="6857999"/>
          </a:xfrm>
        </p:spPr>
      </p:pic>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logo with a black background&#10;&#10;AI-generated content may be incorrect.">
            <a:extLst>
              <a:ext uri="{FF2B5EF4-FFF2-40B4-BE49-F238E27FC236}">
                <a16:creationId xmlns:a16="http://schemas.microsoft.com/office/drawing/2014/main" id="{08872867-1DE4-3497-5B03-3E5AF2A0A214}"/>
              </a:ext>
            </a:extLst>
          </p:cNvPr>
          <p:cNvPicPr>
            <a:picLocks noChangeAspect="1"/>
          </p:cNvPicPr>
          <p:nvPr/>
        </p:nvPicPr>
        <p:blipFill>
          <a:blip r:embed="rId2"/>
          <a:srcRect l="9746" t="9778" r="8814" b="10598"/>
          <a:stretch/>
        </p:blipFill>
        <p:spPr>
          <a:xfrm>
            <a:off x="11407285" y="52753"/>
            <a:ext cx="788380" cy="770794"/>
          </a:xfrm>
          <a:prstGeom prst="rect">
            <a:avLst/>
          </a:prstGeom>
        </p:spPr>
      </p:pic>
      <p:sp>
        <p:nvSpPr>
          <p:cNvPr id="4" name="TextBox 3">
            <a:extLst>
              <a:ext uri="{FF2B5EF4-FFF2-40B4-BE49-F238E27FC236}">
                <a16:creationId xmlns:a16="http://schemas.microsoft.com/office/drawing/2014/main" id="{A1636E61-F900-EA40-AAF7-76AD8B0DDB62}"/>
              </a:ext>
            </a:extLst>
          </p:cNvPr>
          <p:cNvSpPr txBox="1"/>
          <p:nvPr/>
        </p:nvSpPr>
        <p:spPr>
          <a:xfrm>
            <a:off x="0" y="0"/>
            <a:ext cx="9386596" cy="7171194"/>
          </a:xfrm>
          <a:prstGeom prst="rect">
            <a:avLst/>
          </a:prstGeom>
          <a:noFill/>
        </p:spPr>
        <p:txBody>
          <a:bodyPr wrap="square" rtlCol="0">
            <a:spAutoFit/>
          </a:bodyPr>
          <a:lstStyle/>
          <a:p>
            <a:r>
              <a:rPr lang="en-US" sz="2200" b="1" dirty="0">
                <a:latin typeface="Cambria" panose="02040503050406030204" pitchFamily="18" charset="0"/>
                <a:ea typeface="Cambria" panose="02040503050406030204" pitchFamily="18" charset="0"/>
              </a:rPr>
              <a:t>🔑 Key Insights</a:t>
            </a:r>
          </a:p>
          <a:p>
            <a:endParaRPr lang="en-US" sz="24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ALOS (Average Length of Stay):</a:t>
            </a:r>
            <a:r>
              <a:rPr lang="en-US" sz="1600" dirty="0">
                <a:latin typeface="Cambria" panose="02040503050406030204" pitchFamily="18" charset="0"/>
                <a:ea typeface="Cambria" panose="02040503050406030204" pitchFamily="18" charset="0"/>
              </a:rPr>
              <a:t> Overall at </a:t>
            </a:r>
            <a:r>
              <a:rPr lang="en-US" sz="1600" b="1" dirty="0">
                <a:latin typeface="Cambria" panose="02040503050406030204" pitchFamily="18" charset="0"/>
                <a:ea typeface="Cambria" panose="02040503050406030204" pitchFamily="18" charset="0"/>
              </a:rPr>
              <a:t>2.37 days</a:t>
            </a:r>
            <a:r>
              <a:rPr lang="en-US" sz="1600" dirty="0">
                <a:latin typeface="Cambria" panose="02040503050406030204" pitchFamily="18" charset="0"/>
                <a:ea typeface="Cambria" panose="02040503050406030204" pitchFamily="18" charset="0"/>
              </a:rPr>
              <a:t>, with highest in </a:t>
            </a:r>
            <a:r>
              <a:rPr lang="en-US" sz="1600" b="1" dirty="0">
                <a:latin typeface="Cambria" panose="02040503050406030204" pitchFamily="18" charset="0"/>
                <a:ea typeface="Cambria" panose="02040503050406030204" pitchFamily="18" charset="0"/>
              </a:rPr>
              <a:t>ITC Blu (2.75)</a:t>
            </a:r>
            <a:r>
              <a:rPr lang="en-US" sz="1600" dirty="0">
                <a:latin typeface="Cambria" panose="02040503050406030204" pitchFamily="18" charset="0"/>
                <a:ea typeface="Cambria" panose="02040503050406030204" pitchFamily="18" charset="0"/>
              </a:rPr>
              <a:t> and lowest in </a:t>
            </a:r>
            <a:r>
              <a:rPr lang="en-US" sz="1600" b="1" dirty="0">
                <a:latin typeface="Cambria" panose="02040503050406030204" pitchFamily="18" charset="0"/>
                <a:ea typeface="Cambria" panose="02040503050406030204" pitchFamily="18" charset="0"/>
              </a:rPr>
              <a:t>ITC City (1.77)</a:t>
            </a:r>
            <a:r>
              <a:rPr lang="en-US" sz="1600" dirty="0">
                <a:latin typeface="Cambria" panose="02040503050406030204" pitchFamily="18" charset="0"/>
                <a:ea typeface="Cambria" panose="02040503050406030204" pitchFamily="18" charset="0"/>
              </a:rPr>
              <a:t> and </a:t>
            </a:r>
            <a:r>
              <a:rPr lang="en-US" sz="1600" b="1" dirty="0">
                <a:latin typeface="Cambria" panose="02040503050406030204" pitchFamily="18" charset="0"/>
                <a:ea typeface="Cambria" panose="02040503050406030204" pitchFamily="18" charset="0"/>
              </a:rPr>
              <a:t>ITC Palace (1.77)</a:t>
            </a:r>
            <a:r>
              <a:rPr lang="en-US" sz="1600"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Booking Lead Time:</a:t>
            </a:r>
            <a:r>
              <a:rPr lang="en-US" sz="1600" dirty="0">
                <a:latin typeface="Cambria" panose="02040503050406030204" pitchFamily="18" charset="0"/>
                <a:ea typeface="Cambria" panose="02040503050406030204" pitchFamily="18" charset="0"/>
              </a:rPr>
              <a:t> Matches ALOS at </a:t>
            </a:r>
            <a:r>
              <a:rPr lang="en-US" sz="1600" b="1" dirty="0">
                <a:latin typeface="Cambria" panose="02040503050406030204" pitchFamily="18" charset="0"/>
                <a:ea typeface="Cambria" panose="02040503050406030204" pitchFamily="18" charset="0"/>
              </a:rPr>
              <a:t>2.37 days</a:t>
            </a:r>
            <a:r>
              <a:rPr lang="en-US" sz="1600" dirty="0">
                <a:latin typeface="Cambria" panose="02040503050406030204" pitchFamily="18" charset="0"/>
                <a:ea typeface="Cambria" panose="02040503050406030204" pitchFamily="18" charset="0"/>
              </a:rPr>
              <a:t>, indicating short planning horizons.</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Revenue by Room Class:</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Elite class dominates (33%, ₹560M)</a:t>
            </a:r>
            <a:r>
              <a:rPr lang="en-US" sz="1600" dirty="0">
                <a:latin typeface="Cambria" panose="02040503050406030204" pitchFamily="18" charset="0"/>
                <a:ea typeface="Cambria" panose="02040503050406030204" pitchFamily="18" charset="0"/>
              </a:rPr>
              <a:t>.</a:t>
            </a:r>
          </a:p>
          <a:p>
            <a:pPr marL="742950" lvl="1"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Premium (27%, ₹462M) and Presidential (22%, ₹377M) remain strong contributors.</a:t>
            </a:r>
          </a:p>
          <a:p>
            <a:pPr marL="742950" lvl="1"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Standard generates the lowest share (18%, ₹310M).</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Property-Level ALOS:</a:t>
            </a:r>
            <a:r>
              <a:rPr lang="en-US" sz="1600" dirty="0">
                <a:latin typeface="Cambria" panose="02040503050406030204" pitchFamily="18" charset="0"/>
                <a:ea typeface="Cambria" panose="02040503050406030204" pitchFamily="18" charset="0"/>
              </a:rPr>
              <a:t> Mid-range properties (Blu, Exotica, Bay, Grands) sustain higher ALOS (~2.7), while Palace &amp; City struggle with shorter stays (&lt;2 days).</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Monthly Revenue Trend:</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May:</a:t>
            </a:r>
            <a:r>
              <a:rPr lang="en-US" sz="1600" dirty="0">
                <a:latin typeface="Cambria" panose="02040503050406030204" pitchFamily="18" charset="0"/>
                <a:ea typeface="Cambria" panose="02040503050406030204" pitchFamily="18" charset="0"/>
              </a:rPr>
              <a:t> ₹683.8M</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June:</a:t>
            </a:r>
            <a:r>
              <a:rPr lang="en-US" sz="1600" dirty="0">
                <a:latin typeface="Cambria" panose="02040503050406030204" pitchFamily="18" charset="0"/>
                <a:ea typeface="Cambria" panose="02040503050406030204" pitchFamily="18" charset="0"/>
              </a:rPr>
              <a:t> ₹1.33Bn (almost doubled MoM).</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July:</a:t>
            </a:r>
            <a:r>
              <a:rPr lang="en-US" sz="1600" dirty="0">
                <a:latin typeface="Cambria" panose="02040503050406030204" pitchFamily="18" charset="0"/>
                <a:ea typeface="Cambria" panose="02040503050406030204" pitchFamily="18" charset="0"/>
              </a:rPr>
              <a:t> ₹2.0Bn cumulative total → sustained growth momentum.</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WOW Revenue Growth:</a:t>
            </a:r>
            <a:r>
              <a:rPr lang="en-US" sz="1600" dirty="0">
                <a:latin typeface="Cambria" panose="02040503050406030204" pitchFamily="18" charset="0"/>
                <a:ea typeface="Cambria" panose="02040503050406030204" pitchFamily="18" charset="0"/>
              </a:rPr>
              <a:t> Exceptional spike at </a:t>
            </a:r>
            <a:r>
              <a:rPr lang="en-US" sz="1600" b="1" dirty="0">
                <a:latin typeface="Cambria" panose="02040503050406030204" pitchFamily="18" charset="0"/>
                <a:ea typeface="Cambria" panose="02040503050406030204" pitchFamily="18" charset="0"/>
              </a:rPr>
              <a:t>1395%</a:t>
            </a:r>
            <a:r>
              <a:rPr lang="en-US" sz="1600" dirty="0">
                <a:latin typeface="Cambria" panose="02040503050406030204" pitchFamily="18" charset="0"/>
                <a:ea typeface="Cambria" panose="02040503050406030204" pitchFamily="18" charset="0"/>
              </a:rPr>
              <a:t>, signaling a sharp surge in demand.</a:t>
            </a:r>
          </a:p>
          <a:p>
            <a:pP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r>
              <a:rPr lang="en-US" sz="2200" b="1" dirty="0">
                <a:latin typeface="Cambria" panose="02040503050406030204" pitchFamily="18" charset="0"/>
                <a:ea typeface="Cambria" panose="02040503050406030204" pitchFamily="18" charset="0"/>
              </a:rPr>
              <a:t>📌 Recommendations</a:t>
            </a:r>
            <a:endParaRPr lang="en-US" sz="1600" b="1" dirty="0">
              <a:latin typeface="Cambria" panose="02040503050406030204" pitchFamily="18" charset="0"/>
              <a:ea typeface="Cambria" panose="02040503050406030204" pitchFamily="18" charset="0"/>
            </a:endParaRPr>
          </a:p>
          <a:p>
            <a:endParaRPr lang="en-US" sz="2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Increase Stay Duration:</a:t>
            </a:r>
            <a:r>
              <a:rPr lang="en-US" sz="1600" dirty="0">
                <a:latin typeface="Cambria" panose="02040503050406030204" pitchFamily="18" charset="0"/>
                <a:ea typeface="Cambria" panose="02040503050406030204" pitchFamily="18" charset="0"/>
              </a:rPr>
              <a:t> Develop </a:t>
            </a:r>
            <a:r>
              <a:rPr lang="en-US" sz="1600" b="1" dirty="0">
                <a:latin typeface="Cambria" panose="02040503050406030204" pitchFamily="18" charset="0"/>
                <a:ea typeface="Cambria" panose="02040503050406030204" pitchFamily="18" charset="0"/>
              </a:rPr>
              <a:t>multi-day packages</a:t>
            </a:r>
            <a:r>
              <a:rPr lang="en-US" sz="1600" dirty="0">
                <a:latin typeface="Cambria" panose="02040503050406030204" pitchFamily="18" charset="0"/>
                <a:ea typeface="Cambria" panose="02040503050406030204" pitchFamily="18" charset="0"/>
              </a:rPr>
              <a:t> and bundled experiences for properties with low ALOS (City &amp; Palace).</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Lead Time Optimization:</a:t>
            </a:r>
            <a:r>
              <a:rPr lang="en-US" sz="1600" dirty="0">
                <a:latin typeface="Cambria" panose="02040503050406030204" pitchFamily="18" charset="0"/>
                <a:ea typeface="Cambria" panose="02040503050406030204" pitchFamily="18" charset="0"/>
              </a:rPr>
              <a:t> Encourage </a:t>
            </a:r>
            <a:r>
              <a:rPr lang="en-US" sz="1600" b="1" dirty="0">
                <a:latin typeface="Cambria" panose="02040503050406030204" pitchFamily="18" charset="0"/>
                <a:ea typeface="Cambria" panose="02040503050406030204" pitchFamily="18" charset="0"/>
              </a:rPr>
              <a:t>early bookings</a:t>
            </a:r>
            <a:r>
              <a:rPr lang="en-US" sz="1600" dirty="0">
                <a:latin typeface="Cambria" panose="02040503050406030204" pitchFamily="18" charset="0"/>
                <a:ea typeface="Cambria" panose="02040503050406030204" pitchFamily="18" charset="0"/>
              </a:rPr>
              <a:t> via discounts for reservations made &gt;7 days prior, reducing last-minute volatility.</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Boost Standard Segment:</a:t>
            </a:r>
            <a:r>
              <a:rPr lang="en-US" sz="1600" dirty="0">
                <a:latin typeface="Cambria" panose="02040503050406030204" pitchFamily="18" charset="0"/>
                <a:ea typeface="Cambria" panose="02040503050406030204" pitchFamily="18" charset="0"/>
              </a:rPr>
              <a:t> Reposition Standard rooms with </a:t>
            </a:r>
            <a:r>
              <a:rPr lang="en-US" sz="1600" b="1" dirty="0">
                <a:latin typeface="Cambria" panose="02040503050406030204" pitchFamily="18" charset="0"/>
                <a:ea typeface="Cambria" panose="02040503050406030204" pitchFamily="18" charset="0"/>
              </a:rPr>
              <a:t>value-added services</a:t>
            </a:r>
            <a:r>
              <a:rPr lang="en-US" sz="1600" dirty="0">
                <a:latin typeface="Cambria" panose="02040503050406030204" pitchFamily="18" charset="0"/>
                <a:ea typeface="Cambria" panose="02040503050406030204" pitchFamily="18" charset="0"/>
              </a:rPr>
              <a:t> to increase share beyond 18%.</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Sustain Elite Room Success:</a:t>
            </a:r>
            <a:r>
              <a:rPr lang="en-US" sz="1600" dirty="0">
                <a:latin typeface="Cambria" panose="02040503050406030204" pitchFamily="18" charset="0"/>
                <a:ea typeface="Cambria" panose="02040503050406030204" pitchFamily="18" charset="0"/>
              </a:rPr>
              <a:t> Continue upselling strategies and premium offerings, as Elite </a:t>
            </a:r>
          </a:p>
        </p:txBody>
      </p:sp>
      <mc:AlternateContent xmlns:mc="http://schemas.openxmlformats.org/markup-compatibility/2006">
        <mc:Choice xmlns:am3d="http://schemas.microsoft.com/office/drawing/2017/model3d" Requires="am3d">
          <p:graphicFrame>
            <p:nvGraphicFramePr>
              <p:cNvPr id="8" name="3D Model 7" descr="Office Notebook">
                <a:extLst>
                  <a:ext uri="{FF2B5EF4-FFF2-40B4-BE49-F238E27FC236}">
                    <a16:creationId xmlns:a16="http://schemas.microsoft.com/office/drawing/2014/main" id="{3244835F-D0B9-EF19-C672-74964B91B59C}"/>
                  </a:ext>
                </a:extLst>
              </p:cNvPr>
              <p:cNvGraphicFramePr>
                <a:graphicFrameLocks noChangeAspect="1"/>
              </p:cNvGraphicFramePr>
              <p:nvPr/>
            </p:nvGraphicFramePr>
            <p:xfrm>
              <a:off x="9736219" y="1835684"/>
              <a:ext cx="2368185" cy="3547521"/>
            </p:xfrm>
            <a:graphic>
              <a:graphicData uri="http://schemas.microsoft.com/office/drawing/2017/model3d">
                <am3d:model3d r:embed="rId3">
                  <am3d:spPr>
                    <a:xfrm>
                      <a:off x="0" y="0"/>
                      <a:ext cx="2368185" cy="3547521"/>
                    </a:xfrm>
                    <a:prstGeom prst="rect">
                      <a:avLst/>
                    </a:prstGeom>
                  </am3d:spPr>
                  <am3d:camera>
                    <am3d:pos x="0" y="0" z="59936702"/>
                    <am3d:up dx="0" dy="36000000" dz="0"/>
                    <am3d:lookAt x="0" y="0" z="0"/>
                    <am3d:perspective fov="2700000"/>
                  </am3d:camera>
                  <am3d:trans>
                    <am3d:meterPerModelUnit n="26563541" d="1000000"/>
                    <am3d:preTrans dx="-2" dy="-17615269" dz="38394"/>
                    <am3d:scale>
                      <am3d:sx n="1000000" d="1000000"/>
                      <am3d:sy n="1000000" d="1000000"/>
                      <am3d:sz n="1000000" d="1000000"/>
                    </am3d:scale>
                    <am3d:rot ax="475760" ay="2226474" az="288214"/>
                    <am3d:postTrans dx="0" dy="0" dz="0"/>
                  </am3d:trans>
                  <am3d:raster rName="Office3DRenderer" rVer="16.0.8326">
                    <am3d:blip r:embed="rId4"/>
                  </am3d:raster>
                  <am3d:objViewport viewportSz="419425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Office Notebook">
                <a:extLst>
                  <a:ext uri="{FF2B5EF4-FFF2-40B4-BE49-F238E27FC236}">
                    <a16:creationId xmlns:a16="http://schemas.microsoft.com/office/drawing/2014/main" id="{3244835F-D0B9-EF19-C672-74964B91B59C}"/>
                  </a:ext>
                </a:extLst>
              </p:cNvPr>
              <p:cNvPicPr>
                <a:picLocks noGrp="1" noRot="1" noChangeAspect="1" noMove="1" noResize="1" noEditPoints="1" noAdjustHandles="1" noChangeArrowheads="1" noChangeShapeType="1" noCrop="1"/>
              </p:cNvPicPr>
              <p:nvPr/>
            </p:nvPicPr>
            <p:blipFill>
              <a:blip r:embed="rId4"/>
              <a:stretch>
                <a:fillRect/>
              </a:stretch>
            </p:blipFill>
            <p:spPr>
              <a:xfrm>
                <a:off x="9736219" y="1835684"/>
                <a:ext cx="2368185" cy="3547521"/>
              </a:xfrm>
              <a:prstGeom prst="rect">
                <a:avLst/>
              </a:prstGeom>
            </p:spPr>
          </p:pic>
        </mc:Fallback>
      </mc:AlternateContent>
    </p:spTree>
    <p:extLst>
      <p:ext uri="{BB962C8B-B14F-4D97-AF65-F5344CB8AC3E}">
        <p14:creationId xmlns:p14="http://schemas.microsoft.com/office/powerpoint/2010/main" val="1424502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95442" y="53874"/>
            <a:ext cx="10605796" cy="755649"/>
          </a:xfrm>
        </p:spPr>
        <p:txBody>
          <a:bodyPr>
            <a:noAutofit/>
          </a:bodyPr>
          <a:lstStyle/>
          <a:p>
            <a:r>
              <a:rPr lang="en-IN" sz="3200" b="1" i="0" dirty="0">
                <a:effectLst/>
                <a:latin typeface="Cambria" panose="02040503050406030204" pitchFamily="18" charset="0"/>
                <a:ea typeface="Cambria" panose="02040503050406030204" pitchFamily="18" charset="0"/>
              </a:rPr>
              <a:t>Page 4: Cancellations &amp; Lost Revenue Analysis</a:t>
            </a:r>
            <a:endParaRPr lang="en-US" sz="3200" dirty="0">
              <a:latin typeface="Cambria" panose="02040503050406030204" pitchFamily="18" charset="0"/>
              <a:ea typeface="Cambria" panose="02040503050406030204" pitchFamily="18" charset="0"/>
            </a:endParaRPr>
          </a:p>
        </p:txBody>
      </p:sp>
      <p:pic>
        <p:nvPicPr>
          <p:cNvPr id="26" name="Picture 25" descr="A yellow logo with a black background&#10;&#10;AI-generated content may be incorrect.">
            <a:extLst>
              <a:ext uri="{FF2B5EF4-FFF2-40B4-BE49-F238E27FC236}">
                <a16:creationId xmlns:a16="http://schemas.microsoft.com/office/drawing/2014/main" id="{188D66BD-78CD-8F7F-EC62-869FA502331B}"/>
              </a:ext>
            </a:extLst>
          </p:cNvPr>
          <p:cNvPicPr>
            <a:picLocks noChangeAspect="1"/>
          </p:cNvPicPr>
          <p:nvPr/>
        </p:nvPicPr>
        <p:blipFill>
          <a:blip r:embed="rId2"/>
          <a:srcRect l="9746" t="9778" r="8814" b="10598"/>
          <a:stretch/>
        </p:blipFill>
        <p:spPr>
          <a:xfrm>
            <a:off x="11401238" y="53874"/>
            <a:ext cx="788380" cy="770794"/>
          </a:xfrm>
          <a:prstGeom prst="rect">
            <a:avLst/>
          </a:prstGeom>
        </p:spPr>
      </p:pic>
      <p:pic>
        <p:nvPicPr>
          <p:cNvPr id="3" name="Picture 2">
            <a:extLst>
              <a:ext uri="{FF2B5EF4-FFF2-40B4-BE49-F238E27FC236}">
                <a16:creationId xmlns:a16="http://schemas.microsoft.com/office/drawing/2014/main" id="{1F60D4B2-B4FB-1F00-1AF0-F9FA05529FEC}"/>
              </a:ext>
            </a:extLst>
          </p:cNvPr>
          <p:cNvPicPr>
            <a:picLocks noChangeAspect="1"/>
          </p:cNvPicPr>
          <p:nvPr/>
        </p:nvPicPr>
        <p:blipFill>
          <a:blip r:embed="rId3"/>
          <a:stretch>
            <a:fillRect/>
          </a:stretch>
        </p:blipFill>
        <p:spPr>
          <a:xfrm>
            <a:off x="790762" y="809523"/>
            <a:ext cx="10605796" cy="5685013"/>
          </a:xfrm>
          <a:prstGeom prst="rect">
            <a:avLst/>
          </a:prstGeom>
        </p:spPr>
      </p:pic>
    </p:spTree>
    <p:extLst>
      <p:ext uri="{BB962C8B-B14F-4D97-AF65-F5344CB8AC3E}">
        <p14:creationId xmlns:p14="http://schemas.microsoft.com/office/powerpoint/2010/main" val="18347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logo with a black background&#10;&#10;AI-generated content may be incorrect.">
            <a:extLst>
              <a:ext uri="{FF2B5EF4-FFF2-40B4-BE49-F238E27FC236}">
                <a16:creationId xmlns:a16="http://schemas.microsoft.com/office/drawing/2014/main" id="{08872867-1DE4-3497-5B03-3E5AF2A0A214}"/>
              </a:ext>
            </a:extLst>
          </p:cNvPr>
          <p:cNvPicPr>
            <a:picLocks noChangeAspect="1"/>
          </p:cNvPicPr>
          <p:nvPr/>
        </p:nvPicPr>
        <p:blipFill>
          <a:blip r:embed="rId2"/>
          <a:srcRect l="9746" t="9778" r="8814" b="10598"/>
          <a:stretch/>
        </p:blipFill>
        <p:spPr>
          <a:xfrm>
            <a:off x="11407285" y="52753"/>
            <a:ext cx="788380" cy="770794"/>
          </a:xfrm>
          <a:prstGeom prst="rect">
            <a:avLst/>
          </a:prstGeom>
        </p:spPr>
      </p:pic>
      <p:sp>
        <p:nvSpPr>
          <p:cNvPr id="4" name="TextBox 3">
            <a:extLst>
              <a:ext uri="{FF2B5EF4-FFF2-40B4-BE49-F238E27FC236}">
                <a16:creationId xmlns:a16="http://schemas.microsoft.com/office/drawing/2014/main" id="{A1636E61-F900-EA40-AAF7-76AD8B0DDB62}"/>
              </a:ext>
            </a:extLst>
          </p:cNvPr>
          <p:cNvSpPr txBox="1"/>
          <p:nvPr/>
        </p:nvSpPr>
        <p:spPr>
          <a:xfrm>
            <a:off x="87596" y="-21893"/>
            <a:ext cx="9358977" cy="649408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 Key Insights</a:t>
            </a:r>
          </a:p>
          <a:p>
            <a:endParaRPr lang="en-US" sz="16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Cancellation Rate:</a:t>
            </a:r>
            <a:r>
              <a:rPr lang="en-US" sz="1600" dirty="0">
                <a:latin typeface="Cambria" panose="02040503050406030204" pitchFamily="18" charset="0"/>
                <a:ea typeface="Cambria" panose="02040503050406030204" pitchFamily="18" charset="0"/>
              </a:rPr>
              <a:t> High at </a:t>
            </a:r>
            <a:r>
              <a:rPr lang="en-US" sz="1600" b="1" dirty="0">
                <a:latin typeface="Cambria" panose="02040503050406030204" pitchFamily="18" charset="0"/>
                <a:ea typeface="Cambria" panose="02040503050406030204" pitchFamily="18" charset="0"/>
              </a:rPr>
              <a:t>24.8%</a:t>
            </a:r>
            <a:r>
              <a:rPr lang="en-US" sz="1600" dirty="0">
                <a:latin typeface="Cambria" panose="02040503050406030204" pitchFamily="18" charset="0"/>
                <a:ea typeface="Cambria" panose="02040503050406030204" pitchFamily="18" charset="0"/>
              </a:rPr>
              <a:t>, resulting in </a:t>
            </a:r>
            <a:r>
              <a:rPr lang="en-US" sz="1600" b="1" dirty="0">
                <a:latin typeface="Cambria" panose="02040503050406030204" pitchFamily="18" charset="0"/>
                <a:ea typeface="Cambria" panose="02040503050406030204" pitchFamily="18" charset="0"/>
              </a:rPr>
              <a:t>33K cancelled bookings</a:t>
            </a:r>
            <a:r>
              <a:rPr lang="en-US" sz="1600"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Lost Revenue:</a:t>
            </a:r>
            <a:r>
              <a:rPr lang="en-US" sz="1600" dirty="0">
                <a:latin typeface="Cambria" panose="02040503050406030204" pitchFamily="18" charset="0"/>
                <a:ea typeface="Cambria" panose="02040503050406030204" pitchFamily="18" charset="0"/>
              </a:rPr>
              <a:t> ₹299M attributed to cancellations — a significant leakage.</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Trend Analysis:</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MoM Cancellation:</a:t>
            </a:r>
            <a:r>
              <a:rPr lang="en-US" sz="1600" dirty="0">
                <a:latin typeface="Cambria" panose="02040503050406030204" pitchFamily="18" charset="0"/>
                <a:ea typeface="Cambria" panose="02040503050406030204" pitchFamily="18" charset="0"/>
              </a:rPr>
              <a:t> Slight improvement (</a:t>
            </a:r>
            <a:r>
              <a:rPr lang="en-US" sz="1600" b="1" dirty="0">
                <a:latin typeface="Cambria" panose="02040503050406030204" pitchFamily="18" charset="0"/>
                <a:ea typeface="Cambria" panose="02040503050406030204" pitchFamily="18" charset="0"/>
              </a:rPr>
              <a:t>–0.75%</a:t>
            </a:r>
            <a:r>
              <a:rPr lang="en-US" sz="1600" dirty="0">
                <a:latin typeface="Cambria" panose="02040503050406030204" pitchFamily="18" charset="0"/>
                <a:ea typeface="Cambria" panose="02040503050406030204" pitchFamily="18" charset="0"/>
              </a:rPr>
              <a:t>) but still high overall.</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WoW Cancellation:</a:t>
            </a:r>
            <a:r>
              <a:rPr lang="en-US" sz="1600" dirty="0">
                <a:latin typeface="Cambria" panose="02040503050406030204" pitchFamily="18" charset="0"/>
                <a:ea typeface="Cambria" panose="02040503050406030204" pitchFamily="18" charset="0"/>
              </a:rPr>
              <a:t> Volatile, with alternating increases and decreases, net </a:t>
            </a:r>
            <a:r>
              <a:rPr lang="en-US" sz="1600" b="1" dirty="0">
                <a:latin typeface="Cambria" panose="02040503050406030204" pitchFamily="18" charset="0"/>
                <a:ea typeface="Cambria" panose="02040503050406030204" pitchFamily="18" charset="0"/>
              </a:rPr>
              <a:t>+1.45%</a:t>
            </a:r>
            <a:r>
              <a:rPr lang="en-US" sz="1600" dirty="0">
                <a:latin typeface="Cambria" panose="02040503050406030204" pitchFamily="18" charset="0"/>
                <a:ea typeface="Cambria" panose="02040503050406030204" pitchFamily="18" charset="0"/>
              </a:rPr>
              <a:t>.</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Property-Level Impact:</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Highest loss</a:t>
            </a:r>
            <a:r>
              <a:rPr lang="en-US" sz="1600" dirty="0">
                <a:latin typeface="Cambria" panose="02040503050406030204" pitchFamily="18" charset="0"/>
                <a:ea typeface="Cambria" panose="02040503050406030204" pitchFamily="18" charset="0"/>
              </a:rPr>
              <a:t> at ITC Exotica, Palace, and City (&gt;₹15M each).</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Lowest loss</a:t>
            </a:r>
            <a:r>
              <a:rPr lang="en-US" sz="1600" dirty="0">
                <a:latin typeface="Cambria" panose="02040503050406030204" pitchFamily="18" charset="0"/>
                <a:ea typeface="Cambria" panose="02040503050406030204" pitchFamily="18" charset="0"/>
              </a:rPr>
              <a:t> at ITC Seasons (&lt;₹5M).</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Room Category Impact:</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Elite and Premium</a:t>
            </a:r>
            <a:r>
              <a:rPr lang="en-US" sz="1600" dirty="0">
                <a:latin typeface="Cambria" panose="02040503050406030204" pitchFamily="18" charset="0"/>
                <a:ea typeface="Cambria" panose="02040503050406030204" pitchFamily="18" charset="0"/>
              </a:rPr>
              <a:t> categories experience the highest lost revenue, reflecting their stronger demand base.</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Booking Behavior:</a:t>
            </a:r>
            <a:r>
              <a:rPr lang="en-US" sz="1600" dirty="0">
                <a:latin typeface="Cambria" panose="02040503050406030204" pitchFamily="18" charset="0"/>
                <a:ea typeface="Cambria" panose="02040503050406030204" pitchFamily="18" charset="0"/>
              </a:rPr>
              <a:t> Weekends show sharper fluctuations in cancellation rates compared to weekdays.</a:t>
            </a:r>
          </a:p>
          <a:p>
            <a:pPr>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a:p>
            <a:r>
              <a:rPr lang="en-US" sz="2400" b="1" dirty="0">
                <a:latin typeface="Cambria" panose="02040503050406030204" pitchFamily="18" charset="0"/>
                <a:ea typeface="Cambria" panose="02040503050406030204" pitchFamily="18" charset="0"/>
              </a:rPr>
              <a:t>📌 Recommendations</a:t>
            </a:r>
          </a:p>
          <a:p>
            <a:endParaRPr lang="en-US" sz="16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Strengthen Cancellation Policies:</a:t>
            </a:r>
            <a:r>
              <a:rPr lang="en-US" sz="1600" dirty="0">
                <a:latin typeface="Cambria" panose="02040503050406030204" pitchFamily="18" charset="0"/>
                <a:ea typeface="Cambria" panose="02040503050406030204" pitchFamily="18" charset="0"/>
              </a:rPr>
              <a:t> Introduce stricter terms or flexible but fee-based cancellation options for high-demand dates.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Advance Commitment Discounts:</a:t>
            </a:r>
            <a:r>
              <a:rPr lang="en-US" sz="1600" dirty="0">
                <a:latin typeface="Cambria" panose="02040503050406030204" pitchFamily="18" charset="0"/>
                <a:ea typeface="Cambria" panose="02040503050406030204" pitchFamily="18" charset="0"/>
              </a:rPr>
              <a:t> Encourage early, non-refundable bookings with price incentives to reduce last-minute drop-offs.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Property-Specific Focus:</a:t>
            </a:r>
            <a:r>
              <a:rPr lang="en-US" sz="1600" dirty="0">
                <a:latin typeface="Cambria" panose="02040503050406030204" pitchFamily="18" charset="0"/>
                <a:ea typeface="Cambria" panose="02040503050406030204" pitchFamily="18" charset="0"/>
              </a:rPr>
              <a:t> Target high-loss properties (Exotica, Palace, City) with tailored retention programs (loyalty perks, flexible rescheduling).</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Room Category Strategy:</a:t>
            </a:r>
            <a:r>
              <a:rPr lang="en-US" sz="1600" dirty="0">
                <a:latin typeface="Cambria" panose="02040503050406030204" pitchFamily="18" charset="0"/>
                <a:ea typeface="Cambria" panose="02040503050406030204" pitchFamily="18" charset="0"/>
              </a:rPr>
              <a:t> Protect Elite/Premium revenue by offering rebooking credits instead of outright cancellations.</a:t>
            </a:r>
          </a:p>
        </p:txBody>
      </p:sp>
      <p:pic>
        <p:nvPicPr>
          <p:cNvPr id="9" name="Picture 8" descr="A computer screen with a light bulb and a gear&#10;&#10;AI-generated content may be incorrect.">
            <a:extLst>
              <a:ext uri="{FF2B5EF4-FFF2-40B4-BE49-F238E27FC236}">
                <a16:creationId xmlns:a16="http://schemas.microsoft.com/office/drawing/2014/main" id="{0D2E5304-3C04-CBEC-92C8-56015E7A2B3D}"/>
              </a:ext>
            </a:extLst>
          </p:cNvPr>
          <p:cNvPicPr>
            <a:picLocks noChangeAspect="1"/>
          </p:cNvPicPr>
          <p:nvPr/>
        </p:nvPicPr>
        <p:blipFill>
          <a:blip r:embed="rId3"/>
          <a:stretch>
            <a:fillRect/>
          </a:stretch>
        </p:blipFill>
        <p:spPr>
          <a:xfrm>
            <a:off x="9446573" y="2097421"/>
            <a:ext cx="2657831" cy="2663158"/>
          </a:xfrm>
          <a:prstGeom prst="rect">
            <a:avLst/>
          </a:prstGeom>
        </p:spPr>
      </p:pic>
    </p:spTree>
    <p:extLst>
      <p:ext uri="{BB962C8B-B14F-4D97-AF65-F5344CB8AC3E}">
        <p14:creationId xmlns:p14="http://schemas.microsoft.com/office/powerpoint/2010/main" val="433885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138058" y="77198"/>
            <a:ext cx="6260842" cy="724330"/>
          </a:xfrm>
        </p:spPr>
        <p:txBody>
          <a:bodyPr/>
          <a:lstStyle/>
          <a:p>
            <a:r>
              <a:rPr lang="en-US" sz="3900" dirty="0">
                <a:latin typeface="Cambria" panose="02040503050406030204" pitchFamily="18" charset="0"/>
                <a:ea typeface="Cambria" panose="02040503050406030204" pitchFamily="18" charset="0"/>
              </a:rPr>
              <a:t>Overall Recommendations </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138058" y="1035699"/>
            <a:ext cx="7053942" cy="5701908"/>
          </a:xfrm>
        </p:spPr>
        <p:txBody>
          <a:bodyPr>
            <a:noAutofit/>
          </a:bodyPr>
          <a:lstStyle/>
          <a:p>
            <a:pPr>
              <a:lnSpc>
                <a:spcPct val="150000"/>
              </a:lnSpc>
            </a:pPr>
            <a:r>
              <a:rPr lang="en-US" sz="1600" b="1" dirty="0" err="1">
                <a:latin typeface="Cambria" panose="02040503050406030204" pitchFamily="18" charset="0"/>
                <a:ea typeface="Cambria" panose="02040503050406030204" pitchFamily="18" charset="0"/>
              </a:rPr>
              <a:t>Strenghten</a:t>
            </a:r>
            <a:r>
              <a:rPr lang="en-US" sz="1600" b="1" dirty="0">
                <a:latin typeface="Cambria" panose="02040503050406030204" pitchFamily="18" charset="0"/>
                <a:ea typeface="Cambria" panose="02040503050406030204" pitchFamily="18" charset="0"/>
              </a:rPr>
              <a:t> Revenue Drivers: </a:t>
            </a:r>
            <a:r>
              <a:rPr lang="en-US" sz="1600" dirty="0">
                <a:latin typeface="Cambria" panose="02040503050406030204" pitchFamily="18" charset="0"/>
                <a:ea typeface="Cambria" panose="02040503050406030204" pitchFamily="18" charset="0"/>
              </a:rPr>
              <a:t>Focus on high-performing cities (Mumbai, Delhi) and Luxury/Elite rooms to sustain growth.</a:t>
            </a:r>
          </a:p>
          <a:p>
            <a:pPr>
              <a:lnSpc>
                <a:spcPct val="150000"/>
              </a:lnSpc>
            </a:pPr>
            <a:r>
              <a:rPr lang="en-US" sz="1600" b="1" dirty="0">
                <a:latin typeface="Cambria" panose="02040503050406030204" pitchFamily="18" charset="0"/>
                <a:ea typeface="Cambria" panose="02040503050406030204" pitchFamily="18" charset="0"/>
              </a:rPr>
              <a:t>Improve Occupancy: </a:t>
            </a:r>
            <a:r>
              <a:rPr lang="en-US" sz="1600" dirty="0">
                <a:latin typeface="Cambria" panose="02040503050406030204" pitchFamily="18" charset="0"/>
                <a:ea typeface="Cambria" panose="02040503050406030204" pitchFamily="18" charset="0"/>
              </a:rPr>
              <a:t>Current occupancy (43.5%) is below benchmark → replicate successful property strategies and introduce dynamic pricing.</a:t>
            </a:r>
          </a:p>
          <a:p>
            <a:pPr>
              <a:lnSpc>
                <a:spcPct val="150000"/>
              </a:lnSpc>
            </a:pPr>
            <a:r>
              <a:rPr lang="en-US" sz="1600" b="1" dirty="0">
                <a:latin typeface="Cambria" panose="02040503050406030204" pitchFamily="18" charset="0"/>
                <a:ea typeface="Cambria" panose="02040503050406030204" pitchFamily="18" charset="0"/>
              </a:rPr>
              <a:t>Enhance Guest Retention: </a:t>
            </a:r>
            <a:r>
              <a:rPr lang="en-US" sz="1600" dirty="0">
                <a:latin typeface="Cambria" panose="02040503050406030204" pitchFamily="18" charset="0"/>
                <a:ea typeface="Cambria" panose="02040503050406030204" pitchFamily="18" charset="0"/>
              </a:rPr>
              <a:t>Increase ALOS through bundled offers (dining, spa, transport) and loyalty programs.</a:t>
            </a:r>
          </a:p>
          <a:p>
            <a:pPr>
              <a:lnSpc>
                <a:spcPct val="150000"/>
              </a:lnSpc>
            </a:pPr>
            <a:r>
              <a:rPr lang="en-US" sz="1600" b="1" dirty="0">
                <a:latin typeface="Cambria" panose="02040503050406030204" pitchFamily="18" charset="0"/>
                <a:ea typeface="Cambria" panose="02040503050406030204" pitchFamily="18" charset="0"/>
              </a:rPr>
              <a:t>Reduce Cancellations: </a:t>
            </a:r>
            <a:r>
              <a:rPr lang="en-US" sz="1600" dirty="0">
                <a:latin typeface="Cambria" panose="02040503050406030204" pitchFamily="18" charset="0"/>
                <a:ea typeface="Cambria" panose="02040503050406030204" pitchFamily="18" charset="0"/>
              </a:rPr>
              <a:t>High rate (24.8%) causes revenue loss → adopt prepaid discounts, flexible cancellation policies, and weekend-specific offers.</a:t>
            </a:r>
          </a:p>
          <a:p>
            <a:pPr>
              <a:lnSpc>
                <a:spcPct val="150000"/>
              </a:lnSpc>
            </a:pPr>
            <a:r>
              <a:rPr lang="en-US" sz="1600" b="1" dirty="0">
                <a:latin typeface="Cambria" panose="02040503050406030204" pitchFamily="18" charset="0"/>
                <a:ea typeface="Cambria" panose="02040503050406030204" pitchFamily="18" charset="0"/>
              </a:rPr>
              <a:t>Data-Driven Decisions: </a:t>
            </a:r>
            <a:r>
              <a:rPr lang="en-US" sz="1600" dirty="0">
                <a:latin typeface="Cambria" panose="02040503050406030204" pitchFamily="18" charset="0"/>
                <a:ea typeface="Cambria" panose="02040503050406030204" pitchFamily="18" charset="0"/>
              </a:rPr>
              <a:t>Continuously monitor KPIs (Revenue, ADR, RevPAR, Occupancy) using dashboards for proactive actions.</a:t>
            </a:r>
          </a:p>
          <a:p>
            <a:pPr>
              <a:lnSpc>
                <a:spcPct val="150000"/>
              </a:lnSpc>
            </a:pPr>
            <a:r>
              <a:rPr lang="en-US" sz="1600" b="1" dirty="0">
                <a:latin typeface="Cambria" panose="02040503050406030204" pitchFamily="18" charset="0"/>
                <a:ea typeface="Cambria" panose="02040503050406030204" pitchFamily="18" charset="0"/>
              </a:rPr>
              <a:t>Focus on Low-Performers: </a:t>
            </a:r>
            <a:r>
              <a:rPr lang="en-US" sz="1600" dirty="0">
                <a:latin typeface="Cambria" panose="02040503050406030204" pitchFamily="18" charset="0"/>
                <a:ea typeface="Cambria" panose="02040503050406030204" pitchFamily="18" charset="0"/>
              </a:rPr>
              <a:t>Prioritize improvement in ITC Seasons and other low-occupancy properties with targeted campaigns..</a:t>
            </a:r>
          </a:p>
        </p:txBody>
      </p:sp>
      <p:sp>
        <p:nvSpPr>
          <p:cNvPr id="2" name="Rectangle 1">
            <a:extLst>
              <a:ext uri="{FF2B5EF4-FFF2-40B4-BE49-F238E27FC236}">
                <a16:creationId xmlns:a16="http://schemas.microsoft.com/office/drawing/2014/main" id="{B55AD275-2135-E2A2-3DD3-1F7CA1C155C2}"/>
              </a:ext>
            </a:extLst>
          </p:cNvPr>
          <p:cNvSpPr/>
          <p:nvPr/>
        </p:nvSpPr>
        <p:spPr>
          <a:xfrm>
            <a:off x="5138058" y="737119"/>
            <a:ext cx="1122783" cy="2985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11" descr="A yellow logo with a black background&#10;&#10;AI-generated content may be incorrect.">
            <a:extLst>
              <a:ext uri="{FF2B5EF4-FFF2-40B4-BE49-F238E27FC236}">
                <a16:creationId xmlns:a16="http://schemas.microsoft.com/office/drawing/2014/main" id="{139C0973-9E38-AB9B-67A1-D9E530081DC5}"/>
              </a:ext>
            </a:extLst>
          </p:cNvPr>
          <p:cNvPicPr>
            <a:picLocks noChangeAspect="1"/>
          </p:cNvPicPr>
          <p:nvPr/>
        </p:nvPicPr>
        <p:blipFill>
          <a:blip r:embed="rId2"/>
          <a:srcRect l="9746" t="9778" r="8814" b="10598"/>
          <a:stretch/>
        </p:blipFill>
        <p:spPr>
          <a:xfrm>
            <a:off x="11403620" y="30734"/>
            <a:ext cx="788380" cy="770794"/>
          </a:xfrm>
          <a:prstGeom prst="rect">
            <a:avLst/>
          </a:prstGeom>
        </p:spPr>
      </p:pic>
      <p:pic>
        <p:nvPicPr>
          <p:cNvPr id="8" name="object 3">
            <a:extLst>
              <a:ext uri="{FF2B5EF4-FFF2-40B4-BE49-F238E27FC236}">
                <a16:creationId xmlns:a16="http://schemas.microsoft.com/office/drawing/2014/main" id="{8C0F520C-3133-9B7A-40F9-7BA1A1C287B8}"/>
              </a:ext>
            </a:extLst>
          </p:cNvPr>
          <p:cNvPicPr>
            <a:picLocks noGrp="1"/>
          </p:cNvPicPr>
          <p:nvPr>
            <p:ph type="pic" sz="quarter" idx="13"/>
          </p:nvPr>
        </p:nvPicPr>
        <p:blipFill>
          <a:blip r:embed="rId3" cstate="print"/>
          <a:srcRect t="9633" b="9633"/>
          <a:stretch>
            <a:fillRect/>
          </a:stretch>
        </p:blipFill>
        <p:spPr>
          <a:xfrm>
            <a:off x="0" y="822714"/>
            <a:ext cx="5138058" cy="5212571"/>
          </a:xfrm>
          <a:prstGeom prst="rect">
            <a:avLst/>
          </a:prstGeom>
        </p:spPr>
      </p:pic>
    </p:spTree>
    <p:extLst>
      <p:ext uri="{BB962C8B-B14F-4D97-AF65-F5344CB8AC3E}">
        <p14:creationId xmlns:p14="http://schemas.microsoft.com/office/powerpoint/2010/main" val="364506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5BDD8D87-9285-5B52-31C3-DFAAFD994494}"/>
              </a:ext>
            </a:extLst>
          </p:cNvPr>
          <p:cNvSpPr txBox="1">
            <a:spLocks noGrp="1"/>
          </p:cNvSpPr>
          <p:nvPr/>
        </p:nvSpPr>
        <p:spPr>
          <a:xfrm>
            <a:off x="4510086" y="2699068"/>
            <a:ext cx="7200901" cy="2530180"/>
          </a:xfrm>
          <a:prstGeom prst="rect">
            <a:avLst/>
          </a:prstGeom>
        </p:spPr>
        <p:txBody>
          <a:bodyPr vert="horz" wrap="square" lIns="0" tIns="753110" rIns="0" bIns="0" rtlCol="0">
            <a:spAutoFit/>
          </a:bodyPr>
          <a:lstStyle>
            <a:lvl1pPr>
              <a:defRPr sz="6000" b="1" i="0">
                <a:solidFill>
                  <a:srgbClr val="4E2D20"/>
                </a:solidFill>
                <a:latin typeface="Arial"/>
                <a:ea typeface="+mj-ea"/>
                <a:cs typeface="Arial"/>
              </a:defRPr>
            </a:lvl1pPr>
          </a:lstStyle>
          <a:p>
            <a:pPr marL="12700" algn="ctr">
              <a:lnSpc>
                <a:spcPct val="100000"/>
              </a:lnSpc>
              <a:spcBef>
                <a:spcPts val="5930"/>
              </a:spcBef>
            </a:pPr>
            <a:r>
              <a:rPr sz="7500" spc="600" dirty="0">
                <a:solidFill>
                  <a:schemeClr val="tx1"/>
                </a:solidFill>
                <a:latin typeface="Cambria" panose="02040503050406030204" pitchFamily="18" charset="0"/>
                <a:ea typeface="Cambria" panose="02040503050406030204" pitchFamily="18" charset="0"/>
                <a:cs typeface="Calibri"/>
              </a:rPr>
              <a:t>Thank</a:t>
            </a:r>
            <a:r>
              <a:rPr sz="7500" spc="-305" dirty="0">
                <a:solidFill>
                  <a:schemeClr val="tx1"/>
                </a:solidFill>
                <a:latin typeface="Cambria" panose="02040503050406030204" pitchFamily="18" charset="0"/>
                <a:ea typeface="Cambria" panose="02040503050406030204" pitchFamily="18" charset="0"/>
                <a:cs typeface="Calibri"/>
              </a:rPr>
              <a:t> </a:t>
            </a:r>
            <a:r>
              <a:rPr sz="7500" spc="535" dirty="0">
                <a:solidFill>
                  <a:schemeClr val="tx1"/>
                </a:solidFill>
                <a:latin typeface="Cambria" panose="02040503050406030204" pitchFamily="18" charset="0"/>
                <a:ea typeface="Cambria" panose="02040503050406030204" pitchFamily="18" charset="0"/>
                <a:cs typeface="Calibri"/>
              </a:rPr>
              <a:t>You</a:t>
            </a:r>
            <a:endParaRPr sz="7500" dirty="0">
              <a:solidFill>
                <a:schemeClr val="tx1"/>
              </a:solidFill>
              <a:latin typeface="Cambria" panose="02040503050406030204" pitchFamily="18" charset="0"/>
              <a:ea typeface="Cambria" panose="02040503050406030204" pitchFamily="18" charset="0"/>
              <a:cs typeface="Calibri"/>
            </a:endParaRPr>
          </a:p>
          <a:p>
            <a:pPr marR="207645" algn="ctr">
              <a:lnSpc>
                <a:spcPct val="100000"/>
              </a:lnSpc>
              <a:spcBef>
                <a:spcPts val="1205"/>
              </a:spcBef>
              <a:tabLst>
                <a:tab pos="1035685" algn="l"/>
                <a:tab pos="2400300" algn="l"/>
              </a:tabLst>
            </a:pPr>
            <a:r>
              <a:rPr sz="3000" b="0" spc="-85" dirty="0">
                <a:solidFill>
                  <a:schemeClr val="bg1"/>
                </a:solidFill>
                <a:latin typeface="Lucida Sans Unicode"/>
                <a:cs typeface="Lucida Sans Unicode"/>
              </a:rPr>
              <a:t>F</a:t>
            </a:r>
            <a:r>
              <a:rPr sz="3000" b="0" spc="-140" dirty="0">
                <a:solidFill>
                  <a:schemeClr val="bg1"/>
                </a:solidFill>
                <a:latin typeface="Lucida Sans Unicode"/>
                <a:cs typeface="Lucida Sans Unicode"/>
              </a:rPr>
              <a:t> </a:t>
            </a:r>
            <a:r>
              <a:rPr sz="3000" b="0" dirty="0">
                <a:solidFill>
                  <a:schemeClr val="bg1"/>
                </a:solidFill>
                <a:latin typeface="Lucida Sans Unicode"/>
                <a:cs typeface="Lucida Sans Unicode"/>
              </a:rPr>
              <a:t>O</a:t>
            </a:r>
            <a:r>
              <a:rPr sz="3000" b="0" spc="-140" dirty="0">
                <a:solidFill>
                  <a:schemeClr val="bg1"/>
                </a:solidFill>
                <a:latin typeface="Lucida Sans Unicode"/>
                <a:cs typeface="Lucida Sans Unicode"/>
              </a:rPr>
              <a:t> </a:t>
            </a:r>
            <a:r>
              <a:rPr sz="3000" b="0" spc="-50" dirty="0">
                <a:solidFill>
                  <a:schemeClr val="bg1"/>
                </a:solidFill>
                <a:latin typeface="Lucida Sans Unicode"/>
                <a:cs typeface="Lucida Sans Unicode"/>
              </a:rPr>
              <a:t>R</a:t>
            </a:r>
            <a:r>
              <a:rPr sz="3000" b="0" dirty="0">
                <a:solidFill>
                  <a:schemeClr val="bg1"/>
                </a:solidFill>
                <a:latin typeface="Lucida Sans Unicode"/>
                <a:cs typeface="Lucida Sans Unicode"/>
              </a:rPr>
              <a:t>	</a:t>
            </a:r>
            <a:r>
              <a:rPr lang="en-US" sz="3000" b="0" dirty="0">
                <a:solidFill>
                  <a:schemeClr val="bg1"/>
                </a:solidFill>
                <a:latin typeface="Lucida Sans Unicode"/>
                <a:cs typeface="Lucida Sans Unicode"/>
              </a:rPr>
              <a:t> </a:t>
            </a:r>
            <a:r>
              <a:rPr sz="3000" b="0" spc="-120" dirty="0">
                <a:solidFill>
                  <a:schemeClr val="bg1"/>
                </a:solidFill>
                <a:latin typeface="Lucida Sans Unicode"/>
                <a:cs typeface="Lucida Sans Unicode"/>
              </a:rPr>
              <a:t>Y</a:t>
            </a:r>
            <a:r>
              <a:rPr sz="3000" b="0" spc="-150" dirty="0">
                <a:solidFill>
                  <a:schemeClr val="bg1"/>
                </a:solidFill>
                <a:latin typeface="Lucida Sans Unicode"/>
                <a:cs typeface="Lucida Sans Unicode"/>
              </a:rPr>
              <a:t> </a:t>
            </a:r>
            <a:r>
              <a:rPr sz="3000" b="0" dirty="0">
                <a:solidFill>
                  <a:schemeClr val="bg1"/>
                </a:solidFill>
                <a:latin typeface="Lucida Sans Unicode"/>
                <a:cs typeface="Lucida Sans Unicode"/>
              </a:rPr>
              <a:t>O</a:t>
            </a:r>
            <a:r>
              <a:rPr sz="3000" b="0" spc="-170" dirty="0">
                <a:solidFill>
                  <a:schemeClr val="bg1"/>
                </a:solidFill>
                <a:latin typeface="Lucida Sans Unicode"/>
                <a:cs typeface="Lucida Sans Unicode"/>
              </a:rPr>
              <a:t> </a:t>
            </a:r>
            <a:r>
              <a:rPr sz="3000" b="0" dirty="0">
                <a:solidFill>
                  <a:schemeClr val="bg1"/>
                </a:solidFill>
                <a:latin typeface="Lucida Sans Unicode"/>
                <a:cs typeface="Lucida Sans Unicode"/>
              </a:rPr>
              <a:t>U</a:t>
            </a:r>
            <a:r>
              <a:rPr sz="3000" b="0" spc="-155" dirty="0">
                <a:solidFill>
                  <a:schemeClr val="bg1"/>
                </a:solidFill>
                <a:latin typeface="Lucida Sans Unicode"/>
                <a:cs typeface="Lucida Sans Unicode"/>
              </a:rPr>
              <a:t> </a:t>
            </a:r>
            <a:r>
              <a:rPr sz="3000" b="0" spc="-50" dirty="0">
                <a:solidFill>
                  <a:schemeClr val="bg1"/>
                </a:solidFill>
                <a:latin typeface="Lucida Sans Unicode"/>
                <a:cs typeface="Lucida Sans Unicode"/>
              </a:rPr>
              <a:t>R</a:t>
            </a:r>
            <a:r>
              <a:rPr sz="3000" b="0" dirty="0">
                <a:solidFill>
                  <a:schemeClr val="bg1"/>
                </a:solidFill>
                <a:latin typeface="Lucida Sans Unicode"/>
                <a:cs typeface="Lucida Sans Unicode"/>
              </a:rPr>
              <a:t>	A</a:t>
            </a:r>
            <a:r>
              <a:rPr sz="3000" b="0" spc="-150" dirty="0">
                <a:solidFill>
                  <a:schemeClr val="bg1"/>
                </a:solidFill>
                <a:latin typeface="Lucida Sans Unicode"/>
                <a:cs typeface="Lucida Sans Unicode"/>
              </a:rPr>
              <a:t> </a:t>
            </a:r>
            <a:r>
              <a:rPr sz="3000" b="0" spc="-250" dirty="0">
                <a:solidFill>
                  <a:schemeClr val="bg1"/>
                </a:solidFill>
                <a:latin typeface="Lucida Sans Unicode"/>
                <a:cs typeface="Lucida Sans Unicode"/>
              </a:rPr>
              <a:t>T</a:t>
            </a:r>
            <a:r>
              <a:rPr sz="3000" b="0" spc="-150" dirty="0">
                <a:solidFill>
                  <a:schemeClr val="bg1"/>
                </a:solidFill>
                <a:latin typeface="Lucida Sans Unicode"/>
                <a:cs typeface="Lucida Sans Unicode"/>
              </a:rPr>
              <a:t> </a:t>
            </a:r>
            <a:r>
              <a:rPr sz="3000" b="0" spc="-250" dirty="0">
                <a:solidFill>
                  <a:schemeClr val="bg1"/>
                </a:solidFill>
                <a:latin typeface="Lucida Sans Unicode"/>
                <a:cs typeface="Lucida Sans Unicode"/>
              </a:rPr>
              <a:t>T</a:t>
            </a:r>
            <a:r>
              <a:rPr sz="3000" b="0" spc="-150" dirty="0">
                <a:solidFill>
                  <a:schemeClr val="bg1"/>
                </a:solidFill>
                <a:latin typeface="Lucida Sans Unicode"/>
                <a:cs typeface="Lucida Sans Unicode"/>
              </a:rPr>
              <a:t> </a:t>
            </a:r>
            <a:r>
              <a:rPr sz="3000" b="0" spc="-90" dirty="0">
                <a:solidFill>
                  <a:schemeClr val="bg1"/>
                </a:solidFill>
                <a:latin typeface="Lucida Sans Unicode"/>
                <a:cs typeface="Lucida Sans Unicode"/>
              </a:rPr>
              <a:t>E</a:t>
            </a:r>
            <a:r>
              <a:rPr sz="3000" b="0" spc="-150" dirty="0">
                <a:solidFill>
                  <a:schemeClr val="bg1"/>
                </a:solidFill>
                <a:latin typeface="Lucida Sans Unicode"/>
                <a:cs typeface="Lucida Sans Unicode"/>
              </a:rPr>
              <a:t> </a:t>
            </a:r>
            <a:r>
              <a:rPr sz="3000" b="0" spc="-120" dirty="0">
                <a:solidFill>
                  <a:schemeClr val="bg1"/>
                </a:solidFill>
                <a:latin typeface="Lucida Sans Unicode"/>
                <a:cs typeface="Lucida Sans Unicode"/>
              </a:rPr>
              <a:t>N</a:t>
            </a:r>
            <a:r>
              <a:rPr sz="3000" b="0" spc="-150" dirty="0">
                <a:solidFill>
                  <a:schemeClr val="bg1"/>
                </a:solidFill>
                <a:latin typeface="Lucida Sans Unicode"/>
                <a:cs typeface="Lucida Sans Unicode"/>
              </a:rPr>
              <a:t> </a:t>
            </a:r>
            <a:r>
              <a:rPr sz="3000" b="0" spc="-250" dirty="0">
                <a:solidFill>
                  <a:schemeClr val="bg1"/>
                </a:solidFill>
                <a:latin typeface="Lucida Sans Unicode"/>
                <a:cs typeface="Lucida Sans Unicode"/>
              </a:rPr>
              <a:t>T</a:t>
            </a:r>
            <a:r>
              <a:rPr sz="3000" b="0" spc="-145" dirty="0">
                <a:solidFill>
                  <a:schemeClr val="bg1"/>
                </a:solidFill>
                <a:latin typeface="Lucida Sans Unicode"/>
                <a:cs typeface="Lucida Sans Unicode"/>
              </a:rPr>
              <a:t> </a:t>
            </a:r>
            <a:r>
              <a:rPr sz="3000" b="0" spc="-120" dirty="0">
                <a:solidFill>
                  <a:schemeClr val="bg1"/>
                </a:solidFill>
                <a:latin typeface="Lucida Sans Unicode"/>
                <a:cs typeface="Lucida Sans Unicode"/>
              </a:rPr>
              <a:t>I</a:t>
            </a:r>
            <a:r>
              <a:rPr sz="3000" b="0" spc="-145" dirty="0">
                <a:solidFill>
                  <a:schemeClr val="bg1"/>
                </a:solidFill>
                <a:latin typeface="Lucida Sans Unicode"/>
                <a:cs typeface="Lucida Sans Unicode"/>
              </a:rPr>
              <a:t> </a:t>
            </a:r>
            <a:r>
              <a:rPr sz="3000" b="0" dirty="0">
                <a:solidFill>
                  <a:schemeClr val="bg1"/>
                </a:solidFill>
                <a:latin typeface="Lucida Sans Unicode"/>
                <a:cs typeface="Lucida Sans Unicode"/>
              </a:rPr>
              <a:t>O</a:t>
            </a:r>
            <a:r>
              <a:rPr sz="3000" b="0" spc="-150" dirty="0">
                <a:solidFill>
                  <a:schemeClr val="bg1"/>
                </a:solidFill>
                <a:latin typeface="Lucida Sans Unicode"/>
                <a:cs typeface="Lucida Sans Unicode"/>
              </a:rPr>
              <a:t> </a:t>
            </a:r>
            <a:r>
              <a:rPr sz="3000" b="0" spc="-50" dirty="0">
                <a:solidFill>
                  <a:schemeClr val="bg1"/>
                </a:solidFill>
                <a:latin typeface="Lucida Sans Unicode"/>
                <a:cs typeface="Lucida Sans Unicode"/>
              </a:rPr>
              <a:t>N</a:t>
            </a:r>
            <a:endParaRPr sz="3000" dirty="0">
              <a:solidFill>
                <a:schemeClr val="bg1"/>
              </a:solidFill>
              <a:latin typeface="Lucida Sans Unicode"/>
              <a:cs typeface="Lucida Sans Unicode"/>
            </a:endParaRPr>
          </a:p>
        </p:txBody>
      </p:sp>
      <p:pic>
        <p:nvPicPr>
          <p:cNvPr id="19" name="Picture Placeholder 18" descr="A staircase in a building&#10;&#10;AI-generated content may be incorrect.">
            <a:extLst>
              <a:ext uri="{FF2B5EF4-FFF2-40B4-BE49-F238E27FC236}">
                <a16:creationId xmlns:a16="http://schemas.microsoft.com/office/drawing/2014/main" id="{3CE6837F-0792-07FF-DAB7-B7D27AF71278}"/>
              </a:ext>
            </a:extLst>
          </p:cNvPr>
          <p:cNvPicPr>
            <a:picLocks noGrp="1" noChangeAspect="1"/>
          </p:cNvPicPr>
          <p:nvPr>
            <p:ph type="pic" sz="quarter" idx="10"/>
          </p:nvPr>
        </p:nvPicPr>
        <p:blipFill>
          <a:blip r:embed="rId2"/>
          <a:srcRect t="12175" b="12175"/>
          <a:stretch>
            <a:fillRect/>
          </a:stretch>
        </p:blipFill>
        <p:spPr>
          <a:xfrm>
            <a:off x="0" y="0"/>
            <a:ext cx="4510086" cy="4448175"/>
          </a:xfrm>
        </p:spPr>
      </p:pic>
      <p:pic>
        <p:nvPicPr>
          <p:cNvPr id="17" name="object 2">
            <a:extLst>
              <a:ext uri="{FF2B5EF4-FFF2-40B4-BE49-F238E27FC236}">
                <a16:creationId xmlns:a16="http://schemas.microsoft.com/office/drawing/2014/main" id="{8846070D-1E9D-D138-8CD6-EE23C66021C4}"/>
              </a:ext>
            </a:extLst>
          </p:cNvPr>
          <p:cNvPicPr/>
          <p:nvPr/>
        </p:nvPicPr>
        <p:blipFill>
          <a:blip r:embed="rId3" cstate="print"/>
          <a:stretch>
            <a:fillRect/>
          </a:stretch>
        </p:blipFill>
        <p:spPr>
          <a:xfrm>
            <a:off x="4800600" y="226553"/>
            <a:ext cx="6619875" cy="2811922"/>
          </a:xfrm>
          <a:prstGeom prst="rect">
            <a:avLst/>
          </a:prstGeom>
        </p:spPr>
      </p:pic>
    </p:spTree>
    <p:extLst>
      <p:ext uri="{BB962C8B-B14F-4D97-AF65-F5344CB8AC3E}">
        <p14:creationId xmlns:p14="http://schemas.microsoft.com/office/powerpoint/2010/main" val="3773039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9F68E-02D8-AE04-401C-9288EC45E640}"/>
              </a:ext>
            </a:extLst>
          </p:cNvPr>
          <p:cNvSpPr>
            <a:spLocks noGrp="1"/>
          </p:cNvSpPr>
          <p:nvPr>
            <p:ph type="title"/>
          </p:nvPr>
        </p:nvSpPr>
        <p:spPr>
          <a:xfrm>
            <a:off x="6619198" y="1628896"/>
            <a:ext cx="4409586" cy="724330"/>
          </a:xfrm>
        </p:spPr>
        <p:txBody>
          <a:bodyPr/>
          <a:lstStyle/>
          <a:p>
            <a:r>
              <a:rPr lang="en-US" sz="4000" b="1" dirty="0">
                <a:latin typeface="Cambria" panose="02040503050406030204" pitchFamily="18" charset="0"/>
                <a:ea typeface="Cambria" panose="02040503050406030204" pitchFamily="18" charset="0"/>
              </a:rPr>
              <a:t>Connect With Me.</a:t>
            </a:r>
            <a:endParaRPr lang="en-IN" dirty="0">
              <a:latin typeface="Cambria" panose="02040503050406030204" pitchFamily="18" charset="0"/>
              <a:ea typeface="Cambria" panose="02040503050406030204" pitchFamily="18" charset="0"/>
            </a:endParaRPr>
          </a:p>
        </p:txBody>
      </p:sp>
      <p:pic>
        <p:nvPicPr>
          <p:cNvPr id="10" name="Content Placeholder 5" descr="A person sitting on the ground&#10;&#10;AI-generated content may be incorrect.">
            <a:extLst>
              <a:ext uri="{FF2B5EF4-FFF2-40B4-BE49-F238E27FC236}">
                <a16:creationId xmlns:a16="http://schemas.microsoft.com/office/drawing/2014/main" id="{2BD2F93A-4D98-6E75-92BC-2FA79942859B}"/>
              </a:ext>
            </a:extLst>
          </p:cNvPr>
          <p:cNvPicPr>
            <a:picLocks noChangeAspect="1"/>
          </p:cNvPicPr>
          <p:nvPr/>
        </p:nvPicPr>
        <p:blipFill>
          <a:blip r:embed="rId2">
            <a:extLst>
              <a:ext uri="{28A0092B-C50C-407E-A947-70E740481C1C}">
                <a14:useLocalDpi xmlns:a14="http://schemas.microsoft.com/office/drawing/2010/main" val="0"/>
              </a:ext>
            </a:extLst>
          </a:blip>
          <a:srcRect b="23842"/>
          <a:stretch/>
        </p:blipFill>
        <p:spPr>
          <a:xfrm>
            <a:off x="2164702" y="1292694"/>
            <a:ext cx="4079550" cy="4338736"/>
          </a:xfrm>
          <a:prstGeom prst="rect">
            <a:avLst/>
          </a:prstGeom>
          <a:ln>
            <a:noFill/>
          </a:ln>
          <a:effectLst>
            <a:outerShdw blurRad="190500" algn="tl" rotWithShape="0">
              <a:srgbClr val="000000">
                <a:alpha val="70000"/>
              </a:srgbClr>
            </a:outerShdw>
          </a:effectLst>
        </p:spPr>
      </p:pic>
      <p:pic>
        <p:nvPicPr>
          <p:cNvPr id="15" name="Picture 14" descr="A logo of a company&#10;&#10;AI-generated content may be incorrect.">
            <a:extLst>
              <a:ext uri="{FF2B5EF4-FFF2-40B4-BE49-F238E27FC236}">
                <a16:creationId xmlns:a16="http://schemas.microsoft.com/office/drawing/2014/main" id="{627E7D37-6D4C-16EE-EDD0-034185482437}"/>
              </a:ext>
            </a:extLst>
          </p:cNvPr>
          <p:cNvPicPr>
            <a:picLocks noChangeAspect="1"/>
          </p:cNvPicPr>
          <p:nvPr/>
        </p:nvPicPr>
        <p:blipFill>
          <a:blip r:embed="rId3">
            <a:extLst>
              <a:ext uri="{28A0092B-C50C-407E-A947-70E740481C1C}">
                <a14:useLocalDpi xmlns:a14="http://schemas.microsoft.com/office/drawing/2010/main" val="0"/>
              </a:ext>
            </a:extLst>
          </a:blip>
          <a:srcRect l="17411" t="25431" r="17410" b="25772"/>
          <a:stretch/>
        </p:blipFill>
        <p:spPr>
          <a:xfrm flipH="1">
            <a:off x="6747245" y="3678227"/>
            <a:ext cx="493309" cy="369332"/>
          </a:xfrm>
          <a:prstGeom prst="rect">
            <a:avLst/>
          </a:prstGeom>
        </p:spPr>
      </p:pic>
      <p:sp>
        <p:nvSpPr>
          <p:cNvPr id="16" name="TextBox 15">
            <a:extLst>
              <a:ext uri="{FF2B5EF4-FFF2-40B4-BE49-F238E27FC236}">
                <a16:creationId xmlns:a16="http://schemas.microsoft.com/office/drawing/2014/main" id="{F32390D7-DFEF-FF4B-DC2D-4AF8750BC709}"/>
              </a:ext>
            </a:extLst>
          </p:cNvPr>
          <p:cNvSpPr txBox="1"/>
          <p:nvPr/>
        </p:nvSpPr>
        <p:spPr>
          <a:xfrm>
            <a:off x="7240554" y="3678227"/>
            <a:ext cx="2961779" cy="369332"/>
          </a:xfrm>
          <a:prstGeom prst="rect">
            <a:avLst/>
          </a:prstGeom>
          <a:noFill/>
        </p:spPr>
        <p:txBody>
          <a:bodyPr wrap="square" rtlCol="0">
            <a:spAutoFit/>
          </a:bodyPr>
          <a:lstStyle/>
          <a:p>
            <a:r>
              <a:rPr lang="en-US"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pavelghosh177@gmail.com</a:t>
            </a:r>
            <a:endParaRPr lang="en-US" dirty="0">
              <a:latin typeface="Cambria" panose="02040503050406030204" pitchFamily="18" charset="0"/>
              <a:ea typeface="Cambria" panose="02040503050406030204" pitchFamily="18" charset="0"/>
            </a:endParaRPr>
          </a:p>
        </p:txBody>
      </p:sp>
      <p:pic>
        <p:nvPicPr>
          <p:cNvPr id="17" name="Picture 6" descr="LinkedIn logo PNG transparent image download, size: 800x800px">
            <a:extLst>
              <a:ext uri="{FF2B5EF4-FFF2-40B4-BE49-F238E27FC236}">
                <a16:creationId xmlns:a16="http://schemas.microsoft.com/office/drawing/2014/main" id="{C483DF2F-8C07-5129-7949-F7C6C779A2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92362" y="4144827"/>
            <a:ext cx="403073" cy="41593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B1A66CC-ED15-B5C1-2B5B-F184DB2EB5E2}"/>
              </a:ext>
            </a:extLst>
          </p:cNvPr>
          <p:cNvSpPr txBox="1"/>
          <p:nvPr/>
        </p:nvSpPr>
        <p:spPr>
          <a:xfrm>
            <a:off x="7240554" y="4168127"/>
            <a:ext cx="3723588" cy="369332"/>
          </a:xfrm>
          <a:prstGeom prst="rect">
            <a:avLst/>
          </a:prstGeom>
          <a:noFill/>
        </p:spPr>
        <p:txBody>
          <a:bodyPr wrap="square" rtlCol="0">
            <a:spAutoFit/>
          </a:bodyPr>
          <a:lstStyle/>
          <a:p>
            <a:pPr fontAlgn="base"/>
            <a:r>
              <a:rPr lang="en-IN" b="0" dirty="0">
                <a:effectLst/>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www.linkedin.com/in/ghosh-pavel</a:t>
            </a:r>
            <a:endParaRPr lang="en-IN" b="0" dirty="0">
              <a:effectLst/>
              <a:latin typeface="Cambria" panose="02040503050406030204" pitchFamily="18" charset="0"/>
              <a:ea typeface="Cambria" panose="02040503050406030204" pitchFamily="18" charset="0"/>
            </a:endParaRPr>
          </a:p>
        </p:txBody>
      </p:sp>
      <p:pic>
        <p:nvPicPr>
          <p:cNvPr id="19" name="Picture 8" descr="MatteoNeri99 · GitHub">
            <a:extLst>
              <a:ext uri="{FF2B5EF4-FFF2-40B4-BE49-F238E27FC236}">
                <a16:creationId xmlns:a16="http://schemas.microsoft.com/office/drawing/2014/main" id="{330CCA5A-355D-25A5-C902-12EB5FBBC97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6240" t="6261" r="13312" b="3944"/>
          <a:stretch/>
        </p:blipFill>
        <p:spPr bwMode="auto">
          <a:xfrm>
            <a:off x="6769802" y="4658027"/>
            <a:ext cx="448192" cy="47067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5DA4F20D-D96B-603C-7062-7A902A0F3958}"/>
              </a:ext>
            </a:extLst>
          </p:cNvPr>
          <p:cNvSpPr txBox="1"/>
          <p:nvPr/>
        </p:nvSpPr>
        <p:spPr>
          <a:xfrm>
            <a:off x="7240554" y="4708696"/>
            <a:ext cx="3110845" cy="369332"/>
          </a:xfrm>
          <a:prstGeom prst="rect">
            <a:avLst/>
          </a:prstGeom>
          <a:noFill/>
        </p:spPr>
        <p:txBody>
          <a:bodyPr wrap="square" rtlCol="0">
            <a:spAutoFit/>
          </a:bodyPr>
          <a:lstStyle/>
          <a:p>
            <a:pPr fontAlgn="base"/>
            <a:r>
              <a:rPr lang="en-IN" b="0" dirty="0">
                <a:effectLst/>
                <a:latin typeface="Cambria" panose="02040503050406030204" pitchFamily="18" charset="0"/>
                <a:ea typeface="Cambria" panose="02040503050406030204" pitchFamily="18" charset="0"/>
                <a:hlinkClick r:id="rId8">
                  <a:extLst>
                    <a:ext uri="{A12FA001-AC4F-418D-AE19-62706E023703}">
                      <ahyp:hlinkClr xmlns:ahyp="http://schemas.microsoft.com/office/drawing/2018/hyperlinkcolor" val="tx"/>
                    </a:ext>
                  </a:extLst>
                </a:hlinkClick>
              </a:rPr>
              <a:t>https://github.com/pavel-iso</a:t>
            </a:r>
            <a:endParaRPr lang="en-IN" b="0" dirty="0">
              <a:effectLst/>
              <a:latin typeface="Cambria" panose="02040503050406030204" pitchFamily="18" charset="0"/>
              <a:ea typeface="Cambria" panose="02040503050406030204" pitchFamily="18" charset="0"/>
            </a:endParaRPr>
          </a:p>
        </p:txBody>
      </p:sp>
      <p:pic>
        <p:nvPicPr>
          <p:cNvPr id="21" name="Picture 20" descr="A yellow logo with a black background&#10;&#10;AI-generated content may be incorrect.">
            <a:extLst>
              <a:ext uri="{FF2B5EF4-FFF2-40B4-BE49-F238E27FC236}">
                <a16:creationId xmlns:a16="http://schemas.microsoft.com/office/drawing/2014/main" id="{650BF3AD-F04C-92A8-1869-60322DE72702}"/>
              </a:ext>
            </a:extLst>
          </p:cNvPr>
          <p:cNvPicPr>
            <a:picLocks noChangeAspect="1"/>
          </p:cNvPicPr>
          <p:nvPr/>
        </p:nvPicPr>
        <p:blipFill>
          <a:blip r:embed="rId9"/>
          <a:srcRect l="9746" t="9778" r="8814" b="10598"/>
          <a:stretch/>
        </p:blipFill>
        <p:spPr>
          <a:xfrm>
            <a:off x="11407285" y="52753"/>
            <a:ext cx="788380" cy="770794"/>
          </a:xfrm>
          <a:prstGeom prst="rect">
            <a:avLst/>
          </a:prstGeom>
        </p:spPr>
      </p:pic>
    </p:spTree>
    <p:extLst>
      <p:ext uri="{BB962C8B-B14F-4D97-AF65-F5344CB8AC3E}">
        <p14:creationId xmlns:p14="http://schemas.microsoft.com/office/powerpoint/2010/main" val="2105353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5628760" y="77198"/>
            <a:ext cx="5272764" cy="724330"/>
          </a:xfrm>
        </p:spPr>
        <p:txBody>
          <a:bodyPr/>
          <a:lstStyle/>
          <a:p>
            <a:pPr algn="ctr"/>
            <a:r>
              <a:rPr lang="en-US" dirty="0">
                <a:latin typeface="Cambria" panose="02040503050406030204" pitchFamily="18" charset="0"/>
                <a:ea typeface="Cambria" panose="02040503050406030204" pitchFamily="18" charset="0"/>
              </a:rPr>
              <a:t>About ITC Hotels</a:t>
            </a:r>
          </a:p>
        </p:txBody>
      </p:sp>
      <p:sp>
        <p:nvSpPr>
          <p:cNvPr id="7" name="Content Placeholder 6">
            <a:extLst>
              <a:ext uri="{FF2B5EF4-FFF2-40B4-BE49-F238E27FC236}">
                <a16:creationId xmlns:a16="http://schemas.microsoft.com/office/drawing/2014/main" id="{1D6EB617-E017-4B26-9576-8578E948979A}"/>
              </a:ext>
            </a:extLst>
          </p:cNvPr>
          <p:cNvSpPr>
            <a:spLocks noGrp="1"/>
          </p:cNvSpPr>
          <p:nvPr>
            <p:ph idx="1"/>
          </p:nvPr>
        </p:nvSpPr>
        <p:spPr>
          <a:xfrm>
            <a:off x="5138058" y="963920"/>
            <a:ext cx="6753904" cy="4664350"/>
          </a:xfrm>
        </p:spPr>
        <p:txBody>
          <a:bodyPr>
            <a:noAutofit/>
          </a:bodyPr>
          <a:lstStyle/>
          <a:p>
            <a:pPr marL="0" indent="0" algn="ctr">
              <a:lnSpc>
                <a:spcPct val="170000"/>
              </a:lnSpc>
              <a:buNone/>
            </a:pPr>
            <a:r>
              <a:rPr lang="en-US" sz="1600" dirty="0">
                <a:latin typeface="Cambria" panose="02040503050406030204" pitchFamily="18" charset="0"/>
                <a:ea typeface="Cambria" panose="02040503050406030204" pitchFamily="18" charset="0"/>
              </a:rPr>
              <a:t>Established in 1975, </a:t>
            </a:r>
            <a:r>
              <a:rPr lang="en-US" sz="1600" b="1" dirty="0">
                <a:latin typeface="Cambria" panose="02040503050406030204" pitchFamily="18" charset="0"/>
                <a:ea typeface="Cambria" panose="02040503050406030204" pitchFamily="18" charset="0"/>
              </a:rPr>
              <a:t>ITC Hotels</a:t>
            </a:r>
            <a:r>
              <a:rPr lang="en-US" sz="1600" dirty="0">
                <a:latin typeface="Cambria" panose="02040503050406030204" pitchFamily="18" charset="0"/>
                <a:ea typeface="Cambria" panose="02040503050406030204" pitchFamily="18" charset="0"/>
              </a:rPr>
              <a:t> has grown into one of India’s leading hospitality chains, with 140+ hotels across 90+ destinations. Blending India’s rich tradition of hospitality with world-class services, the group offers distinctive experiences through six brands – </a:t>
            </a:r>
            <a:r>
              <a:rPr lang="en-US" sz="1600" i="1" dirty="0">
                <a:latin typeface="Cambria" panose="02040503050406030204" pitchFamily="18" charset="0"/>
                <a:ea typeface="Cambria" panose="02040503050406030204" pitchFamily="18" charset="0"/>
              </a:rPr>
              <a:t>ITC Hotels</a:t>
            </a:r>
            <a:r>
              <a:rPr lang="en-US" sz="1600" dirty="0">
                <a:latin typeface="Cambria" panose="02040503050406030204" pitchFamily="18" charset="0"/>
                <a:ea typeface="Cambria" panose="02040503050406030204" pitchFamily="18" charset="0"/>
              </a:rPr>
              <a:t> and </a:t>
            </a:r>
            <a:r>
              <a:rPr lang="en-US" sz="1600" i="1" dirty="0">
                <a:latin typeface="Cambria" panose="02040503050406030204" pitchFamily="18" charset="0"/>
                <a:ea typeface="Cambria" panose="02040503050406030204" pitchFamily="18" charset="0"/>
              </a:rPr>
              <a:t>Mementos</a:t>
            </a:r>
            <a:r>
              <a:rPr lang="en-US" sz="1600" dirty="0">
                <a:latin typeface="Cambria" panose="02040503050406030204" pitchFamily="18" charset="0"/>
                <a:ea typeface="Cambria" panose="02040503050406030204" pitchFamily="18" charset="0"/>
              </a:rPr>
              <a:t> (Luxury), </a:t>
            </a:r>
            <a:r>
              <a:rPr lang="en-US" sz="1600" i="1" dirty="0" err="1">
                <a:latin typeface="Cambria" panose="02040503050406030204" pitchFamily="18" charset="0"/>
                <a:ea typeface="Cambria" panose="02040503050406030204" pitchFamily="18" charset="0"/>
              </a:rPr>
              <a:t>Storii</a:t>
            </a:r>
            <a:r>
              <a:rPr lang="en-US" sz="1600" dirty="0">
                <a:latin typeface="Cambria" panose="02040503050406030204" pitchFamily="18" charset="0"/>
                <a:ea typeface="Cambria" panose="02040503050406030204" pitchFamily="18" charset="0"/>
              </a:rPr>
              <a:t> (Boutique Premium), </a:t>
            </a:r>
            <a:r>
              <a:rPr lang="en-US" sz="1600" i="1" dirty="0" err="1">
                <a:latin typeface="Cambria" panose="02040503050406030204" pitchFamily="18" charset="0"/>
                <a:ea typeface="Cambria" panose="02040503050406030204" pitchFamily="18" charset="0"/>
              </a:rPr>
              <a:t>Welcomhotel</a:t>
            </a:r>
            <a:r>
              <a:rPr lang="en-US" sz="1600" dirty="0">
                <a:latin typeface="Cambria" panose="02040503050406030204" pitchFamily="18" charset="0"/>
                <a:ea typeface="Cambria" panose="02040503050406030204" pitchFamily="18" charset="0"/>
              </a:rPr>
              <a:t> (Upper Upscale), </a:t>
            </a:r>
            <a:r>
              <a:rPr lang="en-US" sz="1600" i="1" dirty="0">
                <a:latin typeface="Cambria" panose="02040503050406030204" pitchFamily="18" charset="0"/>
                <a:ea typeface="Cambria" panose="02040503050406030204" pitchFamily="18" charset="0"/>
              </a:rPr>
              <a:t>Fortune</a:t>
            </a:r>
            <a:r>
              <a:rPr lang="en-US" sz="1600" dirty="0">
                <a:latin typeface="Cambria" panose="02040503050406030204" pitchFamily="18" charset="0"/>
                <a:ea typeface="Cambria" panose="02040503050406030204" pitchFamily="18" charset="0"/>
              </a:rPr>
              <a:t> (Midscale), and </a:t>
            </a:r>
            <a:r>
              <a:rPr lang="en-US" sz="1600" i="1" dirty="0" err="1">
                <a:latin typeface="Cambria" panose="02040503050406030204" pitchFamily="18" charset="0"/>
                <a:ea typeface="Cambria" panose="02040503050406030204" pitchFamily="18" charset="0"/>
              </a:rPr>
              <a:t>WelcomHeritage</a:t>
            </a:r>
            <a:r>
              <a:rPr lang="en-US" sz="1600" dirty="0">
                <a:latin typeface="Cambria" panose="02040503050406030204" pitchFamily="18" charset="0"/>
                <a:ea typeface="Cambria" panose="02040503050406030204" pitchFamily="18" charset="0"/>
              </a:rPr>
              <a:t> (Heritage Leisure). A pioneer in </a:t>
            </a:r>
            <a:r>
              <a:rPr lang="en-US" sz="1600" b="1" dirty="0">
                <a:latin typeface="Cambria" panose="02040503050406030204" pitchFamily="18" charset="0"/>
                <a:ea typeface="Cambria" panose="02040503050406030204" pitchFamily="18" charset="0"/>
              </a:rPr>
              <a:t>Green </a:t>
            </a:r>
            <a:r>
              <a:rPr lang="en-US" sz="1600" b="1" dirty="0" err="1">
                <a:latin typeface="Cambria" panose="02040503050406030204" pitchFamily="18" charset="0"/>
                <a:ea typeface="Cambria" panose="02040503050406030204" pitchFamily="18" charset="0"/>
              </a:rPr>
              <a:t>Hoteliering</a:t>
            </a:r>
            <a:r>
              <a:rPr lang="en-US" sz="1600" dirty="0">
                <a:latin typeface="Cambria" panose="02040503050406030204" pitchFamily="18" charset="0"/>
                <a:ea typeface="Cambria" panose="02040503050406030204" pitchFamily="18" charset="0"/>
              </a:rPr>
              <a:t>, ITC Hotels is the first in India to receive the </a:t>
            </a:r>
            <a:r>
              <a:rPr lang="en-US" sz="1600" b="1" dirty="0">
                <a:latin typeface="Cambria" panose="02040503050406030204" pitchFamily="18" charset="0"/>
                <a:ea typeface="Cambria" panose="02040503050406030204" pitchFamily="18" charset="0"/>
              </a:rPr>
              <a:t>2024 US Green Building Council Leadership Award for </a:t>
            </a:r>
            <a:r>
              <a:rPr lang="en-US" sz="1600" b="1" dirty="0" err="1">
                <a:latin typeface="Cambria" panose="02040503050406030204" pitchFamily="18" charset="0"/>
                <a:ea typeface="Cambria" panose="02040503050406030204" pitchFamily="18" charset="0"/>
              </a:rPr>
              <a:t>Organisational</a:t>
            </a:r>
            <a:r>
              <a:rPr lang="en-US" sz="1600" b="1" dirty="0">
                <a:latin typeface="Cambria" panose="02040503050406030204" pitchFamily="18" charset="0"/>
                <a:ea typeface="Cambria" panose="02040503050406030204" pitchFamily="18" charset="0"/>
              </a:rPr>
              <a:t> Excellence</a:t>
            </a:r>
            <a:r>
              <a:rPr lang="en-US" sz="1600" dirty="0">
                <a:latin typeface="Cambria" panose="02040503050406030204" pitchFamily="18" charset="0"/>
                <a:ea typeface="Cambria" panose="02040503050406030204" pitchFamily="18" charset="0"/>
              </a:rPr>
              <a:t>, with all owned ITC Hotels and </a:t>
            </a:r>
            <a:r>
              <a:rPr lang="en-US" sz="1600" dirty="0" err="1">
                <a:latin typeface="Cambria" panose="02040503050406030204" pitchFamily="18" charset="0"/>
                <a:ea typeface="Cambria" panose="02040503050406030204" pitchFamily="18" charset="0"/>
              </a:rPr>
              <a:t>Welcomhotels</a:t>
            </a:r>
            <a:r>
              <a:rPr lang="en-US" sz="1600" dirty="0">
                <a:latin typeface="Cambria" panose="02040503050406030204" pitchFamily="18" charset="0"/>
                <a:ea typeface="Cambria" panose="02040503050406030204" pitchFamily="18" charset="0"/>
              </a:rPr>
              <a:t> LEED Platinum certified. The portfolio also includes globally acclaimed culinary brands like </a:t>
            </a:r>
            <a:r>
              <a:rPr lang="en-US" sz="1600" i="1" dirty="0">
                <a:latin typeface="Cambria" panose="02040503050406030204" pitchFamily="18" charset="0"/>
                <a:ea typeface="Cambria" panose="02040503050406030204" pitchFamily="18" charset="0"/>
              </a:rPr>
              <a:t>Bukhara, Dum </a:t>
            </a:r>
            <a:r>
              <a:rPr lang="en-US" sz="1600" i="1" dirty="0" err="1">
                <a:latin typeface="Cambria" panose="02040503050406030204" pitchFamily="18" charset="0"/>
                <a:ea typeface="Cambria" panose="02040503050406030204" pitchFamily="18" charset="0"/>
              </a:rPr>
              <a:t>Pukht</a:t>
            </a:r>
            <a:r>
              <a:rPr lang="en-US" sz="1600" i="1" dirty="0">
                <a:latin typeface="Cambria" panose="02040503050406030204" pitchFamily="18" charset="0"/>
                <a:ea typeface="Cambria" panose="02040503050406030204" pitchFamily="18" charset="0"/>
              </a:rPr>
              <a:t>, </a:t>
            </a:r>
            <a:r>
              <a:rPr lang="en-US" sz="1600" i="1" dirty="0" err="1">
                <a:latin typeface="Cambria" panose="02040503050406030204" pitchFamily="18" charset="0"/>
                <a:ea typeface="Cambria" panose="02040503050406030204" pitchFamily="18" charset="0"/>
              </a:rPr>
              <a:t>Avartana</a:t>
            </a:r>
            <a:r>
              <a:rPr lang="en-US" sz="1600" i="1" dirty="0">
                <a:latin typeface="Cambria" panose="02040503050406030204" pitchFamily="18" charset="0"/>
                <a:ea typeface="Cambria" panose="02040503050406030204" pitchFamily="18" charset="0"/>
              </a:rPr>
              <a:t>,</a:t>
            </a:r>
            <a:r>
              <a:rPr lang="en-US" sz="1600" dirty="0">
                <a:latin typeface="Cambria" panose="02040503050406030204" pitchFamily="18" charset="0"/>
                <a:ea typeface="Cambria" panose="02040503050406030204" pitchFamily="18" charset="0"/>
              </a:rPr>
              <a:t> and </a:t>
            </a:r>
            <a:r>
              <a:rPr lang="en-US" sz="1600" i="1" dirty="0">
                <a:latin typeface="Cambria" panose="02040503050406030204" pitchFamily="18" charset="0"/>
                <a:ea typeface="Cambria" panose="02040503050406030204" pitchFamily="18" charset="0"/>
              </a:rPr>
              <a:t>Ottimo</a:t>
            </a:r>
            <a:r>
              <a:rPr lang="en-US" sz="1600" dirty="0">
                <a:latin typeface="Cambria" panose="02040503050406030204" pitchFamily="18" charset="0"/>
                <a:ea typeface="Cambria" panose="02040503050406030204" pitchFamily="18" charset="0"/>
              </a:rPr>
              <a:t>. Committed to talent development, ITC Hotels has also established the </a:t>
            </a:r>
            <a:r>
              <a:rPr lang="en-US" sz="1600" b="1" dirty="0">
                <a:latin typeface="Cambria" panose="02040503050406030204" pitchFamily="18" charset="0"/>
                <a:ea typeface="Cambria" panose="02040503050406030204" pitchFamily="18" charset="0"/>
              </a:rPr>
              <a:t>ITC Hospitality Management Institute</a:t>
            </a:r>
            <a:r>
              <a:rPr lang="en-US" sz="1600" dirty="0">
                <a:latin typeface="Cambria" panose="02040503050406030204" pitchFamily="18" charset="0"/>
                <a:ea typeface="Cambria" panose="02040503050406030204" pitchFamily="18" charset="0"/>
              </a:rPr>
              <a:t> and </a:t>
            </a:r>
            <a:r>
              <a:rPr lang="en-US" sz="1600" b="1" dirty="0">
                <a:latin typeface="Cambria" panose="02040503050406030204" pitchFamily="18" charset="0"/>
                <a:ea typeface="Cambria" panose="02040503050406030204" pitchFamily="18" charset="0"/>
              </a:rPr>
              <a:t>WGSHA</a:t>
            </a:r>
            <a:r>
              <a:rPr lang="en-US" sz="1600" dirty="0">
                <a:latin typeface="Cambria" panose="02040503050406030204" pitchFamily="18" charset="0"/>
                <a:ea typeface="Cambria" panose="02040503050406030204" pitchFamily="18" charset="0"/>
              </a:rPr>
              <a:t>, nurturing hospitality leaders worldwide.</a:t>
            </a:r>
          </a:p>
        </p:txBody>
      </p:sp>
      <p:sp>
        <p:nvSpPr>
          <p:cNvPr id="2" name="Rectangle 1">
            <a:extLst>
              <a:ext uri="{FF2B5EF4-FFF2-40B4-BE49-F238E27FC236}">
                <a16:creationId xmlns:a16="http://schemas.microsoft.com/office/drawing/2014/main" id="{B55AD275-2135-E2A2-3DD3-1F7CA1C155C2}"/>
              </a:ext>
            </a:extLst>
          </p:cNvPr>
          <p:cNvSpPr/>
          <p:nvPr/>
        </p:nvSpPr>
        <p:spPr>
          <a:xfrm>
            <a:off x="5138058" y="737119"/>
            <a:ext cx="1122783" cy="29858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2" name="Picture 11" descr="A yellow logo with a black background&#10;&#10;AI-generated content may be incorrect.">
            <a:extLst>
              <a:ext uri="{FF2B5EF4-FFF2-40B4-BE49-F238E27FC236}">
                <a16:creationId xmlns:a16="http://schemas.microsoft.com/office/drawing/2014/main" id="{139C0973-9E38-AB9B-67A1-D9E530081DC5}"/>
              </a:ext>
            </a:extLst>
          </p:cNvPr>
          <p:cNvPicPr>
            <a:picLocks noChangeAspect="1"/>
          </p:cNvPicPr>
          <p:nvPr/>
        </p:nvPicPr>
        <p:blipFill>
          <a:blip r:embed="rId2"/>
          <a:srcRect l="9746" t="9778" r="8814" b="10598"/>
          <a:stretch/>
        </p:blipFill>
        <p:spPr>
          <a:xfrm>
            <a:off x="11403620" y="30734"/>
            <a:ext cx="788380" cy="770794"/>
          </a:xfrm>
          <a:prstGeom prst="rect">
            <a:avLst/>
          </a:prstGeom>
        </p:spPr>
      </p:pic>
      <p:pic>
        <p:nvPicPr>
          <p:cNvPr id="16" name="Picture Placeholder 15" descr="A room with a couch and a table&#10;&#10;AI-generated content may be incorrect.">
            <a:extLst>
              <a:ext uri="{FF2B5EF4-FFF2-40B4-BE49-F238E27FC236}">
                <a16:creationId xmlns:a16="http://schemas.microsoft.com/office/drawing/2014/main" id="{2917D5D4-79F3-3584-FDBF-9A5498B9785E}"/>
              </a:ext>
            </a:extLst>
          </p:cNvPr>
          <p:cNvPicPr>
            <a:picLocks noGrp="1" noChangeAspect="1"/>
          </p:cNvPicPr>
          <p:nvPr>
            <p:ph type="pic" sz="quarter" idx="13"/>
          </p:nvPr>
        </p:nvPicPr>
        <p:blipFill>
          <a:blip r:embed="rId3"/>
          <a:srcRect l="11292" r="11292"/>
          <a:stretch>
            <a:fillRect/>
          </a:stretch>
        </p:blipFill>
        <p:spPr>
          <a:xfrm>
            <a:off x="0" y="886408"/>
            <a:ext cx="5138058" cy="5085183"/>
          </a:xfrm>
        </p:spPr>
      </p:pic>
    </p:spTree>
    <p:extLst>
      <p:ext uri="{BB962C8B-B14F-4D97-AF65-F5344CB8AC3E}">
        <p14:creationId xmlns:p14="http://schemas.microsoft.com/office/powerpoint/2010/main" val="1300311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endParaRPr lang="en-US" dirty="0"/>
          </a:p>
        </p:txBody>
      </p:sp>
      <p:pic>
        <p:nvPicPr>
          <p:cNvPr id="14" name="Picture Placeholder 13" descr="A finger pointing at a target&#10;&#10;AI-generated content may be incorrect.">
            <a:extLst>
              <a:ext uri="{FF2B5EF4-FFF2-40B4-BE49-F238E27FC236}">
                <a16:creationId xmlns:a16="http://schemas.microsoft.com/office/drawing/2014/main" id="{BD3B7FA5-9CC7-D625-1D2D-D1AEBE6EBB4C}"/>
              </a:ext>
            </a:extLst>
          </p:cNvPr>
          <p:cNvPicPr>
            <a:picLocks noGrp="1" noChangeAspect="1"/>
          </p:cNvPicPr>
          <p:nvPr>
            <p:ph type="pic" sz="quarter" idx="13"/>
          </p:nvPr>
        </p:nvPicPr>
        <p:blipFill>
          <a:blip r:embed="rId2"/>
          <a:srcRect l="41339" t="10557" r="12448" b="24830"/>
          <a:stretch/>
        </p:blipFill>
        <p:spPr>
          <a:xfrm>
            <a:off x="0" y="0"/>
            <a:ext cx="5094516" cy="2836506"/>
          </a:xfrm>
        </p:spPr>
      </p:pic>
      <p:sp>
        <p:nvSpPr>
          <p:cNvPr id="15" name="Rectangle 14">
            <a:extLst>
              <a:ext uri="{FF2B5EF4-FFF2-40B4-BE49-F238E27FC236}">
                <a16:creationId xmlns:a16="http://schemas.microsoft.com/office/drawing/2014/main" id="{27126478-BB13-F3AF-EF93-27D067FA0CDF}"/>
              </a:ext>
            </a:extLst>
          </p:cNvPr>
          <p:cNvSpPr/>
          <p:nvPr/>
        </p:nvSpPr>
        <p:spPr>
          <a:xfrm>
            <a:off x="5738327" y="3900196"/>
            <a:ext cx="699795" cy="30791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TextBox 15">
            <a:extLst>
              <a:ext uri="{FF2B5EF4-FFF2-40B4-BE49-F238E27FC236}">
                <a16:creationId xmlns:a16="http://schemas.microsoft.com/office/drawing/2014/main" id="{56D6B971-BF95-DE30-DFE6-69DDD63BD4E2}"/>
              </a:ext>
            </a:extLst>
          </p:cNvPr>
          <p:cNvSpPr txBox="1"/>
          <p:nvPr/>
        </p:nvSpPr>
        <p:spPr>
          <a:xfrm>
            <a:off x="400438" y="3069771"/>
            <a:ext cx="11491524" cy="2805255"/>
          </a:xfrm>
          <a:prstGeom prst="rect">
            <a:avLst/>
          </a:prstGeom>
          <a:noFill/>
        </p:spPr>
        <p:txBody>
          <a:bodyPr wrap="square" rtlCol="0">
            <a:spAutoFit/>
          </a:bodyPr>
          <a:lstStyle/>
          <a:p>
            <a:pPr algn="ctr">
              <a:lnSpc>
                <a:spcPct val="150000"/>
              </a:lnSpc>
            </a:pPr>
            <a:r>
              <a:rPr lang="en-US" sz="2000" b="0" i="0" dirty="0">
                <a:solidFill>
                  <a:srgbClr val="000000"/>
                </a:solidFill>
                <a:effectLst/>
                <a:latin typeface="Cambria" panose="02040503050406030204" pitchFamily="18" charset="0"/>
                <a:ea typeface="Cambria" panose="02040503050406030204" pitchFamily="18" charset="0"/>
              </a:rPr>
              <a:t>ITC Hotels is a luxury hotel chain that operates multiple properties with diverse room categories and varying occupancy rates. The company wants to gain deeper insights into its overall financial performance, customer booking behavior, occupancy trends, and room category performance to optimize revenue generation, minimize cancellations, and enhance customer satisfaction. The goal of this project is to create an interactive, multi-page Power BI dashboard to provide stakeholders with real-time insights for decision-making.</a:t>
            </a:r>
            <a:endParaRPr lang="en-IN" sz="2000" dirty="0">
              <a:latin typeface="Cambria" panose="02040503050406030204" pitchFamily="18" charset="0"/>
              <a:ea typeface="Cambria" panose="02040503050406030204" pitchFamily="18" charset="0"/>
            </a:endParaRPr>
          </a:p>
        </p:txBody>
      </p:sp>
      <p:sp>
        <p:nvSpPr>
          <p:cNvPr id="19" name="Rectangle 18">
            <a:extLst>
              <a:ext uri="{FF2B5EF4-FFF2-40B4-BE49-F238E27FC236}">
                <a16:creationId xmlns:a16="http://schemas.microsoft.com/office/drawing/2014/main" id="{42AD5DB0-5A92-80B5-5A88-09A053B429BD}"/>
              </a:ext>
            </a:extLst>
          </p:cNvPr>
          <p:cNvSpPr/>
          <p:nvPr/>
        </p:nvSpPr>
        <p:spPr>
          <a:xfrm>
            <a:off x="8080310" y="0"/>
            <a:ext cx="4111690" cy="283650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itle 20">
            <a:extLst>
              <a:ext uri="{FF2B5EF4-FFF2-40B4-BE49-F238E27FC236}">
                <a16:creationId xmlns:a16="http://schemas.microsoft.com/office/drawing/2014/main" id="{93A48D47-636F-1ACA-72E8-DC76ACEB2FB7}"/>
              </a:ext>
            </a:extLst>
          </p:cNvPr>
          <p:cNvSpPr>
            <a:spLocks noGrp="1"/>
          </p:cNvSpPr>
          <p:nvPr>
            <p:ph type="title"/>
          </p:nvPr>
        </p:nvSpPr>
        <p:spPr>
          <a:xfrm>
            <a:off x="5657849" y="1187375"/>
            <a:ext cx="6353175" cy="1175444"/>
          </a:xfrm>
        </p:spPr>
        <p:txBody>
          <a:bodyPr>
            <a:normAutofit fontScale="90000"/>
          </a:bodyPr>
          <a:lstStyle/>
          <a:p>
            <a:r>
              <a:rPr lang="en-US" dirty="0">
                <a:solidFill>
                  <a:schemeClr val="bg1"/>
                </a:solidFill>
                <a:latin typeface="Cambria" panose="02040503050406030204" pitchFamily="18" charset="0"/>
                <a:ea typeface="Cambria" panose="02040503050406030204" pitchFamily="18" charset="0"/>
              </a:rPr>
              <a:t>Aim of </a:t>
            </a:r>
            <a:r>
              <a:rPr lang="en-US" dirty="0">
                <a:solidFill>
                  <a:schemeClr val="tx1"/>
                </a:solidFill>
                <a:latin typeface="Cambria" panose="02040503050406030204" pitchFamily="18" charset="0"/>
                <a:ea typeface="Cambria" panose="02040503050406030204" pitchFamily="18" charset="0"/>
              </a:rPr>
              <a:t>The Project</a:t>
            </a:r>
            <a:endParaRPr lang="en-IN" dirty="0">
              <a:solidFill>
                <a:schemeClr val="tx1"/>
              </a:solidFill>
              <a:latin typeface="Cambria" panose="02040503050406030204" pitchFamily="18" charset="0"/>
              <a:ea typeface="Cambria" panose="02040503050406030204" pitchFamily="18" charset="0"/>
            </a:endParaRPr>
          </a:p>
        </p:txBody>
      </p:sp>
      <p:pic>
        <p:nvPicPr>
          <p:cNvPr id="24" name="Picture 23" descr="A yellow logo with a black background&#10;&#10;AI-generated content may be incorrect.">
            <a:extLst>
              <a:ext uri="{FF2B5EF4-FFF2-40B4-BE49-F238E27FC236}">
                <a16:creationId xmlns:a16="http://schemas.microsoft.com/office/drawing/2014/main" id="{BCAFF812-A3EB-6F89-3C5F-D30763A32279}"/>
              </a:ext>
            </a:extLst>
          </p:cNvPr>
          <p:cNvPicPr>
            <a:picLocks noChangeAspect="1"/>
          </p:cNvPicPr>
          <p:nvPr/>
        </p:nvPicPr>
        <p:blipFill>
          <a:blip r:embed="rId3"/>
          <a:srcRect l="9746" t="9778" r="8814" b="10598"/>
          <a:stretch/>
        </p:blipFill>
        <p:spPr>
          <a:xfrm>
            <a:off x="11311241" y="95026"/>
            <a:ext cx="788380" cy="770794"/>
          </a:xfrm>
          <a:prstGeom prst="rect">
            <a:avLst/>
          </a:prstGeom>
        </p:spPr>
      </p:pic>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5" name="Title 20">
            <a:extLst>
              <a:ext uri="{FF2B5EF4-FFF2-40B4-BE49-F238E27FC236}">
                <a16:creationId xmlns:a16="http://schemas.microsoft.com/office/drawing/2014/main" id="{A9FE4C08-CD52-79E4-D1F7-DF6D19678A06}"/>
              </a:ext>
            </a:extLst>
          </p:cNvPr>
          <p:cNvSpPr txBox="1">
            <a:spLocks/>
          </p:cNvSpPr>
          <p:nvPr/>
        </p:nvSpPr>
        <p:spPr>
          <a:xfrm>
            <a:off x="3345656" y="5518"/>
            <a:ext cx="5200650" cy="546175"/>
          </a:xfrm>
          <a:prstGeom prst="rect">
            <a:avLst/>
          </a:prstGeom>
        </p:spPr>
        <p:txBody>
          <a:bodyPr>
            <a:noAutofit/>
          </a:bodyPr>
          <a:lst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a:lstStyle>
          <a:p>
            <a:pPr algn="ctr"/>
            <a:r>
              <a:rPr lang="en-US" sz="3800" dirty="0">
                <a:latin typeface="Cambria" panose="02040503050406030204" pitchFamily="18" charset="0"/>
                <a:ea typeface="Cambria" panose="02040503050406030204" pitchFamily="18" charset="0"/>
              </a:rPr>
              <a:t>Problem Statements </a:t>
            </a:r>
            <a:endParaRPr lang="en-IN" sz="3800"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7D6219AA-5D53-A5B7-2F7D-2516DB0F0098}"/>
              </a:ext>
            </a:extLst>
          </p:cNvPr>
          <p:cNvSpPr txBox="1"/>
          <p:nvPr/>
        </p:nvSpPr>
        <p:spPr>
          <a:xfrm>
            <a:off x="142875" y="438150"/>
            <a:ext cx="9169076" cy="6463308"/>
          </a:xfrm>
          <a:prstGeom prst="rect">
            <a:avLst/>
          </a:prstGeom>
          <a:noFill/>
        </p:spPr>
        <p:txBody>
          <a:bodyPr wrap="square" rtlCol="0">
            <a:spAutoFit/>
          </a:bodyPr>
          <a:lstStyle/>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ITC Hotels, a premier luxury hotel chain, operates multiple properties with varied room </a:t>
            </a:r>
          </a:p>
          <a:p>
            <a:r>
              <a:rPr lang="en-US" dirty="0">
                <a:latin typeface="Cambria" panose="02040503050406030204" pitchFamily="18" charset="0"/>
                <a:ea typeface="Cambria" panose="02040503050406030204" pitchFamily="18" charset="0"/>
              </a:rPr>
              <a:t>categories and fluctuating occupancy rates. The analysis aims to provide a comprehensive </a:t>
            </a:r>
          </a:p>
          <a:p>
            <a:r>
              <a:rPr lang="en-US" dirty="0">
                <a:latin typeface="Cambria" panose="02040503050406030204" pitchFamily="18" charset="0"/>
                <a:ea typeface="Cambria" panose="02040503050406030204" pitchFamily="18" charset="0"/>
              </a:rPr>
              <a:t>performance review of ITC Hotels across revenue, occupancy, room category insights, </a:t>
            </a:r>
          </a:p>
          <a:p>
            <a:r>
              <a:rPr lang="en-US" dirty="0">
                <a:latin typeface="Cambria" panose="02040503050406030204" pitchFamily="18" charset="0"/>
                <a:ea typeface="Cambria" panose="02040503050406030204" pitchFamily="18" charset="0"/>
              </a:rPr>
              <a:t>and cancellations. The key problem areas to address are:</a:t>
            </a:r>
          </a:p>
          <a:p>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Revenue Performance</a:t>
            </a:r>
          </a:p>
          <a:p>
            <a:pPr marL="742950" lvl="1" indent="-285750">
              <a:buFont typeface="+mj-lt"/>
              <a:buAutoNum type="arabicPeriod"/>
            </a:pPr>
            <a:r>
              <a:rPr lang="en-US" dirty="0">
                <a:latin typeface="Cambria" panose="02040503050406030204" pitchFamily="18" charset="0"/>
                <a:ea typeface="Cambria" panose="02040503050406030204" pitchFamily="18" charset="0"/>
              </a:rPr>
              <a:t>Understanding total and segmented revenue across hotels and room categories.</a:t>
            </a:r>
          </a:p>
          <a:p>
            <a:pPr marL="742950" lvl="1" indent="-285750">
              <a:buFont typeface="+mj-lt"/>
              <a:buAutoNum type="arabicPeriod"/>
            </a:pPr>
            <a:r>
              <a:rPr lang="en-US" dirty="0">
                <a:latin typeface="Cambria" panose="02040503050406030204" pitchFamily="18" charset="0"/>
                <a:ea typeface="Cambria" panose="02040503050406030204" pitchFamily="18" charset="0"/>
              </a:rPr>
              <a:t>Measuring growth trends (cumulative, MoM, WoW).</a:t>
            </a:r>
          </a:p>
          <a:p>
            <a:pPr marL="742950" lvl="1" indent="-285750">
              <a:buFont typeface="+mj-lt"/>
              <a:buAutoNum type="arabicPeriod"/>
            </a:pPr>
            <a:r>
              <a:rPr lang="en-US" dirty="0">
                <a:latin typeface="Cambria" panose="02040503050406030204" pitchFamily="18" charset="0"/>
                <a:ea typeface="Cambria" panose="02040503050406030204" pitchFamily="18" charset="0"/>
              </a:rPr>
              <a:t>Evaluating pricing efficiency through ADR and RevPAR.</a:t>
            </a:r>
          </a:p>
          <a:p>
            <a:pPr>
              <a:buFont typeface="+mj-lt"/>
              <a:buAutoNum type="arabicPeriod"/>
            </a:pPr>
            <a:r>
              <a:rPr lang="en-US" dirty="0">
                <a:latin typeface="Cambria" panose="02040503050406030204" pitchFamily="18" charset="0"/>
                <a:ea typeface="Cambria" panose="02040503050406030204" pitchFamily="18" charset="0"/>
              </a:rPr>
              <a:t>Occupancy &amp; Capacity</a:t>
            </a:r>
          </a:p>
          <a:p>
            <a:pPr marL="742950" lvl="1" indent="-285750">
              <a:buFont typeface="+mj-lt"/>
              <a:buAutoNum type="arabicPeriod"/>
            </a:pPr>
            <a:r>
              <a:rPr lang="en-US" dirty="0">
                <a:latin typeface="Cambria" panose="02040503050406030204" pitchFamily="18" charset="0"/>
                <a:ea typeface="Cambria" panose="02040503050406030204" pitchFamily="18" charset="0"/>
              </a:rPr>
              <a:t>Tracking occupancy rates by hotel and room type.</a:t>
            </a:r>
          </a:p>
          <a:p>
            <a:pPr marL="742950" lvl="1" indent="-285750">
              <a:buFont typeface="+mj-lt"/>
              <a:buAutoNum type="arabicPeriod"/>
            </a:pPr>
            <a:r>
              <a:rPr lang="en-US" dirty="0">
                <a:latin typeface="Cambria" panose="02040503050406030204" pitchFamily="18" charset="0"/>
                <a:ea typeface="Cambria" panose="02040503050406030204" pitchFamily="18" charset="0"/>
              </a:rPr>
              <a:t>Identifying seasonal/periodic fluctuations.</a:t>
            </a:r>
          </a:p>
          <a:p>
            <a:pPr marL="742950" lvl="1" indent="-285750">
              <a:buFont typeface="+mj-lt"/>
              <a:buAutoNum type="arabicPeriod"/>
            </a:pPr>
            <a:r>
              <a:rPr lang="en-US" dirty="0">
                <a:latin typeface="Cambria" panose="02040503050406030204" pitchFamily="18" charset="0"/>
                <a:ea typeface="Cambria" panose="02040503050406030204" pitchFamily="18" charset="0"/>
              </a:rPr>
              <a:t>Linking occupancy with revenue and RevPAR performance.</a:t>
            </a:r>
          </a:p>
          <a:p>
            <a:pPr>
              <a:buFont typeface="+mj-lt"/>
              <a:buAutoNum type="arabicPeriod"/>
            </a:pPr>
            <a:r>
              <a:rPr lang="en-US" dirty="0">
                <a:latin typeface="Cambria" panose="02040503050406030204" pitchFamily="18" charset="0"/>
                <a:ea typeface="Cambria" panose="02040503050406030204" pitchFamily="18" charset="0"/>
              </a:rPr>
              <a:t>Room Category &amp; Booking Behavior</a:t>
            </a:r>
          </a:p>
          <a:p>
            <a:pPr marL="742950" lvl="1" indent="-285750">
              <a:buFont typeface="+mj-lt"/>
              <a:buAutoNum type="arabicPeriod"/>
            </a:pPr>
            <a:r>
              <a:rPr lang="en-US" dirty="0">
                <a:latin typeface="Cambria" panose="02040503050406030204" pitchFamily="18" charset="0"/>
                <a:ea typeface="Cambria" panose="02040503050406030204" pitchFamily="18" charset="0"/>
              </a:rPr>
              <a:t>Assessing revenue contribution by room category.</a:t>
            </a:r>
          </a:p>
          <a:p>
            <a:pPr marL="742950" lvl="1" indent="-285750">
              <a:buFont typeface="+mj-lt"/>
              <a:buAutoNum type="arabicPeriod"/>
            </a:pPr>
            <a:r>
              <a:rPr lang="en-US" dirty="0">
                <a:latin typeface="Cambria" panose="02040503050406030204" pitchFamily="18" charset="0"/>
                <a:ea typeface="Cambria" panose="02040503050406030204" pitchFamily="18" charset="0"/>
              </a:rPr>
              <a:t>Analyzing booking patterns (lead time, check-in, ALOS).</a:t>
            </a:r>
          </a:p>
          <a:p>
            <a:pPr marL="742950" lvl="1" indent="-285750">
              <a:buFont typeface="+mj-lt"/>
              <a:buAutoNum type="arabicPeriod"/>
            </a:pPr>
            <a:r>
              <a:rPr lang="en-US" dirty="0">
                <a:latin typeface="Cambria" panose="02040503050406030204" pitchFamily="18" charset="0"/>
                <a:ea typeface="Cambria" panose="02040503050406030204" pitchFamily="18" charset="0"/>
              </a:rPr>
              <a:t>Monitoring room revenue trends and growth trajectory.</a:t>
            </a:r>
          </a:p>
          <a:p>
            <a:pPr>
              <a:buFont typeface="+mj-lt"/>
              <a:buAutoNum type="arabicPeriod"/>
            </a:pPr>
            <a:r>
              <a:rPr lang="en-US" dirty="0">
                <a:latin typeface="Cambria" panose="02040503050406030204" pitchFamily="18" charset="0"/>
                <a:ea typeface="Cambria" panose="02040503050406030204" pitchFamily="18" charset="0"/>
              </a:rPr>
              <a:t>Cancellations &amp; Lost Revenue</a:t>
            </a:r>
          </a:p>
          <a:p>
            <a:pPr marL="742950" lvl="1" indent="-285750">
              <a:buFont typeface="+mj-lt"/>
              <a:buAutoNum type="arabicPeriod"/>
            </a:pPr>
            <a:r>
              <a:rPr lang="en-US" dirty="0">
                <a:latin typeface="Cambria" panose="02040503050406030204" pitchFamily="18" charset="0"/>
                <a:ea typeface="Cambria" panose="02040503050406030204" pitchFamily="18" charset="0"/>
              </a:rPr>
              <a:t>Measuring cancellation rates and associated revenue loss.</a:t>
            </a:r>
          </a:p>
          <a:p>
            <a:pPr marL="742950" lvl="1" indent="-285750">
              <a:buFont typeface="+mj-lt"/>
              <a:buAutoNum type="arabicPeriod"/>
            </a:pPr>
            <a:r>
              <a:rPr lang="en-US" dirty="0">
                <a:latin typeface="Cambria" panose="02040503050406030204" pitchFamily="18" charset="0"/>
                <a:ea typeface="Cambria" panose="02040503050406030204" pitchFamily="18" charset="0"/>
              </a:rPr>
              <a:t>Studying cancellation trends over time.</a:t>
            </a:r>
          </a:p>
          <a:p>
            <a:pPr marL="742950" lvl="1" indent="-285750">
              <a:buFont typeface="+mj-lt"/>
              <a:buAutoNum type="arabicPeriod"/>
            </a:pPr>
            <a:r>
              <a:rPr lang="en-US" dirty="0">
                <a:latin typeface="Cambria" panose="02040503050406030204" pitchFamily="18" charset="0"/>
                <a:ea typeface="Cambria" panose="02040503050406030204" pitchFamily="18" charset="0"/>
              </a:rPr>
              <a:t>Detecting patterns linked to cancellations (room type, seasonality).</a:t>
            </a:r>
          </a:p>
          <a:p>
            <a:endParaRPr lang="en-IN" dirty="0">
              <a:latin typeface="Cambria" panose="02040503050406030204" pitchFamily="18" charset="0"/>
              <a:ea typeface="Cambria" panose="02040503050406030204" pitchFamily="18" charset="0"/>
            </a:endParaRPr>
          </a:p>
        </p:txBody>
      </p:sp>
      <p:pic>
        <p:nvPicPr>
          <p:cNvPr id="7" name="Picture 6" descr="A yellow logo with a black background&#10;&#10;AI-generated content may be incorrect.">
            <a:extLst>
              <a:ext uri="{FF2B5EF4-FFF2-40B4-BE49-F238E27FC236}">
                <a16:creationId xmlns:a16="http://schemas.microsoft.com/office/drawing/2014/main" id="{08872867-1DE4-3497-5B03-3E5AF2A0A214}"/>
              </a:ext>
            </a:extLst>
          </p:cNvPr>
          <p:cNvPicPr>
            <a:picLocks noChangeAspect="1"/>
          </p:cNvPicPr>
          <p:nvPr/>
        </p:nvPicPr>
        <p:blipFill>
          <a:blip r:embed="rId2"/>
          <a:srcRect l="9746" t="9778" r="8814" b="10598"/>
          <a:stretch/>
        </p:blipFill>
        <p:spPr>
          <a:xfrm>
            <a:off x="11407285" y="52753"/>
            <a:ext cx="788380" cy="770794"/>
          </a:xfrm>
          <a:prstGeom prst="rect">
            <a:avLst/>
          </a:prstGeom>
        </p:spPr>
      </p:pic>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335756" y="0"/>
            <a:ext cx="11520487" cy="755649"/>
          </a:xfrm>
        </p:spPr>
        <p:txBody>
          <a:bodyPr>
            <a:normAutofit/>
          </a:bodyPr>
          <a:lstStyle/>
          <a:p>
            <a:r>
              <a:rPr lang="en-IN" sz="3200" b="1" i="0" dirty="0">
                <a:solidFill>
                  <a:schemeClr val="bg2"/>
                </a:solidFill>
                <a:effectLst/>
                <a:latin typeface="Cambria" panose="02040503050406030204" pitchFamily="18" charset="0"/>
                <a:ea typeface="Cambria" panose="02040503050406030204" pitchFamily="18" charset="0"/>
              </a:rPr>
              <a:t>Page 1: Financial Overview &amp; Revenue Performance</a:t>
            </a:r>
            <a:endParaRPr lang="en-US" sz="3200" dirty="0">
              <a:solidFill>
                <a:schemeClr val="bg2"/>
              </a:solidFill>
              <a:latin typeface="Cambria" panose="02040503050406030204" pitchFamily="18" charset="0"/>
              <a:ea typeface="Cambria" panose="02040503050406030204" pitchFamily="18" charset="0"/>
            </a:endParaRPr>
          </a:p>
        </p:txBody>
      </p:sp>
      <p:pic>
        <p:nvPicPr>
          <p:cNvPr id="25" name="Picture 24">
            <a:extLst>
              <a:ext uri="{FF2B5EF4-FFF2-40B4-BE49-F238E27FC236}">
                <a16:creationId xmlns:a16="http://schemas.microsoft.com/office/drawing/2014/main" id="{FAB42659-6F26-F118-CCC1-4FE843345FB8}"/>
              </a:ext>
            </a:extLst>
          </p:cNvPr>
          <p:cNvPicPr>
            <a:picLocks noChangeAspect="1"/>
          </p:cNvPicPr>
          <p:nvPr/>
        </p:nvPicPr>
        <p:blipFill>
          <a:blip r:embed="rId2"/>
          <a:stretch>
            <a:fillRect/>
          </a:stretch>
        </p:blipFill>
        <p:spPr>
          <a:xfrm>
            <a:off x="474847" y="886396"/>
            <a:ext cx="11242303" cy="5633854"/>
          </a:xfrm>
          <a:prstGeom prst="rect">
            <a:avLst/>
          </a:prstGeom>
        </p:spPr>
      </p:pic>
      <p:pic>
        <p:nvPicPr>
          <p:cNvPr id="26" name="Picture 25" descr="A yellow logo with a black background&#10;&#10;AI-generated content may be incorrect.">
            <a:extLst>
              <a:ext uri="{FF2B5EF4-FFF2-40B4-BE49-F238E27FC236}">
                <a16:creationId xmlns:a16="http://schemas.microsoft.com/office/drawing/2014/main" id="{188D66BD-78CD-8F7F-EC62-869FA502331B}"/>
              </a:ext>
            </a:extLst>
          </p:cNvPr>
          <p:cNvPicPr>
            <a:picLocks noChangeAspect="1"/>
          </p:cNvPicPr>
          <p:nvPr/>
        </p:nvPicPr>
        <p:blipFill>
          <a:blip r:embed="rId3"/>
          <a:srcRect l="9746" t="9778" r="8814" b="10598"/>
          <a:stretch/>
        </p:blipFill>
        <p:spPr>
          <a:xfrm>
            <a:off x="11401238" y="53874"/>
            <a:ext cx="788380" cy="770794"/>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logo with a black background&#10;&#10;AI-generated content may be incorrect.">
            <a:extLst>
              <a:ext uri="{FF2B5EF4-FFF2-40B4-BE49-F238E27FC236}">
                <a16:creationId xmlns:a16="http://schemas.microsoft.com/office/drawing/2014/main" id="{08872867-1DE4-3497-5B03-3E5AF2A0A214}"/>
              </a:ext>
            </a:extLst>
          </p:cNvPr>
          <p:cNvPicPr>
            <a:picLocks noChangeAspect="1"/>
          </p:cNvPicPr>
          <p:nvPr/>
        </p:nvPicPr>
        <p:blipFill>
          <a:blip r:embed="rId2"/>
          <a:srcRect l="9746" t="9778" r="8814" b="10598"/>
          <a:stretch/>
        </p:blipFill>
        <p:spPr>
          <a:xfrm>
            <a:off x="11407285" y="52753"/>
            <a:ext cx="788380" cy="770794"/>
          </a:xfrm>
          <a:prstGeom prst="rect">
            <a:avLst/>
          </a:prstGeom>
        </p:spPr>
      </p:pic>
      <p:sp>
        <p:nvSpPr>
          <p:cNvPr id="4" name="TextBox 3">
            <a:extLst>
              <a:ext uri="{FF2B5EF4-FFF2-40B4-BE49-F238E27FC236}">
                <a16:creationId xmlns:a16="http://schemas.microsoft.com/office/drawing/2014/main" id="{A1636E61-F900-EA40-AAF7-76AD8B0DDB62}"/>
              </a:ext>
            </a:extLst>
          </p:cNvPr>
          <p:cNvSpPr txBox="1"/>
          <p:nvPr/>
        </p:nvSpPr>
        <p:spPr>
          <a:xfrm>
            <a:off x="87596" y="123825"/>
            <a:ext cx="9229725" cy="6586418"/>
          </a:xfrm>
          <a:prstGeom prst="rect">
            <a:avLst/>
          </a:prstGeom>
          <a:noFill/>
        </p:spPr>
        <p:txBody>
          <a:bodyPr wrap="square" rtlCol="0">
            <a:spAutoFit/>
          </a:bodyPr>
          <a:lstStyle/>
          <a:p>
            <a:r>
              <a:rPr lang="en-IN" sz="2400" dirty="0"/>
              <a:t>🔑</a:t>
            </a:r>
            <a:r>
              <a:rPr lang="en-US" sz="2400" b="1" dirty="0">
                <a:latin typeface="Cambria" panose="02040503050406030204" pitchFamily="18" charset="0"/>
                <a:ea typeface="Cambria" panose="02040503050406030204" pitchFamily="18" charset="0"/>
              </a:rPr>
              <a:t>Key Insights</a:t>
            </a:r>
          </a:p>
          <a:p>
            <a:endParaRPr lang="en-US" sz="17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Revenue Growth:</a:t>
            </a:r>
            <a:r>
              <a:rPr lang="en-US" sz="1700" dirty="0">
                <a:latin typeface="Cambria" panose="02040503050406030204" pitchFamily="18" charset="0"/>
                <a:ea typeface="Cambria" panose="02040503050406030204" pitchFamily="18" charset="0"/>
              </a:rPr>
              <a:t> ₹2Bn generated; strong momentum with </a:t>
            </a:r>
            <a:r>
              <a:rPr lang="en-US" sz="1700" b="1" dirty="0">
                <a:latin typeface="Cambria" panose="02040503050406030204" pitchFamily="18" charset="0"/>
                <a:ea typeface="Cambria" panose="02040503050406030204" pitchFamily="18" charset="0"/>
              </a:rPr>
              <a:t>50.29% MoM</a:t>
            </a:r>
            <a:r>
              <a:rPr lang="en-US" sz="1700" dirty="0">
                <a:latin typeface="Cambria" panose="02040503050406030204" pitchFamily="18" charset="0"/>
                <a:ea typeface="Cambria" panose="02040503050406030204" pitchFamily="18" charset="0"/>
              </a:rPr>
              <a:t> and </a:t>
            </a:r>
            <a:r>
              <a:rPr lang="en-US" sz="1700" b="1" dirty="0">
                <a:latin typeface="Cambria" panose="02040503050406030204" pitchFamily="18" charset="0"/>
                <a:ea typeface="Cambria" panose="02040503050406030204" pitchFamily="18" charset="0"/>
              </a:rPr>
              <a:t>1395% WoW</a:t>
            </a:r>
            <a:r>
              <a:rPr lang="en-US" sz="1700" dirty="0">
                <a:latin typeface="Cambria" panose="02040503050406030204" pitchFamily="18" charset="0"/>
                <a:ea typeface="Cambria" panose="02040503050406030204" pitchFamily="18" charset="0"/>
              </a:rPr>
              <a:t> growth.</a:t>
            </a: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Pricing Metrics:</a:t>
            </a:r>
            <a:r>
              <a:rPr lang="en-US" sz="1700" dirty="0">
                <a:latin typeface="Cambria" panose="02040503050406030204" pitchFamily="18" charset="0"/>
                <a:ea typeface="Cambria" panose="02040503050406030204" pitchFamily="18" charset="0"/>
              </a:rPr>
              <a:t> High </a:t>
            </a:r>
            <a:r>
              <a:rPr lang="en-US" sz="1700" b="1" dirty="0">
                <a:latin typeface="Cambria" panose="02040503050406030204" pitchFamily="18" charset="0"/>
                <a:ea typeface="Cambria" panose="02040503050406030204" pitchFamily="18" charset="0"/>
              </a:rPr>
              <a:t>ADR (₹14.92K)</a:t>
            </a:r>
            <a:r>
              <a:rPr lang="en-US" sz="1700" dirty="0">
                <a:latin typeface="Cambria" panose="02040503050406030204" pitchFamily="18" charset="0"/>
                <a:ea typeface="Cambria" panose="02040503050406030204" pitchFamily="18" charset="0"/>
              </a:rPr>
              <a:t> and solid </a:t>
            </a:r>
            <a:r>
              <a:rPr lang="en-US" sz="1700" b="1" dirty="0">
                <a:latin typeface="Cambria" panose="02040503050406030204" pitchFamily="18" charset="0"/>
                <a:ea typeface="Cambria" panose="02040503050406030204" pitchFamily="18" charset="0"/>
              </a:rPr>
              <a:t>RevPAR (₹8.63K)</a:t>
            </a:r>
            <a:r>
              <a:rPr lang="en-US" sz="1700" dirty="0">
                <a:latin typeface="Cambria" panose="02040503050406030204" pitchFamily="18" charset="0"/>
                <a:ea typeface="Cambria" panose="02040503050406030204" pitchFamily="18" charset="0"/>
              </a:rPr>
              <a:t> indicate strong premium positioning.</a:t>
            </a: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Geographic Trends:</a:t>
            </a:r>
            <a:r>
              <a:rPr lang="en-US" sz="1700" dirty="0">
                <a:latin typeface="Cambria" panose="02040503050406030204" pitchFamily="18" charset="0"/>
                <a:ea typeface="Cambria" panose="02040503050406030204" pitchFamily="18" charset="0"/>
              </a:rPr>
              <a:t> Revenue concentrated in </a:t>
            </a:r>
            <a:r>
              <a:rPr lang="en-US" sz="1700" b="1" dirty="0">
                <a:latin typeface="Cambria" panose="02040503050406030204" pitchFamily="18" charset="0"/>
                <a:ea typeface="Cambria" panose="02040503050406030204" pitchFamily="18" charset="0"/>
              </a:rPr>
              <a:t>Mumbai &amp; Delhi (~₹0.5Bn each)</a:t>
            </a:r>
            <a:r>
              <a:rPr lang="en-US" sz="1700" dirty="0">
                <a:latin typeface="Cambria" panose="02040503050406030204" pitchFamily="18" charset="0"/>
                <a:ea typeface="Cambria" panose="02040503050406030204" pitchFamily="18" charset="0"/>
              </a:rPr>
              <a:t>; Goa &amp; Pune underperforming.</a:t>
            </a: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Category Performance:</a:t>
            </a:r>
            <a:r>
              <a:rPr lang="en-US" sz="1700" dirty="0">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Luxury rooms dominate (&gt;₹1Bn)</a:t>
            </a:r>
            <a:r>
              <a:rPr lang="en-US" sz="1700" dirty="0">
                <a:latin typeface="Cambria" panose="02040503050406030204" pitchFamily="18" charset="0"/>
                <a:ea typeface="Cambria" panose="02040503050406030204" pitchFamily="18" charset="0"/>
              </a:rPr>
              <a:t>, while Business lags significantly.</a:t>
            </a: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Room Classes:</a:t>
            </a:r>
            <a:r>
              <a:rPr lang="en-US" sz="1700" dirty="0">
                <a:latin typeface="Cambria" panose="02040503050406030204" pitchFamily="18" charset="0"/>
                <a:ea typeface="Cambria" panose="02040503050406030204" pitchFamily="18" charset="0"/>
              </a:rPr>
              <a:t> </a:t>
            </a:r>
            <a:r>
              <a:rPr lang="en-US" sz="1700" b="1" dirty="0">
                <a:latin typeface="Cambria" panose="02040503050406030204" pitchFamily="18" charset="0"/>
                <a:ea typeface="Cambria" panose="02040503050406030204" pitchFamily="18" charset="0"/>
              </a:rPr>
              <a:t>Elite class leads (33%)</a:t>
            </a:r>
            <a:r>
              <a:rPr lang="en-US" sz="1700" dirty="0">
                <a:latin typeface="Cambria" panose="02040503050406030204" pitchFamily="18" charset="0"/>
                <a:ea typeface="Cambria" panose="02040503050406030204" pitchFamily="18" charset="0"/>
              </a:rPr>
              <a:t>, followed by Premium (27%) and Presidential (22%); Standard lowest (18%).</a:t>
            </a:r>
          </a:p>
          <a:p>
            <a:pPr>
              <a:buFont typeface="Arial" panose="020B0604020202020204" pitchFamily="34" charset="0"/>
              <a:buChar char="•"/>
            </a:pPr>
            <a:r>
              <a:rPr lang="en-US" sz="1700" b="1" dirty="0">
                <a:latin typeface="Cambria" panose="02040503050406030204" pitchFamily="18" charset="0"/>
                <a:ea typeface="Cambria" panose="02040503050406030204" pitchFamily="18" charset="0"/>
              </a:rPr>
              <a:t>Revenue Trend:</a:t>
            </a:r>
            <a:r>
              <a:rPr lang="en-US" sz="1700" dirty="0">
                <a:latin typeface="Cambria" panose="02040503050406030204" pitchFamily="18" charset="0"/>
                <a:ea typeface="Cambria" panose="02040503050406030204" pitchFamily="18" charset="0"/>
              </a:rPr>
              <a:t> Steady cumulative growth with peak daily revenue of </a:t>
            </a:r>
            <a:r>
              <a:rPr lang="en-US" sz="1700" b="1" dirty="0">
                <a:latin typeface="Cambria" panose="02040503050406030204" pitchFamily="18" charset="0"/>
                <a:ea typeface="Cambria" panose="02040503050406030204" pitchFamily="18" charset="0"/>
              </a:rPr>
              <a:t>₹3.01Cr on 8 May 2022</a:t>
            </a:r>
            <a:r>
              <a:rPr lang="en-US" sz="1700" dirty="0">
                <a:latin typeface="Cambria" panose="02040503050406030204" pitchFamily="18" charset="0"/>
                <a:ea typeface="Cambria" panose="02040503050406030204" pitchFamily="18" charset="0"/>
              </a:rPr>
              <a:t>.</a:t>
            </a:r>
          </a:p>
          <a:p>
            <a:pPr>
              <a:buFont typeface="Arial" panose="020B0604020202020204" pitchFamily="34" charset="0"/>
              <a:buChar char="•"/>
            </a:pPr>
            <a:endParaRPr lang="en-US" sz="1700" dirty="0">
              <a:latin typeface="Cambria" panose="02040503050406030204" pitchFamily="18" charset="0"/>
              <a:ea typeface="Cambria" panose="02040503050406030204" pitchFamily="18" charset="0"/>
            </a:endParaRPr>
          </a:p>
          <a:p>
            <a:r>
              <a:rPr lang="en-IN" sz="2400" dirty="0"/>
              <a:t>📌</a:t>
            </a:r>
            <a:r>
              <a:rPr lang="en-US" sz="2400" b="1" dirty="0">
                <a:latin typeface="Cambria" panose="02040503050406030204" pitchFamily="18" charset="0"/>
                <a:ea typeface="Cambria" panose="02040503050406030204" pitchFamily="18" charset="0"/>
              </a:rPr>
              <a:t>Recommendations</a:t>
            </a:r>
          </a:p>
          <a:p>
            <a:endParaRPr lang="en-US" sz="17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700" b="1" dirty="0">
                <a:latin typeface="Cambria" panose="02040503050406030204" pitchFamily="18" charset="0"/>
                <a:ea typeface="Cambria" panose="02040503050406030204" pitchFamily="18" charset="0"/>
              </a:rPr>
              <a:t>Optimize Underperformers:</a:t>
            </a:r>
            <a:r>
              <a:rPr lang="en-US" sz="1700" dirty="0">
                <a:latin typeface="Cambria" panose="02040503050406030204" pitchFamily="18" charset="0"/>
                <a:ea typeface="Cambria" panose="02040503050406030204" pitchFamily="18" charset="0"/>
              </a:rPr>
              <a:t> Launch targeted campaigns for ITC Seasons &amp; Grands; boost Standard/Premium demand.</a:t>
            </a:r>
          </a:p>
          <a:p>
            <a:pPr marL="285750" indent="-285750">
              <a:buFont typeface="Arial" panose="020B0604020202020204" pitchFamily="34" charset="0"/>
              <a:buChar char="•"/>
            </a:pPr>
            <a:r>
              <a:rPr lang="en-US" sz="1700" b="1" dirty="0">
                <a:latin typeface="Cambria" panose="02040503050406030204" pitchFamily="18" charset="0"/>
                <a:ea typeface="Cambria" panose="02040503050406030204" pitchFamily="18" charset="0"/>
              </a:rPr>
              <a:t>Diversify City Revenue:</a:t>
            </a:r>
            <a:r>
              <a:rPr lang="en-US" sz="1700" dirty="0">
                <a:latin typeface="Cambria" panose="02040503050406030204" pitchFamily="18" charset="0"/>
                <a:ea typeface="Cambria" panose="02040503050406030204" pitchFamily="18" charset="0"/>
              </a:rPr>
              <a:t> Strengthen presence in Bangalore, Hyderabad, and Goa with tailored offers.</a:t>
            </a:r>
          </a:p>
          <a:p>
            <a:pPr marL="285750" indent="-285750">
              <a:buFont typeface="Arial" panose="020B0604020202020204" pitchFamily="34" charset="0"/>
              <a:buChar char="•"/>
            </a:pPr>
            <a:r>
              <a:rPr lang="en-US" sz="1700" b="1" dirty="0">
                <a:latin typeface="Cambria" panose="02040503050406030204" pitchFamily="18" charset="0"/>
                <a:ea typeface="Cambria" panose="02040503050406030204" pitchFamily="18" charset="0"/>
              </a:rPr>
              <a:t>Business Segment Push:</a:t>
            </a:r>
            <a:r>
              <a:rPr lang="en-US" sz="1700" dirty="0">
                <a:latin typeface="Cambria" panose="02040503050406030204" pitchFamily="18" charset="0"/>
                <a:ea typeface="Cambria" panose="02040503050406030204" pitchFamily="18" charset="0"/>
              </a:rPr>
              <a:t> Expand MICE partnerships and corporate tie-ups to uplift Business category.</a:t>
            </a:r>
          </a:p>
          <a:p>
            <a:pPr marL="285750" indent="-285750">
              <a:buFont typeface="Arial" panose="020B0604020202020204" pitchFamily="34" charset="0"/>
              <a:buChar char="•"/>
            </a:pPr>
            <a:r>
              <a:rPr lang="en-US" sz="1700" b="1" dirty="0">
                <a:latin typeface="Cambria" panose="02040503050406030204" pitchFamily="18" charset="0"/>
                <a:ea typeface="Cambria" panose="02040503050406030204" pitchFamily="18" charset="0"/>
              </a:rPr>
              <a:t>Sustain Growth:</a:t>
            </a:r>
            <a:r>
              <a:rPr lang="en-US" sz="1700" dirty="0">
                <a:latin typeface="Cambria" panose="02040503050406030204" pitchFamily="18" charset="0"/>
                <a:ea typeface="Cambria" panose="02040503050406030204" pitchFamily="18" charset="0"/>
              </a:rPr>
              <a:t> Replicate drivers of recent WoW spike (promotions/events) and monitor repeat vs. new guests.</a:t>
            </a:r>
          </a:p>
          <a:p>
            <a:endParaRPr lang="en-IN" sz="1700" dirty="0">
              <a:latin typeface="Cambria" panose="02040503050406030204" pitchFamily="18" charset="0"/>
              <a:ea typeface="Cambria" panose="02040503050406030204" pitchFamily="18" charset="0"/>
            </a:endParaRPr>
          </a:p>
        </p:txBody>
      </p:sp>
      <mc:AlternateContent xmlns:mc="http://schemas.openxmlformats.org/markup-compatibility/2006">
        <mc:Choice xmlns:am3d="http://schemas.microsoft.com/office/drawing/2017/model3d" Requires="am3d">
          <p:graphicFrame>
            <p:nvGraphicFramePr>
              <p:cNvPr id="8" name="3D Model 7" descr="Office Notebook">
                <a:extLst>
                  <a:ext uri="{FF2B5EF4-FFF2-40B4-BE49-F238E27FC236}">
                    <a16:creationId xmlns:a16="http://schemas.microsoft.com/office/drawing/2014/main" id="{3244835F-D0B9-EF19-C672-74964B91B59C}"/>
                  </a:ext>
                </a:extLst>
              </p:cNvPr>
              <p:cNvGraphicFramePr>
                <a:graphicFrameLocks noChangeAspect="1"/>
              </p:cNvGraphicFramePr>
              <p:nvPr>
                <p:extLst>
                  <p:ext uri="{D42A27DB-BD31-4B8C-83A1-F6EECF244321}">
                    <p14:modId xmlns:p14="http://schemas.microsoft.com/office/powerpoint/2010/main" val="1372083082"/>
                  </p:ext>
                </p:extLst>
              </p:nvPr>
            </p:nvGraphicFramePr>
            <p:xfrm>
              <a:off x="9736219" y="1835684"/>
              <a:ext cx="2368185" cy="3547521"/>
            </p:xfrm>
            <a:graphic>
              <a:graphicData uri="http://schemas.microsoft.com/office/drawing/2017/model3d">
                <am3d:model3d r:embed="rId3">
                  <am3d:spPr>
                    <a:xfrm>
                      <a:off x="0" y="0"/>
                      <a:ext cx="2368185" cy="3547521"/>
                    </a:xfrm>
                    <a:prstGeom prst="rect">
                      <a:avLst/>
                    </a:prstGeom>
                  </am3d:spPr>
                  <am3d:camera>
                    <am3d:pos x="0" y="0" z="59936702"/>
                    <am3d:up dx="0" dy="36000000" dz="0"/>
                    <am3d:lookAt x="0" y="0" z="0"/>
                    <am3d:perspective fov="2700000"/>
                  </am3d:camera>
                  <am3d:trans>
                    <am3d:meterPerModelUnit n="26563541" d="1000000"/>
                    <am3d:preTrans dx="-2" dy="-17615269" dz="38394"/>
                    <am3d:scale>
                      <am3d:sx n="1000000" d="1000000"/>
                      <am3d:sy n="1000000" d="1000000"/>
                      <am3d:sz n="1000000" d="1000000"/>
                    </am3d:scale>
                    <am3d:rot ax="475760" ay="2226474" az="288214"/>
                    <am3d:postTrans dx="0" dy="0" dz="0"/>
                  </am3d:trans>
                  <am3d:raster rName="Office3DRenderer" rVer="16.0.8326">
                    <am3d:blip r:embed="rId4"/>
                  </am3d:raster>
                  <am3d:objViewport viewportSz="419425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8" name="3D Model 7" descr="Office Notebook">
                <a:extLst>
                  <a:ext uri="{FF2B5EF4-FFF2-40B4-BE49-F238E27FC236}">
                    <a16:creationId xmlns:a16="http://schemas.microsoft.com/office/drawing/2014/main" id="{3244835F-D0B9-EF19-C672-74964B91B59C}"/>
                  </a:ext>
                </a:extLst>
              </p:cNvPr>
              <p:cNvPicPr>
                <a:picLocks noGrp="1" noRot="1" noChangeAspect="1" noMove="1" noResize="1" noEditPoints="1" noAdjustHandles="1" noChangeArrowheads="1" noChangeShapeType="1" noCrop="1"/>
              </p:cNvPicPr>
              <p:nvPr/>
            </p:nvPicPr>
            <p:blipFill>
              <a:blip r:embed="rId4"/>
              <a:stretch>
                <a:fillRect/>
              </a:stretch>
            </p:blipFill>
            <p:spPr>
              <a:xfrm>
                <a:off x="9736219" y="1835684"/>
                <a:ext cx="2368185" cy="3547521"/>
              </a:xfrm>
              <a:prstGeom prst="rect">
                <a:avLst/>
              </a:prstGeom>
            </p:spPr>
          </p:pic>
        </mc:Fallback>
      </mc:AlternateContent>
    </p:spTree>
    <p:extLst>
      <p:ext uri="{BB962C8B-B14F-4D97-AF65-F5344CB8AC3E}">
        <p14:creationId xmlns:p14="http://schemas.microsoft.com/office/powerpoint/2010/main" val="3280034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2277666" y="0"/>
            <a:ext cx="7636668" cy="755649"/>
          </a:xfrm>
        </p:spPr>
        <p:txBody>
          <a:bodyPr>
            <a:normAutofit/>
          </a:bodyPr>
          <a:lstStyle/>
          <a:p>
            <a:pPr algn="l"/>
            <a:r>
              <a:rPr lang="en-US" sz="3200" b="1" i="0" dirty="0">
                <a:solidFill>
                  <a:schemeClr val="bg2"/>
                </a:solidFill>
                <a:effectLst/>
                <a:latin typeface="Cambria" panose="02040503050406030204" pitchFamily="18" charset="0"/>
                <a:ea typeface="Cambria" panose="02040503050406030204" pitchFamily="18" charset="0"/>
              </a:rPr>
              <a:t>Page 2: Occupancy &amp; Capacity Analysis</a:t>
            </a:r>
            <a:endParaRPr lang="en-US" sz="3200" dirty="0">
              <a:solidFill>
                <a:schemeClr val="bg2"/>
              </a:solidFill>
              <a:latin typeface="Cambria" panose="02040503050406030204" pitchFamily="18" charset="0"/>
              <a:ea typeface="Cambria" panose="02040503050406030204" pitchFamily="18" charset="0"/>
            </a:endParaRPr>
          </a:p>
        </p:txBody>
      </p:sp>
      <p:pic>
        <p:nvPicPr>
          <p:cNvPr id="26" name="Picture 25" descr="A yellow logo with a black background&#10;&#10;AI-generated content may be incorrect.">
            <a:extLst>
              <a:ext uri="{FF2B5EF4-FFF2-40B4-BE49-F238E27FC236}">
                <a16:creationId xmlns:a16="http://schemas.microsoft.com/office/drawing/2014/main" id="{188D66BD-78CD-8F7F-EC62-869FA502331B}"/>
              </a:ext>
            </a:extLst>
          </p:cNvPr>
          <p:cNvPicPr>
            <a:picLocks noChangeAspect="1"/>
          </p:cNvPicPr>
          <p:nvPr/>
        </p:nvPicPr>
        <p:blipFill>
          <a:blip r:embed="rId2"/>
          <a:srcRect l="9746" t="9778" r="8814" b="10598"/>
          <a:stretch/>
        </p:blipFill>
        <p:spPr>
          <a:xfrm>
            <a:off x="11401238" y="53874"/>
            <a:ext cx="788380" cy="770794"/>
          </a:xfrm>
          <a:prstGeom prst="rect">
            <a:avLst/>
          </a:prstGeom>
        </p:spPr>
      </p:pic>
      <p:pic>
        <p:nvPicPr>
          <p:cNvPr id="4" name="Picture 3">
            <a:extLst>
              <a:ext uri="{FF2B5EF4-FFF2-40B4-BE49-F238E27FC236}">
                <a16:creationId xmlns:a16="http://schemas.microsoft.com/office/drawing/2014/main" id="{CA044DE2-9470-06B2-DBC8-82E2E58364AB}"/>
              </a:ext>
            </a:extLst>
          </p:cNvPr>
          <p:cNvPicPr>
            <a:picLocks noChangeAspect="1"/>
          </p:cNvPicPr>
          <p:nvPr/>
        </p:nvPicPr>
        <p:blipFill>
          <a:blip r:embed="rId3"/>
          <a:stretch>
            <a:fillRect/>
          </a:stretch>
        </p:blipFill>
        <p:spPr>
          <a:xfrm>
            <a:off x="498496" y="901802"/>
            <a:ext cx="11195008" cy="5592107"/>
          </a:xfrm>
          <a:prstGeom prst="rect">
            <a:avLst/>
          </a:prstGeom>
        </p:spPr>
      </p:pic>
    </p:spTree>
    <p:extLst>
      <p:ext uri="{BB962C8B-B14F-4D97-AF65-F5344CB8AC3E}">
        <p14:creationId xmlns:p14="http://schemas.microsoft.com/office/powerpoint/2010/main" val="31661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logo with a black background&#10;&#10;AI-generated content may be incorrect.">
            <a:extLst>
              <a:ext uri="{FF2B5EF4-FFF2-40B4-BE49-F238E27FC236}">
                <a16:creationId xmlns:a16="http://schemas.microsoft.com/office/drawing/2014/main" id="{08872867-1DE4-3497-5B03-3E5AF2A0A214}"/>
              </a:ext>
            </a:extLst>
          </p:cNvPr>
          <p:cNvPicPr>
            <a:picLocks noChangeAspect="1"/>
          </p:cNvPicPr>
          <p:nvPr/>
        </p:nvPicPr>
        <p:blipFill>
          <a:blip r:embed="rId2"/>
          <a:srcRect l="9746" t="9778" r="8814" b="10598"/>
          <a:stretch/>
        </p:blipFill>
        <p:spPr>
          <a:xfrm>
            <a:off x="11407285" y="52753"/>
            <a:ext cx="788380" cy="770794"/>
          </a:xfrm>
          <a:prstGeom prst="rect">
            <a:avLst/>
          </a:prstGeom>
        </p:spPr>
      </p:pic>
      <p:sp>
        <p:nvSpPr>
          <p:cNvPr id="4" name="TextBox 3">
            <a:extLst>
              <a:ext uri="{FF2B5EF4-FFF2-40B4-BE49-F238E27FC236}">
                <a16:creationId xmlns:a16="http://schemas.microsoft.com/office/drawing/2014/main" id="{A1636E61-F900-EA40-AAF7-76AD8B0DDB62}"/>
              </a:ext>
            </a:extLst>
          </p:cNvPr>
          <p:cNvSpPr txBox="1"/>
          <p:nvPr/>
        </p:nvSpPr>
        <p:spPr>
          <a:xfrm>
            <a:off x="87596" y="38100"/>
            <a:ext cx="9332629" cy="6740307"/>
          </a:xfrm>
          <a:prstGeom prst="rect">
            <a:avLst/>
          </a:prstGeom>
          <a:noFill/>
        </p:spPr>
        <p:txBody>
          <a:bodyPr wrap="square" rtlCol="0">
            <a:spAutoFit/>
          </a:bodyPr>
          <a:lstStyle/>
          <a:p>
            <a:r>
              <a:rPr lang="en-US" sz="1600" b="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Key Insights</a:t>
            </a:r>
          </a:p>
          <a:p>
            <a:endParaRPr lang="en-US" sz="24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Overall Occupancy:</a:t>
            </a:r>
            <a:r>
              <a:rPr lang="en-US" sz="1600" dirty="0">
                <a:latin typeface="Cambria" panose="02040503050406030204" pitchFamily="18" charset="0"/>
                <a:ea typeface="Cambria" panose="02040503050406030204" pitchFamily="18" charset="0"/>
              </a:rPr>
              <a:t> 43.5% (below optimal benchmarks for premium hotels).</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Growth Trends:</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WoW growth:</a:t>
            </a:r>
            <a:r>
              <a:rPr lang="en-US" sz="1600" dirty="0">
                <a:latin typeface="Cambria" panose="02040503050406030204" pitchFamily="18" charset="0"/>
                <a:ea typeface="Cambria" panose="02040503050406030204" pitchFamily="18" charset="0"/>
              </a:rPr>
              <a:t> +13.14% (positive short-term momentum).</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MoM change:</a:t>
            </a:r>
            <a:r>
              <a:rPr lang="en-US" sz="1600" dirty="0">
                <a:latin typeface="Cambria" panose="02040503050406030204" pitchFamily="18" charset="0"/>
                <a:ea typeface="Cambria" panose="02040503050406030204" pitchFamily="18" charset="0"/>
              </a:rPr>
              <a:t> –0.12% (flat, indicating stagnation in longer-term growth).</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Room Category Trends:</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Presidential rooms</a:t>
            </a:r>
            <a:r>
              <a:rPr lang="en-US" sz="1600" dirty="0">
                <a:latin typeface="Cambria" panose="02040503050406030204" pitchFamily="18" charset="0"/>
                <a:ea typeface="Cambria" panose="02040503050406030204" pitchFamily="18" charset="0"/>
              </a:rPr>
              <a:t> show relatively stronger occupancy (~44.8%).</a:t>
            </a:r>
          </a:p>
          <a:p>
            <a:pPr marL="742950" lvl="1"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Elite &amp; Premium</a:t>
            </a:r>
            <a:r>
              <a:rPr lang="en-US" sz="1600" dirty="0">
                <a:latin typeface="Cambria" panose="02040503050406030204" pitchFamily="18" charset="0"/>
                <a:ea typeface="Cambria" panose="02040503050406030204" pitchFamily="18" charset="0"/>
              </a:rPr>
              <a:t> hover around ~43%, while </a:t>
            </a:r>
            <a:r>
              <a:rPr lang="en-US" sz="1600" b="1" dirty="0">
                <a:latin typeface="Cambria" panose="02040503050406030204" pitchFamily="18" charset="0"/>
                <a:ea typeface="Cambria" panose="02040503050406030204" pitchFamily="18" charset="0"/>
              </a:rPr>
              <a:t>Standard</a:t>
            </a:r>
            <a:r>
              <a:rPr lang="en-US" sz="1600" dirty="0">
                <a:latin typeface="Cambria" panose="02040503050406030204" pitchFamily="18" charset="0"/>
                <a:ea typeface="Cambria" panose="02040503050406030204" pitchFamily="18" charset="0"/>
              </a:rPr>
              <a:t> is lowest (~43.5%).</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Property-Level Performance:</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Top-performing properties achieve ~50% occupancy.</a:t>
            </a:r>
          </a:p>
          <a:p>
            <a:pPr marL="742950" lvl="1"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Bottom performers (e.g., IDs 17562, 19558) record as low as ~33%.</a:t>
            </a:r>
          </a:p>
          <a:p>
            <a:pPr>
              <a:buFont typeface="Arial" panose="020B0604020202020204" pitchFamily="34" charset="0"/>
              <a:buChar char="•"/>
            </a:pPr>
            <a:r>
              <a:rPr lang="en-US" sz="1600" b="1" dirty="0">
                <a:latin typeface="Cambria" panose="02040503050406030204" pitchFamily="18" charset="0"/>
                <a:ea typeface="Cambria" panose="02040503050406030204" pitchFamily="18" charset="0"/>
              </a:rPr>
              <a:t>Seasonal/Weekly Fluctuations:</a:t>
            </a:r>
            <a:endParaRPr lang="en-US" sz="1600" dirty="0">
              <a:latin typeface="Cambria" panose="02040503050406030204" pitchFamily="18" charset="0"/>
              <a:ea typeface="Cambria" panose="02040503050406030204" pitchFamily="18" charset="0"/>
            </a:endParaRPr>
          </a:p>
          <a:p>
            <a:pPr marL="742950" lvl="1" indent="-285750">
              <a:buFont typeface="Arial" panose="020B0604020202020204" pitchFamily="34" charset="0"/>
              <a:buChar char="•"/>
            </a:pPr>
            <a:r>
              <a:rPr lang="en-US" sz="1600" dirty="0">
                <a:latin typeface="Cambria" panose="02040503050406030204" pitchFamily="18" charset="0"/>
                <a:ea typeface="Cambria" panose="02040503050406030204" pitchFamily="18" charset="0"/>
              </a:rPr>
              <a:t>Occupancy exhibits </a:t>
            </a:r>
            <a:r>
              <a:rPr lang="en-US" sz="1600" b="1" dirty="0">
                <a:latin typeface="Cambria" panose="02040503050406030204" pitchFamily="18" charset="0"/>
                <a:ea typeface="Cambria" panose="02040503050406030204" pitchFamily="18" charset="0"/>
              </a:rPr>
              <a:t>sharp peaks on weekends</a:t>
            </a:r>
            <a:r>
              <a:rPr lang="en-US" sz="1600" dirty="0">
                <a:latin typeface="Cambria" panose="02040503050406030204" pitchFamily="18" charset="0"/>
                <a:ea typeface="Cambria" panose="02040503050406030204" pitchFamily="18" charset="0"/>
              </a:rPr>
              <a:t>, dropping mid-week.</a:t>
            </a:r>
          </a:p>
          <a:p>
            <a:pPr lvl="1"/>
            <a:endParaRPr lang="en-US" sz="1600" dirty="0">
              <a:latin typeface="Cambria" panose="02040503050406030204" pitchFamily="18" charset="0"/>
              <a:ea typeface="Cambria" panose="02040503050406030204" pitchFamily="18" charset="0"/>
            </a:endParaRPr>
          </a:p>
          <a:p>
            <a:r>
              <a:rPr lang="en-US" sz="1600" b="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Recommendations</a:t>
            </a:r>
            <a:endParaRPr lang="en-US" sz="1600" b="1" dirty="0">
              <a:latin typeface="Cambria" panose="02040503050406030204" pitchFamily="18" charset="0"/>
              <a:ea typeface="Cambria" panose="02040503050406030204" pitchFamily="18" charset="0"/>
            </a:endParaRPr>
          </a:p>
          <a:p>
            <a:endParaRPr lang="en-US" sz="2400" b="1"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Boost Underperforming Properties:</a:t>
            </a:r>
            <a:r>
              <a:rPr lang="en-US" sz="1600" dirty="0">
                <a:latin typeface="Cambria" panose="02040503050406030204" pitchFamily="18" charset="0"/>
                <a:ea typeface="Cambria" panose="02040503050406030204" pitchFamily="18" charset="0"/>
              </a:rPr>
              <a:t> Launch targeted offers and promotions for low-occupancy hotels (&lt;35%).</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Leverage Weekday Gaps:</a:t>
            </a:r>
            <a:r>
              <a:rPr lang="en-US" sz="1600" dirty="0">
                <a:latin typeface="Cambria" panose="02040503050406030204" pitchFamily="18" charset="0"/>
                <a:ea typeface="Cambria" panose="02040503050406030204" pitchFamily="18" charset="0"/>
              </a:rPr>
              <a:t> Introduce </a:t>
            </a:r>
            <a:r>
              <a:rPr lang="en-US" sz="1600" b="1" dirty="0">
                <a:latin typeface="Cambria" panose="02040503050406030204" pitchFamily="18" charset="0"/>
                <a:ea typeface="Cambria" panose="02040503050406030204" pitchFamily="18" charset="0"/>
              </a:rPr>
              <a:t>weekday corporate packages</a:t>
            </a:r>
            <a:r>
              <a:rPr lang="en-US" sz="1600" dirty="0">
                <a:latin typeface="Cambria" panose="02040503050406030204" pitchFamily="18" charset="0"/>
                <a:ea typeface="Cambria" panose="02040503050406030204" pitchFamily="18" charset="0"/>
              </a:rPr>
              <a:t> and loyalty discounts to smooth mid-week slumps.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Optimize Room Mix:</a:t>
            </a:r>
            <a:r>
              <a:rPr lang="en-US" sz="1600" dirty="0">
                <a:latin typeface="Cambria" panose="02040503050406030204" pitchFamily="18" charset="0"/>
                <a:ea typeface="Cambria" panose="02040503050406030204" pitchFamily="18" charset="0"/>
              </a:rPr>
              <a:t> Presidential rooms perform better — replicate success drivers (bundles, upselling) across other categories.</a:t>
            </a:r>
          </a:p>
          <a:p>
            <a:pPr marL="285750" indent="-285750">
              <a:buFont typeface="Arial" panose="020B0604020202020204" pitchFamily="34" charset="0"/>
              <a:buChar char="•"/>
            </a:pPr>
            <a:r>
              <a:rPr lang="en-US" sz="1600" b="1" dirty="0">
                <a:latin typeface="Cambria" panose="02040503050406030204" pitchFamily="18" charset="0"/>
                <a:ea typeface="Cambria" panose="02040503050406030204" pitchFamily="18" charset="0"/>
              </a:rPr>
              <a:t>Dynamic Pricing:</a:t>
            </a:r>
            <a:r>
              <a:rPr lang="en-US" sz="1600" dirty="0">
                <a:latin typeface="Cambria" panose="02040503050406030204" pitchFamily="18" charset="0"/>
                <a:ea typeface="Cambria" panose="02040503050406030204" pitchFamily="18" charset="0"/>
              </a:rPr>
              <a:t> Adjust pricing strategies in line with occupancy dips to improve base demand without eroding ADR.</a:t>
            </a:r>
          </a:p>
        </p:txBody>
      </p:sp>
      <p:pic>
        <p:nvPicPr>
          <p:cNvPr id="9" name="Picture 8" descr="A computer screen with a light bulb and a gear&#10;&#10;AI-generated content may be incorrect.">
            <a:extLst>
              <a:ext uri="{FF2B5EF4-FFF2-40B4-BE49-F238E27FC236}">
                <a16:creationId xmlns:a16="http://schemas.microsoft.com/office/drawing/2014/main" id="{0D2E5304-3C04-CBEC-92C8-56015E7A2B3D}"/>
              </a:ext>
            </a:extLst>
          </p:cNvPr>
          <p:cNvPicPr>
            <a:picLocks noChangeAspect="1"/>
          </p:cNvPicPr>
          <p:nvPr/>
        </p:nvPicPr>
        <p:blipFill>
          <a:blip r:embed="rId3"/>
          <a:stretch>
            <a:fillRect/>
          </a:stretch>
        </p:blipFill>
        <p:spPr>
          <a:xfrm>
            <a:off x="9446573" y="2097421"/>
            <a:ext cx="2657831" cy="2663158"/>
          </a:xfrm>
          <a:prstGeom prst="rect">
            <a:avLst/>
          </a:prstGeom>
        </p:spPr>
      </p:pic>
    </p:spTree>
    <p:extLst>
      <p:ext uri="{BB962C8B-B14F-4D97-AF65-F5344CB8AC3E}">
        <p14:creationId xmlns:p14="http://schemas.microsoft.com/office/powerpoint/2010/main" val="4174247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EF48F30-BEB4-44C7-9F35-3BBB61CF89AF}"/>
              </a:ext>
            </a:extLst>
          </p:cNvPr>
          <p:cNvSpPr>
            <a:spLocks noGrp="1"/>
          </p:cNvSpPr>
          <p:nvPr>
            <p:ph type="title"/>
          </p:nvPr>
        </p:nvSpPr>
        <p:spPr>
          <a:xfrm>
            <a:off x="795442" y="53874"/>
            <a:ext cx="10605796" cy="755649"/>
          </a:xfrm>
        </p:spPr>
        <p:txBody>
          <a:bodyPr>
            <a:noAutofit/>
          </a:bodyPr>
          <a:lstStyle/>
          <a:p>
            <a:pPr algn="l"/>
            <a:r>
              <a:rPr lang="en-US" sz="3200" b="1" i="0" dirty="0">
                <a:solidFill>
                  <a:schemeClr val="bg2"/>
                </a:solidFill>
                <a:effectLst/>
                <a:latin typeface="Cambria" panose="02040503050406030204" pitchFamily="18" charset="0"/>
                <a:ea typeface="Cambria" panose="02040503050406030204" pitchFamily="18" charset="0"/>
              </a:rPr>
              <a:t>Page 3: Room Category Performance &amp; Booking Insights</a:t>
            </a:r>
            <a:endParaRPr lang="en-US" sz="3200" dirty="0">
              <a:solidFill>
                <a:schemeClr val="bg2"/>
              </a:solidFill>
              <a:latin typeface="Cambria" panose="02040503050406030204" pitchFamily="18" charset="0"/>
              <a:ea typeface="Cambria" panose="02040503050406030204" pitchFamily="18" charset="0"/>
            </a:endParaRPr>
          </a:p>
        </p:txBody>
      </p:sp>
      <p:pic>
        <p:nvPicPr>
          <p:cNvPr id="26" name="Picture 25" descr="A yellow logo with a black background&#10;&#10;AI-generated content may be incorrect.">
            <a:extLst>
              <a:ext uri="{FF2B5EF4-FFF2-40B4-BE49-F238E27FC236}">
                <a16:creationId xmlns:a16="http://schemas.microsoft.com/office/drawing/2014/main" id="{188D66BD-78CD-8F7F-EC62-869FA502331B}"/>
              </a:ext>
            </a:extLst>
          </p:cNvPr>
          <p:cNvPicPr>
            <a:picLocks noChangeAspect="1"/>
          </p:cNvPicPr>
          <p:nvPr/>
        </p:nvPicPr>
        <p:blipFill>
          <a:blip r:embed="rId2"/>
          <a:srcRect l="9746" t="9778" r="8814" b="10598"/>
          <a:stretch/>
        </p:blipFill>
        <p:spPr>
          <a:xfrm>
            <a:off x="11401238" y="53874"/>
            <a:ext cx="788380" cy="770794"/>
          </a:xfrm>
          <a:prstGeom prst="rect">
            <a:avLst/>
          </a:prstGeom>
        </p:spPr>
      </p:pic>
      <p:pic>
        <p:nvPicPr>
          <p:cNvPr id="4" name="Picture 3">
            <a:extLst>
              <a:ext uri="{FF2B5EF4-FFF2-40B4-BE49-F238E27FC236}">
                <a16:creationId xmlns:a16="http://schemas.microsoft.com/office/drawing/2014/main" id="{1A6BCCE4-3942-523B-81C3-3861B740C490}"/>
              </a:ext>
            </a:extLst>
          </p:cNvPr>
          <p:cNvPicPr>
            <a:picLocks noChangeAspect="1"/>
          </p:cNvPicPr>
          <p:nvPr/>
        </p:nvPicPr>
        <p:blipFill>
          <a:blip r:embed="rId3"/>
          <a:stretch>
            <a:fillRect/>
          </a:stretch>
        </p:blipFill>
        <p:spPr>
          <a:xfrm>
            <a:off x="790762" y="824668"/>
            <a:ext cx="10605796" cy="5685013"/>
          </a:xfrm>
          <a:prstGeom prst="rect">
            <a:avLst/>
          </a:prstGeom>
        </p:spPr>
      </p:pic>
    </p:spTree>
    <p:extLst>
      <p:ext uri="{BB962C8B-B14F-4D97-AF65-F5344CB8AC3E}">
        <p14:creationId xmlns:p14="http://schemas.microsoft.com/office/powerpoint/2010/main" val="2988870873"/>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523</TotalTime>
  <Words>1449</Words>
  <Application>Microsoft Office PowerPoint</Application>
  <PresentationFormat>Widescreen</PresentationFormat>
  <Paragraphs>122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vt:lpstr>
      <vt:lpstr>Lucida Sans Unicode</vt:lpstr>
      <vt:lpstr>Office Theme</vt:lpstr>
      <vt:lpstr>ITC Hotels Revenue Optimization</vt:lpstr>
      <vt:lpstr>About ITC Hotels</vt:lpstr>
      <vt:lpstr>Aim of The Project</vt:lpstr>
      <vt:lpstr>PowerPoint Presentation</vt:lpstr>
      <vt:lpstr>Page 1: Financial Overview &amp; Revenue Performance</vt:lpstr>
      <vt:lpstr>PowerPoint Presentation</vt:lpstr>
      <vt:lpstr>Page 2: Occupancy &amp; Capacity Analysis</vt:lpstr>
      <vt:lpstr>PowerPoint Presentation</vt:lpstr>
      <vt:lpstr>Page 3: Room Category Performance &amp; Booking Insights</vt:lpstr>
      <vt:lpstr>PowerPoint Presentation</vt:lpstr>
      <vt:lpstr>Page 4: Cancellations &amp; Lost Revenue Analysis</vt:lpstr>
      <vt:lpstr>PowerPoint Presentation</vt:lpstr>
      <vt:lpstr>Overall Recommendations </vt:lpstr>
      <vt:lpstr>PowerPoint Presentation</vt:lpstr>
      <vt:lpstr>Connect With 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GHOSH</dc:creator>
  <cp:lastModifiedBy>PAVEL GHOSH</cp:lastModifiedBy>
  <cp:revision>26</cp:revision>
  <dcterms:created xsi:type="dcterms:W3CDTF">2025-09-03T16:00:45Z</dcterms:created>
  <dcterms:modified xsi:type="dcterms:W3CDTF">2025-09-09T11:24:13Z</dcterms:modified>
</cp:coreProperties>
</file>