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  <p:sldMasterId id="2147483944" r:id="rId2"/>
  </p:sldMasterIdLst>
  <p:sldIdLst>
    <p:sldId id="256" r:id="rId3"/>
    <p:sldId id="26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2" r:id="rId14"/>
    <p:sldId id="279" r:id="rId15"/>
    <p:sldId id="280" r:id="rId16"/>
    <p:sldId id="259" r:id="rId17"/>
    <p:sldId id="260" r:id="rId18"/>
    <p:sldId id="258" r:id="rId19"/>
    <p:sldId id="281" r:id="rId20"/>
    <p:sldId id="257" r:id="rId21"/>
    <p:sldId id="264" r:id="rId22"/>
    <p:sldId id="265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2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05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40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831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73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654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38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83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195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900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32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927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219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261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443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188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854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549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985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340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09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03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17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1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8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3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49B3B0-8852-41EC-BD26-FE7A1BA866DB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8254246-1A30-4ECE-90C8-7B9D332A1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64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www.github.com/paveltrufi/fase2-ac" TargetMode="Externa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PRÁCTICA AC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FASE II</a:t>
            </a:r>
            <a:r>
              <a:rPr lang="es-ES" dirty="0"/>
              <a:t>: Desarrollo de un programa de evaluación del rendimiento y evaluación del procesamiento de arquitecturas PC convencionales</a:t>
            </a:r>
          </a:p>
        </p:txBody>
      </p:sp>
    </p:spTree>
    <p:extLst>
      <p:ext uri="{BB962C8B-B14F-4D97-AF65-F5344CB8AC3E}">
        <p14:creationId xmlns:p14="http://schemas.microsoft.com/office/powerpoint/2010/main" val="35182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91802" y="319348"/>
            <a:ext cx="8980898" cy="278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91802" y="3463470"/>
            <a:ext cx="8980898" cy="2628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0058" y="343460"/>
            <a:ext cx="10034102" cy="6514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8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705395"/>
            <a:ext cx="9422962" cy="56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171096"/>
            <a:ext cx="10355580" cy="6686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1"/>
            <a:ext cx="10447020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4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Sucesión de </a:t>
            </a:r>
            <a:r>
              <a:rPr lang="es-ES" dirty="0" err="1" smtClean="0"/>
              <a:t>Fibonnacci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Sucesión infinita de números naturales.</a:t>
            </a:r>
          </a:p>
          <a:p>
            <a:r>
              <a:rPr lang="es-ES" dirty="0" smtClean="0"/>
              <a:t>Empieza por 0 y 1 y a partir de estos, cada término siguiente es la suma de los dos anteriores.</a:t>
            </a:r>
          </a:p>
          <a:p>
            <a:r>
              <a:rPr lang="es-ES" dirty="0" smtClean="0"/>
              <a:t>A los elementos de esta sucesión se les llama </a:t>
            </a:r>
            <a:r>
              <a:rPr lang="es-ES" b="1" dirty="0" smtClean="0"/>
              <a:t>números de </a:t>
            </a:r>
            <a:r>
              <a:rPr lang="es-ES" b="1" dirty="0" err="1" smtClean="0"/>
              <a:t>Fibonnaci</a:t>
            </a:r>
            <a:r>
              <a:rPr lang="es-ES" b="1" dirty="0" smtClean="0"/>
              <a:t>.</a:t>
            </a:r>
          </a:p>
          <a:p>
            <a:endParaRPr lang="es-ES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5046578"/>
            <a:ext cx="4907709" cy="442657"/>
          </a:xfrm>
          <a:prstGeom prst="rect">
            <a:avLst/>
          </a:prstGeom>
        </p:spPr>
      </p:pic>
      <p:pic>
        <p:nvPicPr>
          <p:cNvPr id="5" name="Picture 2" descr="https://upload.wikimedia.org/wikipedia/commons/3/3d/Proporcion_aure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807" y="4641509"/>
            <a:ext cx="2695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</a:t>
            </a:r>
            <a:r>
              <a:rPr lang="es-ES" i="1" dirty="0" err="1" smtClean="0"/>
              <a:t>GuessFibonacci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sz="2400" dirty="0" smtClean="0"/>
              <a:t>BENCHMARK</a:t>
            </a:r>
            <a:r>
              <a:rPr lang="es-ES" dirty="0" smtClean="0"/>
              <a:t>                        </a:t>
            </a:r>
            <a:r>
              <a:rPr lang="es-ES" sz="2400" dirty="0" smtClean="0"/>
              <a:t>FINALIDAD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                          </a:t>
            </a:r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>
            <a:off x="3722913" y="2603500"/>
            <a:ext cx="1175658" cy="50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abajo 4"/>
          <p:cNvSpPr/>
          <p:nvPr/>
        </p:nvSpPr>
        <p:spPr>
          <a:xfrm>
            <a:off x="5535659" y="3252740"/>
            <a:ext cx="692331" cy="1147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203938" y="4748181"/>
            <a:ext cx="5355771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EVALUAR EL RENDIMIENTO DEL PC</a:t>
            </a:r>
          </a:p>
        </p:txBody>
      </p:sp>
    </p:spTree>
    <p:extLst>
      <p:ext uri="{BB962C8B-B14F-4D97-AF65-F5344CB8AC3E}">
        <p14:creationId xmlns:p14="http://schemas.microsoft.com/office/powerpoint/2010/main" val="40833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GuessFibonacci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Dado un </a:t>
            </a:r>
            <a:r>
              <a:rPr lang="es-ES" dirty="0" err="1" smtClean="0"/>
              <a:t>array</a:t>
            </a:r>
            <a:r>
              <a:rPr lang="es-ES" dirty="0" smtClean="0"/>
              <a:t> de enteros aleatorios, el programa adivina si el número pertenece a la serie de </a:t>
            </a:r>
            <a:r>
              <a:rPr lang="es-ES" u="sng" dirty="0" err="1" smtClean="0"/>
              <a:t>Fibonnacci</a:t>
            </a:r>
            <a:r>
              <a:rPr lang="es-ES" dirty="0" smtClean="0"/>
              <a:t>, y además su </a:t>
            </a:r>
            <a:r>
              <a:rPr lang="es-ES" u="sng" dirty="0" smtClean="0"/>
              <a:t>paridad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Las pruebas realizadas serán medidas en </a:t>
            </a:r>
            <a:r>
              <a:rPr lang="es-ES" u="sng" dirty="0" smtClean="0"/>
              <a:t>milisegundos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Los resultados </a:t>
            </a:r>
            <a:r>
              <a:rPr lang="es-ES" dirty="0" smtClean="0"/>
              <a:t>de ejecución serán </a:t>
            </a:r>
            <a:r>
              <a:rPr lang="es-ES" dirty="0" smtClean="0"/>
              <a:t>expuestos tanto en un fichero de texto que se creará automáticamente como mostrados por pantalla.</a:t>
            </a:r>
          </a:p>
        </p:txBody>
      </p:sp>
    </p:spTree>
    <p:extLst>
      <p:ext uri="{BB962C8B-B14F-4D97-AF65-F5344CB8AC3E}">
        <p14:creationId xmlns:p14="http://schemas.microsoft.com/office/powerpoint/2010/main" val="799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del </a:t>
            </a:r>
            <a:r>
              <a:rPr lang="es-ES" i="1" dirty="0" err="1" smtClean="0"/>
              <a:t>GuessFibonacci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Generación:</a:t>
            </a:r>
            <a:r>
              <a:rPr lang="es-ES" dirty="0" smtClean="0"/>
              <a:t> temporiza lo tardado en generar el archivo con los resultados.</a:t>
            </a:r>
          </a:p>
          <a:p>
            <a:r>
              <a:rPr lang="es-ES" b="1" dirty="0" smtClean="0"/>
              <a:t>Fibonacci: </a:t>
            </a:r>
            <a:r>
              <a:rPr lang="es-ES" dirty="0" smtClean="0"/>
              <a:t>adivina si el número pertenece a la serie de Fibonacci.</a:t>
            </a:r>
          </a:p>
          <a:p>
            <a:r>
              <a:rPr lang="es-ES" b="1" dirty="0" smtClean="0"/>
              <a:t>Paridad: </a:t>
            </a:r>
            <a:r>
              <a:rPr lang="es-ES" dirty="0" smtClean="0"/>
              <a:t>multiplica por 1 para actualizar los </a:t>
            </a:r>
            <a:r>
              <a:rPr lang="es-ES" dirty="0" err="1" smtClean="0"/>
              <a:t>flags</a:t>
            </a:r>
            <a:r>
              <a:rPr lang="es-ES" dirty="0" smtClean="0"/>
              <a:t>, con ello se comprueba el </a:t>
            </a:r>
            <a:r>
              <a:rPr lang="es-ES" dirty="0" err="1" smtClean="0"/>
              <a:t>parity</a:t>
            </a:r>
            <a:r>
              <a:rPr lang="es-ES" dirty="0" smtClean="0"/>
              <a:t> </a:t>
            </a:r>
            <a:r>
              <a:rPr lang="es-ES" dirty="0" err="1" smtClean="0"/>
              <a:t>flag</a:t>
            </a:r>
            <a:r>
              <a:rPr lang="es-ES" dirty="0" smtClean="0"/>
              <a:t>.</a:t>
            </a:r>
            <a:endParaRPr lang="es-ES" b="1" dirty="0" smtClean="0"/>
          </a:p>
          <a:p>
            <a:r>
              <a:rPr lang="es-ES" b="1" dirty="0" err="1" smtClean="0"/>
              <a:t>Multithreading</a:t>
            </a:r>
            <a:r>
              <a:rPr lang="es-ES" b="1" dirty="0" smtClean="0"/>
              <a:t>: </a:t>
            </a:r>
            <a:r>
              <a:rPr lang="es-ES" dirty="0" smtClean="0"/>
              <a:t>repetimos las tres anteriores repartiendo la carga entre todos los núcleos automáticamente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b="1" dirty="0" smtClean="0"/>
              <a:t>Escritura en memoria: </a:t>
            </a:r>
            <a:r>
              <a:rPr lang="es-ES" dirty="0" smtClean="0"/>
              <a:t>temporiza la escritura en memoria sobre cada uno de los equipos.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9444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Paridad ASM</a:t>
            </a:r>
            <a:endParaRPr lang="es-ES" dirty="0"/>
          </a:p>
        </p:txBody>
      </p:sp>
      <p:graphicFrame>
        <p:nvGraphicFramePr>
          <p:cNvPr id="7" name="Marcador de contenido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303412"/>
              </p:ext>
            </p:extLst>
          </p:nvPr>
        </p:nvGraphicFramePr>
        <p:xfrm>
          <a:off x="2286289" y="2338251"/>
          <a:ext cx="7033677" cy="6405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3" imgW="5612040" imgH="5418000" progId="Word.OpenDocumentText.12">
                  <p:embed/>
                </p:oleObj>
              </mc:Choice>
              <mc:Fallback>
                <p:oleObj name="Document" r:id="rId3" imgW="561204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289" y="2338251"/>
                        <a:ext cx="7033677" cy="6405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276011" y="6178731"/>
            <a:ext cx="478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  <a:hlinkClick r:id="rId5"/>
              </a:rPr>
              <a:t>github.com/</a:t>
            </a:r>
            <a:r>
              <a:rPr lang="es-ES" b="1" dirty="0" err="1" smtClean="0">
                <a:solidFill>
                  <a:srgbClr val="0070C0"/>
                </a:solidFill>
                <a:hlinkClick r:id="rId5"/>
              </a:rPr>
              <a:t>paveltrufi</a:t>
            </a:r>
            <a:r>
              <a:rPr lang="es-ES" b="1" dirty="0" smtClean="0">
                <a:solidFill>
                  <a:srgbClr val="0070C0"/>
                </a:solidFill>
                <a:hlinkClick r:id="rId5"/>
              </a:rPr>
              <a:t>/fase2-ac</a:t>
            </a:r>
            <a:endParaRPr lang="es-E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los equipos</a:t>
            </a:r>
            <a:endParaRPr lang="es-ES" dirty="0"/>
          </a:p>
        </p:txBody>
      </p:sp>
      <p:pic>
        <p:nvPicPr>
          <p:cNvPr id="6" name="Marcador de contenido 5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991"/>
            <a:ext cx="5399432" cy="4327072"/>
          </a:xfr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09" y="2289991"/>
            <a:ext cx="5280761" cy="45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3" y="2296624"/>
            <a:ext cx="5443212" cy="4095009"/>
          </a:xfrm>
        </p:spPr>
      </p:pic>
    </p:spTree>
    <p:extLst>
      <p:ext uri="{BB962C8B-B14F-4D97-AF65-F5344CB8AC3E}">
        <p14:creationId xmlns:p14="http://schemas.microsoft.com/office/powerpoint/2010/main" val="26009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Gráfica de los resultados</a:t>
            </a:r>
            <a:endParaRPr lang="es-ES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61" y="2390504"/>
            <a:ext cx="6740039" cy="4286952"/>
          </a:xfr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9287"/>
            <a:ext cx="5464823" cy="145650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7101" y="2850625"/>
            <a:ext cx="493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PC1</a:t>
            </a:r>
            <a:r>
              <a:rPr lang="es-ES" sz="1200" dirty="0" smtClean="0"/>
              <a:t>: Procesador Intel Core i7 2,40GHz/8 núcleos/8GB RAM</a:t>
            </a:r>
          </a:p>
          <a:p>
            <a:r>
              <a:rPr lang="es-ES" sz="1200" b="1" dirty="0" smtClean="0"/>
              <a:t>PC2</a:t>
            </a:r>
            <a:r>
              <a:rPr lang="es-ES" sz="1200" dirty="0" smtClean="0"/>
              <a:t>: Procesador Intel Core 2 </a:t>
            </a:r>
            <a:r>
              <a:rPr lang="es-ES" sz="1200" dirty="0" err="1" smtClean="0"/>
              <a:t>Duo</a:t>
            </a:r>
            <a:r>
              <a:rPr lang="es-ES" sz="1200" dirty="0" smtClean="0"/>
              <a:t> 2,20GHZ/2 núcleos/4GB RAM</a:t>
            </a:r>
          </a:p>
          <a:p>
            <a:r>
              <a:rPr lang="es-ES" sz="1200" b="1" dirty="0" smtClean="0"/>
              <a:t>PC3</a:t>
            </a:r>
            <a:r>
              <a:rPr lang="es-ES" sz="1200" dirty="0" smtClean="0"/>
              <a:t>: Procesador Intel i5 3,2GHz/4 </a:t>
            </a:r>
            <a:r>
              <a:rPr lang="es-ES" sz="1200" dirty="0" smtClean="0"/>
              <a:t>núcleos/8GB </a:t>
            </a:r>
            <a:r>
              <a:rPr lang="es-ES" sz="1200" dirty="0" smtClean="0"/>
              <a:t>RAM</a:t>
            </a:r>
          </a:p>
          <a:p>
            <a:r>
              <a:rPr lang="es-ES" sz="1200" b="1" dirty="0" smtClean="0"/>
              <a:t>PC4</a:t>
            </a:r>
            <a:r>
              <a:rPr lang="es-ES" sz="1200" dirty="0" smtClean="0"/>
              <a:t>: Procesador Intel Core 2 DUO 2,16GHZ/2 núcleos/4GB RAM</a:t>
            </a:r>
          </a:p>
          <a:p>
            <a:r>
              <a:rPr lang="es-ES" sz="1200" b="1" dirty="0" smtClean="0"/>
              <a:t>PC5</a:t>
            </a:r>
            <a:r>
              <a:rPr lang="es-ES" sz="1200" dirty="0" smtClean="0"/>
              <a:t>: Procesador Intel Core i5 1,70GHz/2 núcleos/4GB RAM</a:t>
            </a:r>
          </a:p>
          <a:p>
            <a:r>
              <a:rPr lang="es-ES" sz="1200" b="1" dirty="0" smtClean="0"/>
              <a:t>PC6</a:t>
            </a:r>
            <a:r>
              <a:rPr lang="es-ES" sz="1200" dirty="0" smtClean="0"/>
              <a:t>: Procesador Intel Core i7 2,40GHz/2 núcleos/8GB RAM</a:t>
            </a:r>
          </a:p>
        </p:txBody>
      </p:sp>
    </p:spTree>
    <p:extLst>
      <p:ext uri="{BB962C8B-B14F-4D97-AF65-F5344CB8AC3E}">
        <p14:creationId xmlns:p14="http://schemas.microsoft.com/office/powerpoint/2010/main" val="11479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Ejecución SPEC2000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Pasos: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Copiar la carpeta speccpu2000 en el directorio raíz del disco duro.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Editar el archivo “shrc.bat” tal y como se especifica en el enunciado de la práctica.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Quitar el comentario predefinido de ambas líneas del archivo.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Colocar correctamente la ruta del entorno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18893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Ejecución de CINT2000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Abrir el terminal de Windows y ejecutar el siguiente comando:</a:t>
            </a:r>
          </a:p>
          <a:p>
            <a:pPr marL="457200" lvl="1" indent="0">
              <a:buNone/>
            </a:pPr>
            <a:r>
              <a:rPr lang="es-ES" b="1" dirty="0" smtClean="0"/>
              <a:t>“</a:t>
            </a:r>
            <a:r>
              <a:rPr lang="es-ES" b="1" dirty="0" err="1" smtClean="0"/>
              <a:t>runsspec</a:t>
            </a:r>
            <a:r>
              <a:rPr lang="es-ES" b="1" dirty="0" smtClean="0"/>
              <a:t> –reportable –</a:t>
            </a:r>
            <a:r>
              <a:rPr lang="es-ES" b="1" dirty="0" err="1" smtClean="0"/>
              <a:t>config</a:t>
            </a:r>
            <a:r>
              <a:rPr lang="es-ES" b="1" dirty="0" smtClean="0"/>
              <a:t>=win32-x86-vc7.cfg –T base </a:t>
            </a:r>
            <a:r>
              <a:rPr lang="es-ES" b="1" dirty="0" err="1" smtClean="0"/>
              <a:t>int</a:t>
            </a:r>
            <a:r>
              <a:rPr lang="es-ES" b="1" dirty="0" smtClean="0"/>
              <a:t>”</a:t>
            </a:r>
            <a:endParaRPr lang="es-ES" b="1" dirty="0"/>
          </a:p>
          <a:p>
            <a:r>
              <a:rPr lang="es-ES" dirty="0" smtClean="0"/>
              <a:t>Los resultados se </a:t>
            </a:r>
            <a:r>
              <a:rPr lang="es-ES" dirty="0" err="1" smtClean="0"/>
              <a:t>encntraran</a:t>
            </a:r>
            <a:r>
              <a:rPr lang="es-ES" dirty="0" smtClean="0"/>
              <a:t> en el fichero generado “.</a:t>
            </a:r>
            <a:r>
              <a:rPr lang="es-ES" dirty="0" err="1"/>
              <a:t>a</a:t>
            </a:r>
            <a:r>
              <a:rPr lang="es-ES" dirty="0" err="1" smtClean="0"/>
              <a:t>sc</a:t>
            </a:r>
            <a:r>
              <a:rPr lang="es-ES" dirty="0" smtClean="0"/>
              <a:t>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21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85226" y="2456858"/>
            <a:ext cx="7207414" cy="4401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7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CFP2000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Abrir el terminal de Windows y ejecutar el siguiente comando:</a:t>
            </a:r>
          </a:p>
          <a:p>
            <a:pPr marL="457200" lvl="1" indent="0">
              <a:buNone/>
            </a:pPr>
            <a:r>
              <a:rPr lang="es-ES" b="1" dirty="0" smtClean="0"/>
              <a:t>“</a:t>
            </a:r>
            <a:r>
              <a:rPr lang="es-ES" b="1" dirty="0" err="1" smtClean="0"/>
              <a:t>runspec</a:t>
            </a:r>
            <a:r>
              <a:rPr lang="es-ES" b="1" dirty="0" smtClean="0"/>
              <a:t> –reportable –</a:t>
            </a:r>
            <a:r>
              <a:rPr lang="es-ES" b="1" dirty="0" err="1" smtClean="0"/>
              <a:t>config</a:t>
            </a:r>
            <a:r>
              <a:rPr lang="es-ES" b="1" dirty="0" smtClean="0"/>
              <a:t>=win32-x86-vc7.cfg –T base </a:t>
            </a:r>
            <a:r>
              <a:rPr lang="es-ES" b="1" dirty="0" err="1" smtClean="0"/>
              <a:t>fp</a:t>
            </a:r>
            <a:r>
              <a:rPr lang="es-ES" b="1" dirty="0" smtClean="0"/>
              <a:t>”</a:t>
            </a:r>
          </a:p>
          <a:p>
            <a:r>
              <a:rPr lang="es-ES" dirty="0" smtClean="0"/>
              <a:t>Los resultados se encontrarán en el fichero generado “.</a:t>
            </a:r>
            <a:r>
              <a:rPr lang="es-ES" dirty="0" err="1" smtClean="0"/>
              <a:t>asc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Sólo funciona en 4 benchmarks</a:t>
            </a:r>
          </a:p>
          <a:p>
            <a:r>
              <a:rPr lang="es-ES" dirty="0" smtClean="0"/>
              <a:t>Cada uno se ejecuta 3 veces.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6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18889" y="2377440"/>
            <a:ext cx="8843210" cy="448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0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37260" y="202264"/>
            <a:ext cx="9372600" cy="6418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9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48740" y="341691"/>
            <a:ext cx="8686800" cy="6115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1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202</TotalTime>
  <Words>408</Words>
  <Application>Microsoft Office PowerPoint</Application>
  <PresentationFormat>Panorámica</PresentationFormat>
  <Paragraphs>50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Sala de reuniones Ion</vt:lpstr>
      <vt:lpstr>Document</vt:lpstr>
      <vt:lpstr>PRÁCTICA AC</vt:lpstr>
      <vt:lpstr>Características de los equipos</vt:lpstr>
      <vt:lpstr>Ejecución SPEC2000</vt:lpstr>
      <vt:lpstr>Ejecución de CINT2000</vt:lpstr>
      <vt:lpstr>Presentación de PowerPoint</vt:lpstr>
      <vt:lpstr>CFP2000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Sucesión de Fibonnacci</vt:lpstr>
      <vt:lpstr>Objetivos GuessFibonacci</vt:lpstr>
      <vt:lpstr>GuessFibonacci</vt:lpstr>
      <vt:lpstr>Tests del GuessFibonacci</vt:lpstr>
      <vt:lpstr>Algoritmo Paridad ASM</vt:lpstr>
      <vt:lpstr>Resultados</vt:lpstr>
      <vt:lpstr>Gráfica de los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Miguelet</dc:creator>
  <cp:lastModifiedBy>Miguelet</cp:lastModifiedBy>
  <cp:revision>22</cp:revision>
  <dcterms:created xsi:type="dcterms:W3CDTF">2016-03-02T12:28:40Z</dcterms:created>
  <dcterms:modified xsi:type="dcterms:W3CDTF">2016-03-07T10:46:14Z</dcterms:modified>
</cp:coreProperties>
</file>