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9" d="100"/>
          <a:sy n="89" d="100"/>
        </p:scale>
        <p:origin x="466" y="7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576" cy="3657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B8FE6-96CF-444D-8F0A-84D5E0D76D40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A2C86-8777-47D6-9542-299DB696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2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Formal</a:t>
            </a:r>
            <a:r>
              <a:rPr lang="en-US" baseline="0" dirty="0" smtClean="0"/>
              <a:t> separate </a:t>
            </a:r>
            <a:r>
              <a:rPr lang="en-US" baseline="0" dirty="0" err="1" smtClean="0"/>
              <a:t>PLCg</a:t>
            </a:r>
            <a:r>
              <a:rPr lang="en-US" baseline="0" dirty="0" smtClean="0"/>
              <a:t>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0D48-5FEE-4BF3-8DDE-8F5CBCDB6C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5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means effect was observed.</a:t>
            </a:r>
          </a:p>
          <a:p>
            <a:pPr marL="0" indent="0">
              <a:buFontTx/>
              <a:buNone/>
            </a:pPr>
            <a:r>
              <a:rPr lang="en-US" dirty="0" smtClean="0"/>
              <a:t>- means no effect was observed.</a:t>
            </a:r>
          </a:p>
          <a:p>
            <a:pPr marL="0" indent="0">
              <a:buFontTx/>
              <a:buNone/>
            </a:pPr>
            <a:r>
              <a:rPr lang="en-US" dirty="0" smtClean="0"/>
              <a:t>Parameters were varied</a:t>
            </a:r>
            <a:r>
              <a:rPr lang="en-US" baseline="0" dirty="0" smtClean="0"/>
              <a:t> by 30% up and down.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Amplitude is the concentration of calcium at the maximum.</a:t>
            </a:r>
          </a:p>
          <a:p>
            <a:r>
              <a:rPr lang="en-US" dirty="0" smtClean="0"/>
              <a:t>Steady state concentration is the concentration of calcium at the minimum.</a:t>
            </a:r>
          </a:p>
          <a:p>
            <a:r>
              <a:rPr lang="en-US" dirty="0" smtClean="0"/>
              <a:t>Frequency is the number of </a:t>
            </a:r>
            <a:r>
              <a:rPr lang="en-US" dirty="0" err="1" smtClean="0"/>
              <a:t>wavefronts</a:t>
            </a:r>
            <a:r>
              <a:rPr lang="en-US" dirty="0" smtClean="0"/>
              <a:t> occurring</a:t>
            </a:r>
            <a:r>
              <a:rPr lang="en-US" baseline="0" dirty="0" smtClean="0"/>
              <a:t> per time.</a:t>
            </a:r>
          </a:p>
          <a:p>
            <a:r>
              <a:rPr lang="en-US" baseline="0" dirty="0" smtClean="0"/>
              <a:t>Speed is the slope of the position/time curve of the </a:t>
            </a:r>
            <a:r>
              <a:rPr lang="en-US" baseline="0" dirty="0" err="1" smtClean="0"/>
              <a:t>wavefronts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1AD1-416C-4AFF-B15C-14A3FAC0B2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7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F039-785C-4016-A9AE-18D0D3294E0A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D70-DA20-4099-8B71-09F91E73D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4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F039-785C-4016-A9AE-18D0D3294E0A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D70-DA20-4099-8B71-09F91E73D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7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F039-785C-4016-A9AE-18D0D3294E0A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D70-DA20-4099-8B71-09F91E73D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1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F039-785C-4016-A9AE-18D0D3294E0A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D70-DA20-4099-8B71-09F91E73D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7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F039-785C-4016-A9AE-18D0D3294E0A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D70-DA20-4099-8B71-09F91E73D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5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F039-785C-4016-A9AE-18D0D3294E0A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D70-DA20-4099-8B71-09F91E73D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3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F039-785C-4016-A9AE-18D0D3294E0A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D70-DA20-4099-8B71-09F91E73D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8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F039-785C-4016-A9AE-18D0D3294E0A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D70-DA20-4099-8B71-09F91E73D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5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F039-785C-4016-A9AE-18D0D3294E0A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D70-DA20-4099-8B71-09F91E73D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0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F039-785C-4016-A9AE-18D0D3294E0A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D70-DA20-4099-8B71-09F91E73D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6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F039-785C-4016-A9AE-18D0D3294E0A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D70-DA20-4099-8B71-09F91E73D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7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F039-785C-4016-A9AE-18D0D3294E0A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5D70-DA20-4099-8B71-09F91E73D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6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5.png"/><Relationship Id="rId7" Type="http://schemas.openxmlformats.org/officeDocument/2006/relationships/image" Target="../media/image41.png"/><Relationship Id="rId12" Type="http://schemas.openxmlformats.org/officeDocument/2006/relationships/hyperlink" Target="http://www.mathworks.com/help/stats/gamrnd.html?refresh=tru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5.png"/><Relationship Id="rId5" Type="http://schemas.openxmlformats.org/officeDocument/2006/relationships/image" Target="../media/image38.png"/><Relationship Id="rId10" Type="http://schemas.openxmlformats.org/officeDocument/2006/relationships/image" Target="../media/image44.png"/><Relationship Id="rId4" Type="http://schemas.openxmlformats.org/officeDocument/2006/relationships/image" Target="../media/image37.png"/><Relationship Id="rId9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mathworks.com/help/stats/gamrnd.html?refresh=tru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6096000" y="4704090"/>
            <a:ext cx="5597471" cy="6678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0825" y="2864430"/>
            <a:ext cx="4123944" cy="758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0825" y="4820846"/>
            <a:ext cx="5080592" cy="758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0825" y="3869851"/>
            <a:ext cx="3631500" cy="829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0825" y="1720313"/>
            <a:ext cx="5185815" cy="921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Homogenized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8786" y="1882325"/>
                <a:ext cx="4989892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  <m:r>
                                <a:rPr lang="en-US" b="0" i="1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baseline="300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e>
                          </m:d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𝑓𝑙𝑢𝑥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𝑆𝐸𝑅𝐶𝐴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𝑚𝑒𝑑𝑖𝑎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86" y="1882325"/>
                <a:ext cx="4989892" cy="5380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-158530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58530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6048" y="4900888"/>
                <a:ext cx="4030911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𝐼𝑃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48" y="4900888"/>
                <a:ext cx="4030911" cy="5380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-158530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2329" y="3961289"/>
                <a:ext cx="3316741" cy="606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𝐸𝑅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𝑓𝑙𝑢𝑥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𝑆𝐸𝑅𝐶𝐴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29" y="3961289"/>
                <a:ext cx="3316741" cy="6062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88424" y="2944472"/>
                <a:ext cx="3848746" cy="638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𝐼𝑃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  <m:r>
                                        <a:rPr lang="en-US" i="1" baseline="30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30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𝐼𝑃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24" y="2944472"/>
                <a:ext cx="3848746" cy="63806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6096000" y="1690688"/>
            <a:ext cx="5597471" cy="921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55124" y="1858108"/>
                <a:ext cx="5411033" cy="630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𝑓𝑙𝑢𝑥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𝐼𝑃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  <m:r>
                                        <a:rPr lang="en-US" i="1" baseline="30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30000"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𝐼𝑃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3000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3000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3000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e>
                              </m:d>
                              <m:r>
                                <a:rPr lang="en-US" i="1" baseline="300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𝐼𝑃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𝐼𝑃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i="1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124" y="1858108"/>
                <a:ext cx="5411033" cy="630173"/>
              </a:xfrm>
              <a:prstGeom prst="rect">
                <a:avLst/>
              </a:prstGeom>
              <a:blipFill rotWithShape="0">
                <a:blip r:embed="rId7"/>
                <a:stretch>
                  <a:fillRect b="-6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6096000" y="2779478"/>
            <a:ext cx="5597471" cy="921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155124" y="2946898"/>
                <a:ext cx="2679773" cy="625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𝑆𝐸𝑅𝐶𝐴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𝑆𝐸𝑅𝐶𝐴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𝑆𝐸𝑅𝐶𝐴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124" y="2946898"/>
                <a:ext cx="2679773" cy="6250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6096000" y="3899476"/>
            <a:ext cx="5597471" cy="6678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55124" y="4066896"/>
                <a:ext cx="28494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𝑚𝑒𝑑𝑖𝑎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𝑙𝑒𝑎𝑘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𝑙𝑒𝑎𝑘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124" y="4066896"/>
                <a:ext cx="284943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141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22325" y="4796968"/>
                <a:ext cx="19861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𝑃𝐿𝐶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325" y="4796968"/>
                <a:ext cx="1986185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3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Boundary and initial conditions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19650" cy="20999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No-flux boundary conditions: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Spatial domain is 0 to 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18315" y="1690688"/>
                <a:ext cx="39097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sz="2800" i="1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={0,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315" y="1690688"/>
                <a:ext cx="390978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38750" y="2179589"/>
                <a:ext cx="41053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sz="28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 baseline="3000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={0,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750" y="2179589"/>
                <a:ext cx="410535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182269"/>
            <a:ext cx="4819650" cy="565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Steady-state initial conditions: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218712" y="4511675"/>
                <a:ext cx="29511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sz="28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 baseline="3000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.05 </m:t>
                      </m:r>
                      <m:r>
                        <a:rPr lang="el-GR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712" y="4511675"/>
                <a:ext cx="295119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410432" y="5034895"/>
                <a:ext cx="27556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sz="2800" i="1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.15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32" y="5034895"/>
                <a:ext cx="275562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218712" y="5541169"/>
                <a:ext cx="2585964" cy="500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𝐸𝑅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bSup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6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712" y="5541169"/>
                <a:ext cx="2585964" cy="5000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294912" y="6047940"/>
                <a:ext cx="180895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sz="2600" i="1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912" y="6047940"/>
                <a:ext cx="1808957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334670" y="4511675"/>
                <a:ext cx="152266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endParaRPr lang="en-US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670" y="4511675"/>
                <a:ext cx="1522660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60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84356862"/>
                  </p:ext>
                </p:extLst>
              </p:nvPr>
            </p:nvGraphicFramePr>
            <p:xfrm>
              <a:off x="1706880" y="0"/>
              <a:ext cx="8537868" cy="60532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2686"/>
                    <a:gridCol w="4719533"/>
                    <a:gridCol w="2715649"/>
                  </a:tblGrid>
                  <a:tr h="2642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Parameter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Description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Value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leak from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4e-4 [1/s]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release through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0.08 [1/s]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𝐶𝑎</m:t>
                                    </m:r>
                                    <m:r>
                                      <a:rPr lang="en-US" sz="1400" baseline="30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400" baseline="3000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activation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[</a:t>
                          </a:r>
                          <a:r>
                            <a:rPr lang="en-US" sz="1400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]</a:t>
                          </a:r>
                          <a:endParaRPr 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𝐼𝑃</m:t>
                                    </m:r>
                                    <m:r>
                                      <a:rPr lang="en-US" sz="1400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IP3 activation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]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𝑆𝐸𝑅𝐶𝐴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Maximum rate of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0.08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/s]</a:t>
                          </a:r>
                        </a:p>
                      </a:txBody>
                      <a:tcPr anchor="ctr"/>
                    </a:tc>
                  </a:tr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𝑆𝐸𝑅𝐶𝐴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3566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]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𝑙𝑒𝑎𝑘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of calcium leak from medium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0.51 [1/s]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𝑙𝑒𝑎𝑘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constant of calcium flux to the medium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0.035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]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𝐸𝑅</m:t>
                                    </m:r>
                                  </m:sub>
                                </m:sSub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Volumetric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fraction of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IP3R inactivation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11.3 [1/s]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inhibition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3283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0.09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]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𝑑𝑒𝑔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 degradation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0.08 [1/s]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𝑃𝐿𝐶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 rate of IP3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generation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1e-2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/s]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𝐼𝑃</m:t>
                                    </m:r>
                                    <m:r>
                                      <a:rPr lang="en-US" sz="1400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Diffusivity of IP3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280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/s^2]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𝐶𝑎</m:t>
                                    </m:r>
                                    <m:r>
                                      <a:rPr lang="en-US" sz="1400" baseline="30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400" baseline="3000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Diffusivity of calcium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 [uM/s^2]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𝐼𝑃</m:t>
                                    </m:r>
                                    <m:r>
                                      <a:rPr lang="en-US" sz="1400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Permeability of IP3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/s]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𝐶𝑎</m:t>
                                    </m:r>
                                    <m:r>
                                      <a:rPr lang="en-US" sz="1400" baseline="30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400" baseline="3000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Permeability of calcium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0.01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[</a:t>
                          </a:r>
                          <a:r>
                            <a:rPr lang="en-US" sz="1400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/s]</a:t>
                          </a:r>
                          <a:endParaRPr 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84356862"/>
                  </p:ext>
                </p:extLst>
              </p:nvPr>
            </p:nvGraphicFramePr>
            <p:xfrm>
              <a:off x="1706880" y="0"/>
              <a:ext cx="8537868" cy="60532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2686"/>
                    <a:gridCol w="4719533"/>
                    <a:gridCol w="2715649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Parameter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Description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Value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96296" r="-676243" b="-166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leak from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4e-4 [1/s]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196296" r="-676243" b="-156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release through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0.08 [1/s]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296296" r="-676243" b="-146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activation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[</a:t>
                          </a:r>
                          <a:r>
                            <a:rPr lang="en-US" sz="1400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]</a:t>
                          </a:r>
                          <a:endParaRPr 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396296" r="-676243" b="-136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IP3 activation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]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496296" r="-676243" b="-126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Maximum rate of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0.08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/s]</a:t>
                          </a:r>
                        </a:p>
                      </a:txBody>
                      <a:tcPr anchor="ctr"/>
                    </a:tc>
                  </a:tr>
                  <a:tr h="7112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480597" r="-676243" b="-91641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3566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]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720370" r="-676243" b="-10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of calcium leak from medium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0.51 [1/s]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820370" r="-676243" b="-9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constant of calcium flux to the medium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0.035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]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920370" r="-676243" b="-8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Volumetric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fraction of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1020370" r="-676243" b="-7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IP3R inactivation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11.3 [1/s]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7112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916667" r="-676243" b="-50303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inhibition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3283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0.09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]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1242593" r="-676243" b="-5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 degradation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0.08 [1/s]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1342593" r="-676243" b="-4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 rate of IP3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generation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1e-2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/s]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1442593" r="-676243" b="-3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Diffusivity of IP3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280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/s^2]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1542593" r="-676243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Diffusivity of calcium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 [uM/s^2]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1642593" r="-676243" b="-1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Permeability of IP3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/s]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1742593" r="-676243" b="-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Permeability of calcium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0.01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[</a:t>
                          </a:r>
                          <a:r>
                            <a:rPr lang="en-US" sz="1400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/s]</a:t>
                          </a:r>
                          <a:endParaRPr 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21200" y="1730693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521200" y="1730693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521200" y="175072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21200" y="1730693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8396" y="6172200"/>
            <a:ext cx="121919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Höfer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Thomas, Laurent </a:t>
            </a:r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Venance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Christian </a:t>
            </a:r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Giaume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"Control and plasticity of intercellular calcium waves in astrocytes: a modeling approach." </a:t>
            </a:r>
            <a:r>
              <a:rPr lang="en-US" sz="10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Journal of neuroscience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22.12 (2002): 4850-4859</a:t>
            </a: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Sneyd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J. A. M. E. S., et al. "Intercellular calcium waves mediated by diffusion of inositol trisphosphate: a two-dimensional model." 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American Journal of Physiology-Cell Physiology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268.6 (1995): C1537-C1545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Keener, James P., and James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Sneyd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Mathematical physiology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Vol. 1. New York: Springer, 1998.</a:t>
            </a:r>
          </a:p>
        </p:txBody>
      </p:sp>
    </p:spTree>
    <p:extLst>
      <p:ext uri="{BB962C8B-B14F-4D97-AF65-F5344CB8AC3E}">
        <p14:creationId xmlns:p14="http://schemas.microsoft.com/office/powerpoint/2010/main" val="211095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Homogenization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Cell topology was ignored through homogenization as described in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Permeability and Diffusivity terms were combined to obtain effective diffusivity for calcium and IP3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Effective diffusivities (after accounting for cell boundaries) are: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IP3: 9.66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/s^2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Calcium: 0.10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/s^2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92999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Keener, James P., and James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Sneyd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Mathematical physiology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Vol. 1. New York: Springer, 1998.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82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𝑃𝐿𝐶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Probability density function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894735" y="2320108"/>
            <a:ext cx="0" cy="2225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94735" y="4545148"/>
            <a:ext cx="2667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434220" y="1861395"/>
                <a:ext cx="1435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220" y="1861395"/>
                <a:ext cx="143552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228235" y="2415467"/>
                <a:ext cx="123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35" y="2415467"/>
                <a:ext cx="123848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 flipV="1">
            <a:off x="1639590" y="2320108"/>
            <a:ext cx="0" cy="22899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293854" y="4487894"/>
                <a:ext cx="691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854" y="4487894"/>
                <a:ext cx="69147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V="1">
            <a:off x="4270887" y="2320108"/>
            <a:ext cx="0" cy="2225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270887" y="4545148"/>
            <a:ext cx="2667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10372" y="1861395"/>
                <a:ext cx="1993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𝑃𝐿𝐶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372" y="1861395"/>
                <a:ext cx="199355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604387" y="2415467"/>
                <a:ext cx="1252201" cy="376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𝑃𝐿𝐶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387" y="2415467"/>
                <a:ext cx="1252201" cy="376578"/>
              </a:xfrm>
              <a:prstGeom prst="rect">
                <a:avLst/>
              </a:prstGeom>
              <a:blipFill rotWithShape="0">
                <a:blip r:embed="rId7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503475" y="4482242"/>
                <a:ext cx="691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475" y="4482242"/>
                <a:ext cx="691471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7516210" y="2320108"/>
            <a:ext cx="0" cy="2225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516210" y="4545148"/>
            <a:ext cx="2667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617430" y="1720694"/>
                <a:ext cx="2371355" cy="56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0.01,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𝑃𝐿𝐶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430" y="1720694"/>
                <a:ext cx="2371355" cy="56477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567018" y="2388987"/>
                <a:ext cx="1636923" cy="376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𝑃𝐿𝐶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018" y="2388987"/>
                <a:ext cx="1636923" cy="376578"/>
              </a:xfrm>
              <a:prstGeom prst="rect">
                <a:avLst/>
              </a:prstGeom>
              <a:blipFill rotWithShape="0">
                <a:blip r:embed="rId1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915329" y="4487894"/>
                <a:ext cx="691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329" y="4487894"/>
                <a:ext cx="691471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reeform 45"/>
          <p:cNvSpPr/>
          <p:nvPr/>
        </p:nvSpPr>
        <p:spPr>
          <a:xfrm>
            <a:off x="4273836" y="2466267"/>
            <a:ext cx="2459699" cy="2072427"/>
          </a:xfrm>
          <a:custGeom>
            <a:avLst/>
            <a:gdLst>
              <a:gd name="connsiteX0" fmla="*/ 0 w 2984500"/>
              <a:gd name="connsiteY0" fmla="*/ 0 h 2514600"/>
              <a:gd name="connsiteX1" fmla="*/ 50800 w 2984500"/>
              <a:gd name="connsiteY1" fmla="*/ 215900 h 2514600"/>
              <a:gd name="connsiteX2" fmla="*/ 177800 w 2984500"/>
              <a:gd name="connsiteY2" fmla="*/ 571500 h 2514600"/>
              <a:gd name="connsiteX3" fmla="*/ 393700 w 2984500"/>
              <a:gd name="connsiteY3" fmla="*/ 1143000 h 2514600"/>
              <a:gd name="connsiteX4" fmla="*/ 736600 w 2984500"/>
              <a:gd name="connsiteY4" fmla="*/ 1752600 h 2514600"/>
              <a:gd name="connsiteX5" fmla="*/ 1143000 w 2984500"/>
              <a:gd name="connsiteY5" fmla="*/ 2095500 h 2514600"/>
              <a:gd name="connsiteX6" fmla="*/ 1536700 w 2984500"/>
              <a:gd name="connsiteY6" fmla="*/ 2286000 h 2514600"/>
              <a:gd name="connsiteX7" fmla="*/ 2082800 w 2984500"/>
              <a:gd name="connsiteY7" fmla="*/ 2438400 h 2514600"/>
              <a:gd name="connsiteX8" fmla="*/ 2578100 w 2984500"/>
              <a:gd name="connsiteY8" fmla="*/ 2489200 h 2514600"/>
              <a:gd name="connsiteX9" fmla="*/ 2984500 w 2984500"/>
              <a:gd name="connsiteY9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84500" h="2514600">
                <a:moveTo>
                  <a:pt x="0" y="0"/>
                </a:moveTo>
                <a:cubicBezTo>
                  <a:pt x="10583" y="60325"/>
                  <a:pt x="21167" y="120650"/>
                  <a:pt x="50800" y="215900"/>
                </a:cubicBezTo>
                <a:cubicBezTo>
                  <a:pt x="80433" y="311150"/>
                  <a:pt x="120650" y="416983"/>
                  <a:pt x="177800" y="571500"/>
                </a:cubicBezTo>
                <a:cubicBezTo>
                  <a:pt x="234950" y="726017"/>
                  <a:pt x="300567" y="946150"/>
                  <a:pt x="393700" y="1143000"/>
                </a:cubicBezTo>
                <a:cubicBezTo>
                  <a:pt x="486833" y="1339850"/>
                  <a:pt x="611717" y="1593850"/>
                  <a:pt x="736600" y="1752600"/>
                </a:cubicBezTo>
                <a:cubicBezTo>
                  <a:pt x="861483" y="1911350"/>
                  <a:pt x="1009650" y="2006600"/>
                  <a:pt x="1143000" y="2095500"/>
                </a:cubicBezTo>
                <a:cubicBezTo>
                  <a:pt x="1276350" y="2184400"/>
                  <a:pt x="1380067" y="2228850"/>
                  <a:pt x="1536700" y="2286000"/>
                </a:cubicBezTo>
                <a:cubicBezTo>
                  <a:pt x="1693333" y="2343150"/>
                  <a:pt x="1909233" y="2404533"/>
                  <a:pt x="2082800" y="2438400"/>
                </a:cubicBezTo>
                <a:cubicBezTo>
                  <a:pt x="2256367" y="2472267"/>
                  <a:pt x="2427817" y="2476500"/>
                  <a:pt x="2578100" y="2489200"/>
                </a:cubicBezTo>
                <a:cubicBezTo>
                  <a:pt x="2728383" y="2501900"/>
                  <a:pt x="2856441" y="2508250"/>
                  <a:pt x="2984500" y="25146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4812952" y="4477591"/>
            <a:ext cx="0" cy="122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8255040" y="4487894"/>
            <a:ext cx="0" cy="122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7709" y="4992928"/>
            <a:ext cx="324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Represents an IP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generation signal with no noise.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79414" y="4991107"/>
            <a:ext cx="32485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Represents variable IP</a:t>
            </a:r>
            <a:r>
              <a:rPr lang="en-US" sz="16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generation signal where very high production rates can rarely occur, but production on average is the same as in pdf 1.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65564" y="4990605"/>
            <a:ext cx="3988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6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signal with even higher variance than pdf 2. Here production rates will generally be very low but a greater frequency of high-rate events results in an average generation equal to pdf 1 and 2.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7516210" y="2315470"/>
            <a:ext cx="2687731" cy="2242041"/>
          </a:xfrm>
          <a:custGeom>
            <a:avLst/>
            <a:gdLst>
              <a:gd name="connsiteX0" fmla="*/ 0 w 2890982"/>
              <a:gd name="connsiteY0" fmla="*/ 0 h 2242041"/>
              <a:gd name="connsiteX1" fmla="*/ 9236 w 2890982"/>
              <a:gd name="connsiteY1" fmla="*/ 461818 h 2242041"/>
              <a:gd name="connsiteX2" fmla="*/ 9236 w 2890982"/>
              <a:gd name="connsiteY2" fmla="*/ 1062182 h 2242041"/>
              <a:gd name="connsiteX3" fmla="*/ 9236 w 2890982"/>
              <a:gd name="connsiteY3" fmla="*/ 1865746 h 2242041"/>
              <a:gd name="connsiteX4" fmla="*/ 18473 w 2890982"/>
              <a:gd name="connsiteY4" fmla="*/ 2142837 h 2242041"/>
              <a:gd name="connsiteX5" fmla="*/ 83127 w 2890982"/>
              <a:gd name="connsiteY5" fmla="*/ 2235200 h 2242041"/>
              <a:gd name="connsiteX6" fmla="*/ 212436 w 2890982"/>
              <a:gd name="connsiteY6" fmla="*/ 2235200 h 2242041"/>
              <a:gd name="connsiteX7" fmla="*/ 969818 w 2890982"/>
              <a:gd name="connsiteY7" fmla="*/ 2235200 h 2242041"/>
              <a:gd name="connsiteX8" fmla="*/ 1773382 w 2890982"/>
              <a:gd name="connsiteY8" fmla="*/ 2225964 h 2242041"/>
              <a:gd name="connsiteX9" fmla="*/ 2890982 w 2890982"/>
              <a:gd name="connsiteY9" fmla="*/ 2225964 h 224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0982" h="2242041">
                <a:moveTo>
                  <a:pt x="0" y="0"/>
                </a:moveTo>
                <a:cubicBezTo>
                  <a:pt x="3848" y="142394"/>
                  <a:pt x="7697" y="284788"/>
                  <a:pt x="9236" y="461818"/>
                </a:cubicBezTo>
                <a:cubicBezTo>
                  <a:pt x="10775" y="638848"/>
                  <a:pt x="9236" y="1062182"/>
                  <a:pt x="9236" y="1062182"/>
                </a:cubicBezTo>
                <a:cubicBezTo>
                  <a:pt x="9236" y="1296170"/>
                  <a:pt x="7697" y="1685637"/>
                  <a:pt x="9236" y="1865746"/>
                </a:cubicBezTo>
                <a:cubicBezTo>
                  <a:pt x="10775" y="2045855"/>
                  <a:pt x="6158" y="2081261"/>
                  <a:pt x="18473" y="2142837"/>
                </a:cubicBezTo>
                <a:cubicBezTo>
                  <a:pt x="30788" y="2204413"/>
                  <a:pt x="50800" y="2219806"/>
                  <a:pt x="83127" y="2235200"/>
                </a:cubicBezTo>
                <a:cubicBezTo>
                  <a:pt x="115454" y="2250594"/>
                  <a:pt x="212436" y="2235200"/>
                  <a:pt x="212436" y="2235200"/>
                </a:cubicBezTo>
                <a:lnTo>
                  <a:pt x="969818" y="2235200"/>
                </a:lnTo>
                <a:lnTo>
                  <a:pt x="1773382" y="2225964"/>
                </a:lnTo>
                <a:lnTo>
                  <a:pt x="2890982" y="2225964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11168" y="1690689"/>
            <a:ext cx="3116787" cy="3160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5260" y="6334196"/>
            <a:ext cx="11790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 called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gamrnd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MATLAB to generate random numbers on this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9838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Stochastic term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2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 used multiple pdf’s including Gaussian for the stochastic term and always saw a transition as the variance increased with constant mean. I went with Gamma for this exploratory analysis because it most resembled the distribution of stimulus in discs in absence of serum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following is the term used for the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AIChE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model: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formal pdf for this term is: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 called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gamrnd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 MATLAB to generate random numbers on this distribution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133344" y="3850843"/>
                <a:ext cx="51905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400" i="1"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𝑃𝐿𝐶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𝐺𝑎𝑚𝑚𝑎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𝑃𝐿𝐶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344" y="3850843"/>
                <a:ext cx="5190523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866544" y="4745736"/>
                <a:ext cx="3501022" cy="948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𝑃𝐿𝐶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𝑥𝑘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𝑃𝐿𝐶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𝑃𝐿𝐶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nary>
                            <m:nary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544" y="4745736"/>
                <a:ext cx="3501022" cy="9481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644640" y="4745736"/>
                <a:ext cx="2904064" cy="8286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,1,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𝑃𝐿𝐶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𝑃𝐿𝐶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𝑃𝐿𝐶</m:t>
                              </m:r>
                            </m:sub>
                          </m:sSub>
                          <m:nary>
                            <m:nary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640" y="4745736"/>
                <a:ext cx="2904064" cy="8286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82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510</Words>
  <Application>Microsoft Office PowerPoint</Application>
  <PresentationFormat>Widescreen</PresentationFormat>
  <Paragraphs>122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Homogenized model</vt:lpstr>
      <vt:lpstr>Boundary and initial conditions</vt:lpstr>
      <vt:lpstr>PowerPoint Presentation</vt:lpstr>
      <vt:lpstr>Homogenization</vt:lpstr>
      <vt:lpstr>v_PLC Probability density function</vt:lpstr>
      <vt:lpstr>Stochastic term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Boundary and initial conditions</dc:title>
  <dc:creator>Pavel Brodskiy</dc:creator>
  <cp:lastModifiedBy>Pavel Brodskiy</cp:lastModifiedBy>
  <cp:revision>22</cp:revision>
  <dcterms:created xsi:type="dcterms:W3CDTF">2015-11-10T19:30:07Z</dcterms:created>
  <dcterms:modified xsi:type="dcterms:W3CDTF">2015-11-11T04:47:35Z</dcterms:modified>
</cp:coreProperties>
</file>