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1" r:id="rId3"/>
    <p:sldId id="258" r:id="rId4"/>
    <p:sldId id="268" r:id="rId5"/>
    <p:sldId id="257" r:id="rId6"/>
    <p:sldId id="259" r:id="rId7"/>
    <p:sldId id="261" r:id="rId8"/>
    <p:sldId id="267" r:id="rId9"/>
    <p:sldId id="264" r:id="rId10"/>
    <p:sldId id="260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79980" autoAdjust="0"/>
  </p:normalViewPr>
  <p:slideViewPr>
    <p:cSldViewPr snapToGrid="0">
      <p:cViewPr varScale="1">
        <p:scale>
          <a:sx n="71" d="100"/>
          <a:sy n="71" d="100"/>
        </p:scale>
        <p:origin x="11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B4BC8-7612-4A78-B87D-4DCDEC19DC6A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1AD1-416C-4AFF-B15C-14A3FAC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5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means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- means no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Parameters were varied</a:t>
            </a:r>
            <a:r>
              <a:rPr lang="en-US" baseline="0" dirty="0" smtClean="0"/>
              <a:t> by 30% up and down.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Amplitude is the concentration of calcium at the maximum.</a:t>
            </a:r>
          </a:p>
          <a:p>
            <a:r>
              <a:rPr lang="en-US" dirty="0" smtClean="0"/>
              <a:t>Steady state concentration is the concentration of calcium at the minimum.</a:t>
            </a:r>
          </a:p>
          <a:p>
            <a:r>
              <a:rPr lang="en-US" dirty="0" smtClean="0"/>
              <a:t>Frequency is the number of </a:t>
            </a:r>
            <a:r>
              <a:rPr lang="en-US" dirty="0" err="1" smtClean="0"/>
              <a:t>wavefronts</a:t>
            </a:r>
            <a:r>
              <a:rPr lang="en-US" dirty="0" smtClean="0"/>
              <a:t> occurring</a:t>
            </a:r>
            <a:r>
              <a:rPr lang="en-US" baseline="0" dirty="0" smtClean="0"/>
              <a:t> per time.</a:t>
            </a:r>
          </a:p>
          <a:p>
            <a:r>
              <a:rPr lang="en-US" baseline="0" dirty="0" smtClean="0"/>
              <a:t>Speed is the slope of the position/time curve of the </a:t>
            </a:r>
            <a:r>
              <a:rPr lang="en-US" baseline="0" dirty="0" err="1" smtClean="0"/>
              <a:t>wavefronts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means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- means no effect was observed.</a:t>
            </a:r>
          </a:p>
          <a:p>
            <a:pPr marL="0" indent="0">
              <a:buFontTx/>
              <a:buNone/>
            </a:pPr>
            <a:r>
              <a:rPr lang="en-US" dirty="0" smtClean="0"/>
              <a:t>Parameters were varied</a:t>
            </a:r>
            <a:r>
              <a:rPr lang="en-US" baseline="0" dirty="0" smtClean="0"/>
              <a:t> by 30% up and down.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Amplitude is the concentration of calcium at the maximum.</a:t>
            </a:r>
          </a:p>
          <a:p>
            <a:r>
              <a:rPr lang="en-US" dirty="0" smtClean="0"/>
              <a:t>Steady state concentration is the concentration of calcium at the minimum.</a:t>
            </a:r>
          </a:p>
          <a:p>
            <a:r>
              <a:rPr lang="en-US" dirty="0" smtClean="0"/>
              <a:t>Frequency is the number of </a:t>
            </a:r>
            <a:r>
              <a:rPr lang="en-US" dirty="0" err="1" smtClean="0"/>
              <a:t>wavefronts</a:t>
            </a:r>
            <a:r>
              <a:rPr lang="en-US" dirty="0" smtClean="0"/>
              <a:t> occurring</a:t>
            </a:r>
            <a:r>
              <a:rPr lang="en-US" baseline="0" dirty="0" smtClean="0"/>
              <a:t> per time.</a:t>
            </a:r>
          </a:p>
          <a:p>
            <a:r>
              <a:rPr lang="en-US" baseline="0" dirty="0" smtClean="0"/>
              <a:t>Speed is the slope of the position/time curve of the </a:t>
            </a:r>
            <a:r>
              <a:rPr lang="en-US" baseline="0" dirty="0" err="1" smtClean="0"/>
              <a:t>wavefronts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9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  <a:r>
              <a:rPr lang="en-US" baseline="0" dirty="0" smtClean="0"/>
              <a:t> separate </a:t>
            </a:r>
            <a:r>
              <a:rPr lang="en-US" baseline="0" dirty="0" err="1" smtClean="0"/>
              <a:t>PLCg</a:t>
            </a:r>
            <a:r>
              <a:rPr lang="en-US" baseline="0" dirty="0" smtClean="0"/>
              <a:t>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Formal</a:t>
            </a:r>
            <a:r>
              <a:rPr lang="en-US" baseline="0" dirty="0" smtClean="0"/>
              <a:t> separate </a:t>
            </a:r>
            <a:r>
              <a:rPr lang="en-US" baseline="0" dirty="0" err="1" smtClean="0"/>
              <a:t>PLCg</a:t>
            </a:r>
            <a:r>
              <a:rPr lang="en-US" baseline="0" dirty="0" smtClean="0"/>
              <a:t> term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8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refractory period of one compartment is different, sometimes a wave will move through the A/P boundary and sometimes not, resulting in variable frequency. This was observed ex vivo as well.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F0D48-5FEE-4BF3-8DDE-8F5CBCDB6C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81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Variance of gamma</a:t>
            </a:r>
            <a:r>
              <a:rPr lang="en-US" baseline="0" dirty="0" smtClean="0"/>
              <a:t> distribution is alpha/theta^2 where alpha is the first input, and theta is the second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1AD1-416C-4AFF-B15C-14A3FAC0B2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4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2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2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5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2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4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5616-36C0-4C28-BBF7-413C07CA51A5}" type="datetimeFigureOut">
              <a:rPr lang="en-US" smtClean="0"/>
              <a:t>11/17/2015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A163-096E-4E82-BCF0-83E2E1990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10" Type="http://schemas.openxmlformats.org/officeDocument/2006/relationships/image" Target="../media/image45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2.png"/><Relationship Id="rId4" Type="http://schemas.openxmlformats.org/officeDocument/2006/relationships/image" Target="../media/image210.png"/><Relationship Id="rId9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8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arameter sensitivity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3074994"/>
                  </p:ext>
                </p:extLst>
              </p:nvPr>
            </p:nvGraphicFramePr>
            <p:xfrm>
              <a:off x="1" y="0"/>
              <a:ext cx="12191416" cy="6457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86"/>
                    <a:gridCol w="4719533"/>
                    <a:gridCol w="1000443"/>
                    <a:gridCol w="2653105"/>
                    <a:gridCol w="2715649"/>
                  </a:tblGrid>
                  <a:tr h="264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decreased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increased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𝑓𝑙𝑢𝑥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Speed↑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State↓ Amplitude↑</a:t>
                          </a:r>
                        </a:p>
                      </a:txBody>
                      <a:tcPr anchor="ctr"/>
                    </a:tc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56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Amplitude↑ Steady State↓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𝑚𝑒𝑑𝑖𝑎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 Speed↑ 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𝐸𝑅</m:t>
                                    </m:r>
                                  </m:sub>
                                </m:sSub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𝐶𝑎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𝐸𝑅</m:t>
                                        </m:r>
                                      </m:sub>
                                      <m:sup>
                                        <m:r>
                                          <a:rPr lang="en-US" sz="1400"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 Width↑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Width↓ Frequency↓  Amplitude↑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283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𝑑𝑒𝑔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𝑃𝐿𝐶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53074994"/>
                  </p:ext>
                </p:extLst>
              </p:nvPr>
            </p:nvGraphicFramePr>
            <p:xfrm>
              <a:off x="1" y="0"/>
              <a:ext cx="12191416" cy="64576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686"/>
                    <a:gridCol w="4719533"/>
                    <a:gridCol w="1000443"/>
                    <a:gridCol w="2653105"/>
                    <a:gridCol w="2715649"/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decreased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When increased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96296" r="-1007735" b="-17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21053" r="-540244" b="-312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96296" r="-1007735" b="-16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Speed↑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88235" r="-1007735" b="-97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453704" r="-1007735" b="-14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553704" r="-1007735" b="-132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247107" r="-540244" b="-53719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State↓ Amplitude↑</a:t>
                          </a:r>
                        </a:p>
                      </a:txBody>
                      <a:tcPr anchor="ctr"/>
                    </a:tc>
                  </a:tr>
                  <a:tr h="7112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526866" r="-1007735" b="-970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5661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Amplitude↑ Steady State↓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494118" r="-1007735" b="-6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247059" r="-540244" b="-2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594118" r="-1007735" b="-5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Frequency↑  Amplitude↑ Speed↑ 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694118" r="-1007735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694118" r="-540244" b="-46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 Speed↓ Width↑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250000" r="-1007735" b="-63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482143" r="-540244" b="-18214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Width↓ Frequency↓  Amplitude↑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18897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847674" r="-1007735" b="-29651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="1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3283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Frequency↓  Amplitude↑</a:t>
                          </a:r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958824" r="-10077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="1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3537" t="-586331" r="-540244" b="-83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666667" r="-100773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="1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Waves stop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 Frequency↑ </a:t>
                          </a: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766667" r="-1007735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Speed↑ Amplitude↑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105" t="-1866667" r="-1007735" b="-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Random flashes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 effect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21200" y="175072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4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3-09-26 at 3.54.0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840736" y="1731584"/>
            <a:ext cx="2028133" cy="2028133"/>
          </a:xfrm>
          <a:prstGeom prst="rect">
            <a:avLst/>
          </a:prstGeom>
        </p:spPr>
      </p:pic>
      <p:pic>
        <p:nvPicPr>
          <p:cNvPr id="10" name="Picture 9" descr="Screen Shot 2013-09-26 at 3.58.4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58037" y="1685544"/>
            <a:ext cx="2033925" cy="2029968"/>
          </a:xfrm>
          <a:prstGeom prst="rect">
            <a:avLst/>
          </a:prstGeom>
        </p:spPr>
      </p:pic>
      <p:pic>
        <p:nvPicPr>
          <p:cNvPr id="11" name="Picture 10" descr="Screen Shot 2013-09-26 at 4.02.57 P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095837" y="1685544"/>
            <a:ext cx="2045889" cy="202996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95868" y="1286507"/>
            <a:ext cx="1313160" cy="369324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Whole disc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86946" y="1286507"/>
            <a:ext cx="992559" cy="369324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Anterior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21011" y="1286507"/>
            <a:ext cx="1107975" cy="369324"/>
          </a:xfrm>
          <a:prstGeom prst="rect">
            <a:avLst/>
          </a:prstGeom>
          <a:noFill/>
        </p:spPr>
        <p:txBody>
          <a:bodyPr wrap="none" lIns="91430" tIns="45716" rIns="91430" bIns="45716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Gill Sans"/>
                <a:cs typeface="Arial" panose="020B0604020202020204" pitchFamily="34" charset="0"/>
              </a:rPr>
              <a:t>Posterior</a:t>
            </a:r>
          </a:p>
        </p:txBody>
      </p:sp>
      <p:pic>
        <p:nvPicPr>
          <p:cNvPr id="3" name="Picture 2" descr="CalciumTimePlot_092013_D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16" y="3819144"/>
            <a:ext cx="7778820" cy="3048000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 specificity of Ca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2+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transients</a:t>
            </a:r>
          </a:p>
        </p:txBody>
      </p:sp>
    </p:spTree>
    <p:extLst>
      <p:ext uri="{BB962C8B-B14F-4D97-AF65-F5344CB8AC3E}">
        <p14:creationId xmlns:p14="http://schemas.microsoft.com/office/powerpoint/2010/main" val="99281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Molecular mechanism of calcium propagation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27640" y="4046925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014765" y="6458906"/>
            <a:ext cx="4073975" cy="47481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6" name="Straight Connector 5"/>
          <p:cNvCxnSpPr/>
          <p:nvPr/>
        </p:nvCxnSpPr>
        <p:spPr>
          <a:xfrm>
            <a:off x="1706880" y="2604580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7" name="Terminator 36"/>
          <p:cNvSpPr/>
          <p:nvPr/>
        </p:nvSpPr>
        <p:spPr>
          <a:xfrm>
            <a:off x="5022528" y="5249492"/>
            <a:ext cx="2317149" cy="909280"/>
          </a:xfrm>
          <a:prstGeom prst="flowChartTerminator">
            <a:avLst/>
          </a:prstGeom>
          <a:solidFill>
            <a:srgbClr val="EEECE1">
              <a:lumMod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644640" y="5133880"/>
            <a:ext cx="270860" cy="253209"/>
            <a:chOff x="5657676" y="4425629"/>
            <a:chExt cx="270860" cy="253209"/>
          </a:xfrm>
        </p:grpSpPr>
        <p:sp>
          <p:nvSpPr>
            <p:cNvPr id="9" name="Process 76"/>
            <p:cNvSpPr/>
            <p:nvPr/>
          </p:nvSpPr>
          <p:spPr>
            <a:xfrm>
              <a:off x="5693995" y="442562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EEECE1">
                    <a:lumMod val="25000"/>
                  </a:srgbClr>
                </a:gs>
                <a:gs pos="79000">
                  <a:srgbClr val="EEECE1">
                    <a:lumMod val="25000"/>
                  </a:srgbClr>
                </a:gs>
                <a:gs pos="50000">
                  <a:srgbClr val="EEECE1">
                    <a:lumMod val="50000"/>
                  </a:srgbClr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rocess 77"/>
            <p:cNvSpPr/>
            <p:nvPr/>
          </p:nvSpPr>
          <p:spPr>
            <a:xfrm flipH="1">
              <a:off x="5856290" y="4425629"/>
              <a:ext cx="72246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rocess 78"/>
            <p:cNvSpPr/>
            <p:nvPr/>
          </p:nvSpPr>
          <p:spPr>
            <a:xfrm>
              <a:off x="5657676" y="4425629"/>
              <a:ext cx="72638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11750" y="5886546"/>
            <a:ext cx="51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2829" y="5020155"/>
            <a:ext cx="57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kumimoji="0" 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98808" y="3124054"/>
            <a:ext cx="0" cy="3004738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15" name="Oval 14"/>
          <p:cNvSpPr/>
          <p:nvPr/>
        </p:nvSpPr>
        <p:spPr>
          <a:xfrm rot="16200000">
            <a:off x="3089781" y="4597452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 rot="16200000">
            <a:off x="3508021" y="4597452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 rot="16200000">
            <a:off x="3315277" y="4877717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 rot="16200000">
            <a:off x="3315277" y="4461294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657088" y="5129121"/>
            <a:ext cx="270860" cy="253209"/>
            <a:chOff x="4502367" y="4415989"/>
            <a:chExt cx="270860" cy="253209"/>
          </a:xfrm>
        </p:grpSpPr>
        <p:sp>
          <p:nvSpPr>
            <p:cNvPr id="20" name="Process 104"/>
            <p:cNvSpPr/>
            <p:nvPr/>
          </p:nvSpPr>
          <p:spPr>
            <a:xfrm>
              <a:off x="4538687" y="441598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54A870"/>
                </a:gs>
                <a:gs pos="79000">
                  <a:srgbClr val="54A870"/>
                </a:gs>
                <a:gs pos="51000">
                  <a:srgbClr val="67FCBC"/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Process 105"/>
            <p:cNvSpPr/>
            <p:nvPr/>
          </p:nvSpPr>
          <p:spPr>
            <a:xfrm flipH="1">
              <a:off x="4700981" y="4415989"/>
              <a:ext cx="72246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Process 106"/>
            <p:cNvSpPr/>
            <p:nvPr/>
          </p:nvSpPr>
          <p:spPr>
            <a:xfrm>
              <a:off x="4502367" y="4415989"/>
              <a:ext cx="72638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Straight Connector 22"/>
          <p:cNvCxnSpPr/>
          <p:nvPr/>
        </p:nvCxnSpPr>
        <p:spPr>
          <a:xfrm flipH="1">
            <a:off x="8555580" y="3141988"/>
            <a:ext cx="29768" cy="2953496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24" name="Freeform 23"/>
          <p:cNvSpPr/>
          <p:nvPr/>
        </p:nvSpPr>
        <p:spPr>
          <a:xfrm>
            <a:off x="2811555" y="2589192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4"/>
          <p:cNvSpPr/>
          <p:nvPr/>
        </p:nvSpPr>
        <p:spPr>
          <a:xfrm flipH="1">
            <a:off x="3398808" y="2619959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998095" y="2596352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 flipV="1">
            <a:off x="3398806" y="5888885"/>
            <a:ext cx="657950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flipV="1">
            <a:off x="7968327" y="5836137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172600" y="2586480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30" name="Freeform 29"/>
          <p:cNvSpPr/>
          <p:nvPr/>
        </p:nvSpPr>
        <p:spPr>
          <a:xfrm flipH="1">
            <a:off x="8585348" y="2569123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9142832" y="6451713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32" name="Freeform 31"/>
          <p:cNvSpPr/>
          <p:nvPr/>
        </p:nvSpPr>
        <p:spPr>
          <a:xfrm flipH="1" flipV="1">
            <a:off x="8570389" y="5836775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718491" y="6506387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34" name="Freeform 33"/>
          <p:cNvSpPr/>
          <p:nvPr/>
        </p:nvSpPr>
        <p:spPr>
          <a:xfrm flipV="1">
            <a:off x="2811554" y="5888886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 rot="5400000">
            <a:off x="8243895" y="4626446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>
          <a:xfrm rot="5400000">
            <a:off x="7957288" y="4626446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/>
          <p:cNvSpPr/>
          <p:nvPr/>
        </p:nvSpPr>
        <p:spPr>
          <a:xfrm rot="5400000">
            <a:off x="8434820" y="4490288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 rot="5400000">
            <a:off x="8434820" y="4906711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02293" y="4979991"/>
            <a:ext cx="85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SERCA</a:t>
            </a:r>
          </a:p>
        </p:txBody>
      </p:sp>
      <p:sp>
        <p:nvSpPr>
          <p:cNvPr id="40" name="Freeform 39"/>
          <p:cNvSpPr/>
          <p:nvPr/>
        </p:nvSpPr>
        <p:spPr>
          <a:xfrm>
            <a:off x="3968313" y="2599459"/>
            <a:ext cx="4089478" cy="259127"/>
          </a:xfrm>
          <a:custGeom>
            <a:avLst/>
            <a:gdLst>
              <a:gd name="connsiteX0" fmla="*/ 0 w 2587924"/>
              <a:gd name="connsiteY0" fmla="*/ 17253 h 163982"/>
              <a:gd name="connsiteX1" fmla="*/ 1181819 w 2587924"/>
              <a:gd name="connsiteY1" fmla="*/ 163902 h 163982"/>
              <a:gd name="connsiteX2" fmla="*/ 2587924 w 2587924"/>
              <a:gd name="connsiteY2" fmla="*/ 0 h 16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924" h="163982">
                <a:moveTo>
                  <a:pt x="0" y="17253"/>
                </a:moveTo>
                <a:cubicBezTo>
                  <a:pt x="375249" y="92015"/>
                  <a:pt x="750498" y="166777"/>
                  <a:pt x="1181819" y="163902"/>
                </a:cubicBezTo>
                <a:cubicBezTo>
                  <a:pt x="1613140" y="161027"/>
                  <a:pt x="2100532" y="80513"/>
                  <a:pt x="2587924" y="0"/>
                </a:cubicBezTo>
              </a:path>
            </a:pathLst>
          </a:custGeom>
          <a:noFill/>
          <a:ln w="6350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65863" y="2438400"/>
            <a:ext cx="0" cy="290622"/>
          </a:xfrm>
          <a:prstGeom prst="straightConnector1">
            <a:avLst/>
          </a:prstGeom>
          <a:ln w="539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116630" y="2438400"/>
            <a:ext cx="0" cy="290622"/>
          </a:xfrm>
          <a:prstGeom prst="straightConnector1">
            <a:avLst/>
          </a:prstGeom>
          <a:ln w="53975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876443" y="3779327"/>
            <a:ext cx="499495" cy="49949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2188032" y="5030548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9000848" y="5117759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30070" y="5164488"/>
            <a:ext cx="105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Gap 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3500" y="5576706"/>
                <a:ext cx="553806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𝐸𝑅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00" y="5576706"/>
                <a:ext cx="553806" cy="282257"/>
              </a:xfrm>
              <a:prstGeom prst="rect">
                <a:avLst/>
              </a:prstGeom>
              <a:blipFill rotWithShape="0">
                <a:blip r:embed="rId2"/>
                <a:stretch>
                  <a:fillRect l="-10000" t="-2174" r="-3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6416040" y="4556760"/>
            <a:ext cx="354512" cy="1158240"/>
          </a:xfrm>
          <a:custGeom>
            <a:avLst/>
            <a:gdLst>
              <a:gd name="connsiteX0" fmla="*/ 160020 w 354512"/>
              <a:gd name="connsiteY0" fmla="*/ 1158240 h 1158240"/>
              <a:gd name="connsiteX1" fmla="*/ 327660 w 354512"/>
              <a:gd name="connsiteY1" fmla="*/ 1036320 h 1158240"/>
              <a:gd name="connsiteX2" fmla="*/ 320040 w 354512"/>
              <a:gd name="connsiteY2" fmla="*/ 434340 h 1158240"/>
              <a:gd name="connsiteX3" fmla="*/ 0 w 354512"/>
              <a:gd name="connsiteY3" fmla="*/ 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12" h="1158240">
                <a:moveTo>
                  <a:pt x="160020" y="1158240"/>
                </a:moveTo>
                <a:cubicBezTo>
                  <a:pt x="230505" y="1157605"/>
                  <a:pt x="300990" y="1156970"/>
                  <a:pt x="327660" y="1036320"/>
                </a:cubicBezTo>
                <a:cubicBezTo>
                  <a:pt x="354330" y="915670"/>
                  <a:pt x="374650" y="607060"/>
                  <a:pt x="320040" y="434340"/>
                </a:cubicBezTo>
                <a:cubicBezTo>
                  <a:pt x="265430" y="261620"/>
                  <a:pt x="132715" y="13081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796237" y="4648200"/>
            <a:ext cx="139743" cy="1089660"/>
          </a:xfrm>
          <a:custGeom>
            <a:avLst/>
            <a:gdLst>
              <a:gd name="connsiteX0" fmla="*/ 109263 w 139743"/>
              <a:gd name="connsiteY0" fmla="*/ 0 h 1089660"/>
              <a:gd name="connsiteX1" fmla="*/ 10203 w 139743"/>
              <a:gd name="connsiteY1" fmla="*/ 350520 h 1089660"/>
              <a:gd name="connsiteX2" fmla="*/ 17823 w 139743"/>
              <a:gd name="connsiteY2" fmla="*/ 929640 h 1089660"/>
              <a:gd name="connsiteX3" fmla="*/ 139743 w 139743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43" h="1089660">
                <a:moveTo>
                  <a:pt x="109263" y="0"/>
                </a:moveTo>
                <a:cubicBezTo>
                  <a:pt x="67353" y="97790"/>
                  <a:pt x="25443" y="195580"/>
                  <a:pt x="10203" y="350520"/>
                </a:cubicBezTo>
                <a:cubicBezTo>
                  <a:pt x="-5037" y="505460"/>
                  <a:pt x="-3767" y="806450"/>
                  <a:pt x="17823" y="929640"/>
                </a:cubicBezTo>
                <a:cubicBezTo>
                  <a:pt x="39413" y="1052830"/>
                  <a:pt x="139743" y="1089660"/>
                  <a:pt x="139743" y="10896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566551" y="4558056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4330385" y="1776177"/>
            <a:ext cx="577980" cy="5779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51"/>
          <p:cNvSpPr/>
          <p:nvPr/>
        </p:nvSpPr>
        <p:spPr>
          <a:xfrm>
            <a:off x="4518660" y="2438400"/>
            <a:ext cx="1203960" cy="1790700"/>
          </a:xfrm>
          <a:custGeom>
            <a:avLst/>
            <a:gdLst>
              <a:gd name="connsiteX0" fmla="*/ 0 w 1203960"/>
              <a:gd name="connsiteY0" fmla="*/ 0 h 1790700"/>
              <a:gd name="connsiteX1" fmla="*/ 30480 w 1203960"/>
              <a:gd name="connsiteY1" fmla="*/ 640080 h 1790700"/>
              <a:gd name="connsiteX2" fmla="*/ 121920 w 1203960"/>
              <a:gd name="connsiteY2" fmla="*/ 1135380 h 1790700"/>
              <a:gd name="connsiteX3" fmla="*/ 373380 w 1203960"/>
              <a:gd name="connsiteY3" fmla="*/ 1394460 h 1790700"/>
              <a:gd name="connsiteX4" fmla="*/ 1203960 w 1203960"/>
              <a:gd name="connsiteY4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1790700">
                <a:moveTo>
                  <a:pt x="0" y="0"/>
                </a:moveTo>
                <a:cubicBezTo>
                  <a:pt x="5080" y="225425"/>
                  <a:pt x="10160" y="450850"/>
                  <a:pt x="30480" y="640080"/>
                </a:cubicBezTo>
                <a:cubicBezTo>
                  <a:pt x="50800" y="829310"/>
                  <a:pt x="64770" y="1009650"/>
                  <a:pt x="121920" y="1135380"/>
                </a:cubicBezTo>
                <a:cubicBezTo>
                  <a:pt x="179070" y="1261110"/>
                  <a:pt x="193040" y="1285240"/>
                  <a:pt x="373380" y="1394460"/>
                </a:cubicBezTo>
                <a:cubicBezTo>
                  <a:pt x="553720" y="1503680"/>
                  <a:pt x="878840" y="1647190"/>
                  <a:pt x="1203960" y="17907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36232" y="3076279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927587" y="2683669"/>
            <a:ext cx="270860" cy="253209"/>
            <a:chOff x="4502367" y="4415989"/>
            <a:chExt cx="270860" cy="253209"/>
          </a:xfrm>
        </p:grpSpPr>
        <p:sp>
          <p:nvSpPr>
            <p:cNvPr id="55" name="Process 104"/>
            <p:cNvSpPr/>
            <p:nvPr/>
          </p:nvSpPr>
          <p:spPr>
            <a:xfrm>
              <a:off x="4538687" y="441598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chemeClr val="accent2"/>
                </a:gs>
                <a:gs pos="79000">
                  <a:schemeClr val="accent2"/>
                </a:gs>
                <a:gs pos="51000">
                  <a:schemeClr val="accent2">
                    <a:lumMod val="40000"/>
                    <a:lumOff val="60000"/>
                  </a:schemeClr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Process 105"/>
            <p:cNvSpPr/>
            <p:nvPr/>
          </p:nvSpPr>
          <p:spPr>
            <a:xfrm flipH="1">
              <a:off x="4700981" y="4415989"/>
              <a:ext cx="72246" cy="253209"/>
            </a:xfrm>
            <a:prstGeom prst="flowChartProcess">
              <a:avLst/>
            </a:prstGeom>
            <a:solidFill>
              <a:schemeClr val="accent2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Process 106"/>
            <p:cNvSpPr/>
            <p:nvPr/>
          </p:nvSpPr>
          <p:spPr>
            <a:xfrm>
              <a:off x="4502367" y="4415989"/>
              <a:ext cx="72638" cy="253209"/>
            </a:xfrm>
            <a:prstGeom prst="flowChartProcess">
              <a:avLst/>
            </a:prstGeom>
            <a:solidFill>
              <a:schemeClr val="accent2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5366417" y="1905851"/>
            <a:ext cx="120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Stimulation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Freeform 58"/>
          <p:cNvSpPr/>
          <p:nvPr/>
        </p:nvSpPr>
        <p:spPr>
          <a:xfrm>
            <a:off x="5212080" y="2352040"/>
            <a:ext cx="228600" cy="248920"/>
          </a:xfrm>
          <a:custGeom>
            <a:avLst/>
            <a:gdLst>
              <a:gd name="connsiteX0" fmla="*/ 228600 w 228600"/>
              <a:gd name="connsiteY0" fmla="*/ 0 h 248920"/>
              <a:gd name="connsiteX1" fmla="*/ 142240 w 228600"/>
              <a:gd name="connsiteY1" fmla="*/ 81280 h 248920"/>
              <a:gd name="connsiteX2" fmla="*/ 35560 w 228600"/>
              <a:gd name="connsiteY2" fmla="*/ 203200 h 248920"/>
              <a:gd name="connsiteX3" fmla="*/ 0 w 228600"/>
              <a:gd name="connsiteY3" fmla="*/ 248920 h 24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48920">
                <a:moveTo>
                  <a:pt x="228600" y="0"/>
                </a:moveTo>
                <a:cubicBezTo>
                  <a:pt x="201506" y="23706"/>
                  <a:pt x="174413" y="47413"/>
                  <a:pt x="142240" y="81280"/>
                </a:cubicBezTo>
                <a:cubicBezTo>
                  <a:pt x="110067" y="115147"/>
                  <a:pt x="59267" y="175260"/>
                  <a:pt x="35560" y="203200"/>
                </a:cubicBezTo>
                <a:cubicBezTo>
                  <a:pt x="11853" y="231140"/>
                  <a:pt x="0" y="248920"/>
                  <a:pt x="0" y="24892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164518" y="2490345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44121" y="3624954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56427" y="2855435"/>
            <a:ext cx="8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TRPN Channel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23800" y="5379121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7364361" y="4277032"/>
            <a:ext cx="1734053" cy="579045"/>
          </a:xfrm>
          <a:custGeom>
            <a:avLst/>
            <a:gdLst>
              <a:gd name="connsiteX0" fmla="*/ 0 w 1734053"/>
              <a:gd name="connsiteY0" fmla="*/ 0 h 579045"/>
              <a:gd name="connsiteX1" fmla="*/ 265471 w 1734053"/>
              <a:gd name="connsiteY1" fmla="*/ 383458 h 579045"/>
              <a:gd name="connsiteX2" fmla="*/ 747252 w 1734053"/>
              <a:gd name="connsiteY2" fmla="*/ 570271 h 579045"/>
              <a:gd name="connsiteX3" fmla="*/ 1582994 w 1734053"/>
              <a:gd name="connsiteY3" fmla="*/ 540774 h 579045"/>
              <a:gd name="connsiteX4" fmla="*/ 1730478 w 1734053"/>
              <a:gd name="connsiteY4" fmla="*/ 471949 h 5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053" h="579045">
                <a:moveTo>
                  <a:pt x="0" y="0"/>
                </a:moveTo>
                <a:cubicBezTo>
                  <a:pt x="70464" y="144206"/>
                  <a:pt x="140929" y="288413"/>
                  <a:pt x="265471" y="383458"/>
                </a:cubicBezTo>
                <a:cubicBezTo>
                  <a:pt x="390013" y="478503"/>
                  <a:pt x="527665" y="544052"/>
                  <a:pt x="747252" y="570271"/>
                </a:cubicBezTo>
                <a:cubicBezTo>
                  <a:pt x="966839" y="596490"/>
                  <a:pt x="1419123" y="557161"/>
                  <a:pt x="1582994" y="540774"/>
                </a:cubicBezTo>
                <a:cubicBezTo>
                  <a:pt x="1746865" y="524387"/>
                  <a:pt x="1738671" y="498168"/>
                  <a:pt x="1730478" y="47194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682642" y="4770210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028778" y="4824664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eform 66"/>
          <p:cNvSpPr/>
          <p:nvPr/>
        </p:nvSpPr>
        <p:spPr>
          <a:xfrm>
            <a:off x="2281084" y="4454013"/>
            <a:ext cx="3451122" cy="570271"/>
          </a:xfrm>
          <a:custGeom>
            <a:avLst/>
            <a:gdLst>
              <a:gd name="connsiteX0" fmla="*/ 3451122 w 3451122"/>
              <a:gd name="connsiteY0" fmla="*/ 0 h 570271"/>
              <a:gd name="connsiteX1" fmla="*/ 2743200 w 3451122"/>
              <a:gd name="connsiteY1" fmla="*/ 324464 h 570271"/>
              <a:gd name="connsiteX2" fmla="*/ 678426 w 3451122"/>
              <a:gd name="connsiteY2" fmla="*/ 403122 h 570271"/>
              <a:gd name="connsiteX3" fmla="*/ 0 w 3451122"/>
              <a:gd name="connsiteY3" fmla="*/ 570271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22" h="570271">
                <a:moveTo>
                  <a:pt x="3451122" y="0"/>
                </a:moveTo>
                <a:cubicBezTo>
                  <a:pt x="3328219" y="128638"/>
                  <a:pt x="3205316" y="257277"/>
                  <a:pt x="2743200" y="324464"/>
                </a:cubicBezTo>
                <a:cubicBezTo>
                  <a:pt x="2281084" y="391651"/>
                  <a:pt x="1135626" y="362154"/>
                  <a:pt x="678426" y="403122"/>
                </a:cubicBezTo>
                <a:cubicBezTo>
                  <a:pt x="221226" y="444090"/>
                  <a:pt x="110613" y="507180"/>
                  <a:pt x="0" y="570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6325495" y="4624905"/>
            <a:ext cx="248039" cy="504216"/>
          </a:xfrm>
          <a:custGeom>
            <a:avLst/>
            <a:gdLst>
              <a:gd name="connsiteX0" fmla="*/ 0 w 314632"/>
              <a:gd name="connsiteY0" fmla="*/ 0 h 521110"/>
              <a:gd name="connsiteX1" fmla="*/ 127819 w 314632"/>
              <a:gd name="connsiteY1" fmla="*/ 383458 h 521110"/>
              <a:gd name="connsiteX2" fmla="*/ 314632 w 314632"/>
              <a:gd name="connsiteY2" fmla="*/ 521110 h 52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32" h="521110">
                <a:moveTo>
                  <a:pt x="0" y="0"/>
                </a:moveTo>
                <a:cubicBezTo>
                  <a:pt x="37690" y="148303"/>
                  <a:pt x="75380" y="296606"/>
                  <a:pt x="127819" y="383458"/>
                </a:cubicBezTo>
                <a:cubicBezTo>
                  <a:pt x="180258" y="470310"/>
                  <a:pt x="247445" y="495710"/>
                  <a:pt x="314632" y="52111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6433754" y="4878752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33705" y="4834271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Freeform 70"/>
          <p:cNvSpPr/>
          <p:nvPr/>
        </p:nvSpPr>
        <p:spPr>
          <a:xfrm>
            <a:off x="4350115" y="2418735"/>
            <a:ext cx="1372259" cy="1907459"/>
          </a:xfrm>
          <a:custGeom>
            <a:avLst/>
            <a:gdLst>
              <a:gd name="connsiteX0" fmla="*/ 1372259 w 1372259"/>
              <a:gd name="connsiteY0" fmla="*/ 1907459 h 1907459"/>
              <a:gd name="connsiteX1" fmla="*/ 162891 w 1372259"/>
              <a:gd name="connsiteY1" fmla="*/ 1445342 h 1907459"/>
              <a:gd name="connsiteX2" fmla="*/ 44904 w 1372259"/>
              <a:gd name="connsiteY2" fmla="*/ 0 h 19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259" h="1907459">
                <a:moveTo>
                  <a:pt x="1372259" y="1907459"/>
                </a:moveTo>
                <a:cubicBezTo>
                  <a:pt x="878188" y="1835355"/>
                  <a:pt x="384117" y="1763252"/>
                  <a:pt x="162891" y="1445342"/>
                </a:cubicBezTo>
                <a:cubicBezTo>
                  <a:pt x="-58335" y="1127432"/>
                  <a:pt x="-6716" y="563716"/>
                  <a:pt x="4490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4433524" y="4014519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6670081" y="2371488"/>
            <a:ext cx="742902" cy="7429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l-G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9097062" y="4258132"/>
            <a:ext cx="499495" cy="49949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515855" y="4021959"/>
            <a:ext cx="499495" cy="499495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7007359" y="2920181"/>
            <a:ext cx="622473" cy="825909"/>
          </a:xfrm>
          <a:custGeom>
            <a:avLst/>
            <a:gdLst>
              <a:gd name="connsiteX0" fmla="*/ 622473 w 622473"/>
              <a:gd name="connsiteY0" fmla="*/ 0 h 825909"/>
              <a:gd name="connsiteX1" fmla="*/ 258680 w 622473"/>
              <a:gd name="connsiteY1" fmla="*/ 117987 h 825909"/>
              <a:gd name="connsiteX2" fmla="*/ 22706 w 622473"/>
              <a:gd name="connsiteY2" fmla="*/ 373625 h 825909"/>
              <a:gd name="connsiteX3" fmla="*/ 22706 w 622473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473" h="825909">
                <a:moveTo>
                  <a:pt x="622473" y="0"/>
                </a:moveTo>
                <a:cubicBezTo>
                  <a:pt x="490557" y="27858"/>
                  <a:pt x="358641" y="55716"/>
                  <a:pt x="258680" y="117987"/>
                </a:cubicBezTo>
                <a:cubicBezTo>
                  <a:pt x="158719" y="180258"/>
                  <a:pt x="62035" y="255638"/>
                  <a:pt x="22706" y="373625"/>
                </a:cubicBezTo>
                <a:cubicBezTo>
                  <a:pt x="-16623" y="491612"/>
                  <a:pt x="3041" y="658760"/>
                  <a:pt x="22706" y="8259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6063570" y="4689987"/>
            <a:ext cx="474882" cy="511278"/>
          </a:xfrm>
          <a:custGeom>
            <a:avLst/>
            <a:gdLst>
              <a:gd name="connsiteX0" fmla="*/ 2933 w 474882"/>
              <a:gd name="connsiteY0" fmla="*/ 0 h 538860"/>
              <a:gd name="connsiteX1" fmla="*/ 22598 w 474882"/>
              <a:gd name="connsiteY1" fmla="*/ 304800 h 538860"/>
              <a:gd name="connsiteX2" fmla="*/ 170082 w 474882"/>
              <a:gd name="connsiteY2" fmla="*/ 511278 h 538860"/>
              <a:gd name="connsiteX3" fmla="*/ 474882 w 474882"/>
              <a:gd name="connsiteY3" fmla="*/ 530942 h 53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82" h="538860">
                <a:moveTo>
                  <a:pt x="2933" y="0"/>
                </a:moveTo>
                <a:cubicBezTo>
                  <a:pt x="-1164" y="109793"/>
                  <a:pt x="-5260" y="219587"/>
                  <a:pt x="22598" y="304800"/>
                </a:cubicBezTo>
                <a:cubicBezTo>
                  <a:pt x="50456" y="390013"/>
                  <a:pt x="94701" y="473588"/>
                  <a:pt x="170082" y="511278"/>
                </a:cubicBezTo>
                <a:cubicBezTo>
                  <a:pt x="245463" y="548968"/>
                  <a:pt x="360172" y="539955"/>
                  <a:pt x="474882" y="53094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6279606" y="4973900"/>
            <a:ext cx="30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83675" y="4787902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(8)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036381" y="3159950"/>
            <a:ext cx="436338" cy="338554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(9)</a:t>
            </a:r>
            <a:endParaRPr lang="en-US" sz="1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81"/>
          <p:cNvSpPr/>
          <p:nvPr/>
        </p:nvSpPr>
        <p:spPr>
          <a:xfrm>
            <a:off x="6926580" y="4335780"/>
            <a:ext cx="250597" cy="754380"/>
          </a:xfrm>
          <a:custGeom>
            <a:avLst/>
            <a:gdLst>
              <a:gd name="connsiteX0" fmla="*/ 228600 w 250597"/>
              <a:gd name="connsiteY0" fmla="*/ 0 h 754380"/>
              <a:gd name="connsiteX1" fmla="*/ 228600 w 250597"/>
              <a:gd name="connsiteY1" fmla="*/ 320040 h 754380"/>
              <a:gd name="connsiteX2" fmla="*/ 0 w 250597"/>
              <a:gd name="connsiteY2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97" h="754380">
                <a:moveTo>
                  <a:pt x="228600" y="0"/>
                </a:moveTo>
                <a:cubicBezTo>
                  <a:pt x="247650" y="97155"/>
                  <a:pt x="266700" y="194310"/>
                  <a:pt x="228600" y="320040"/>
                </a:cubicBezTo>
                <a:cubicBezTo>
                  <a:pt x="190500" y="445770"/>
                  <a:pt x="95250" y="600075"/>
                  <a:pt x="0" y="75438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907280" y="2339340"/>
            <a:ext cx="838200" cy="1805940"/>
          </a:xfrm>
          <a:custGeom>
            <a:avLst/>
            <a:gdLst>
              <a:gd name="connsiteX0" fmla="*/ 0 w 838200"/>
              <a:gd name="connsiteY0" fmla="*/ 0 h 1805940"/>
              <a:gd name="connsiteX1" fmla="*/ 144780 w 838200"/>
              <a:gd name="connsiteY1" fmla="*/ 205740 h 1805940"/>
              <a:gd name="connsiteX2" fmla="*/ 182880 w 838200"/>
              <a:gd name="connsiteY2" fmla="*/ 1074420 h 1805940"/>
              <a:gd name="connsiteX3" fmla="*/ 358140 w 838200"/>
              <a:gd name="connsiteY3" fmla="*/ 1569720 h 1805940"/>
              <a:gd name="connsiteX4" fmla="*/ 838200 w 838200"/>
              <a:gd name="connsiteY4" fmla="*/ 1805940 h 180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1805940">
                <a:moveTo>
                  <a:pt x="0" y="0"/>
                </a:moveTo>
                <a:cubicBezTo>
                  <a:pt x="57150" y="13335"/>
                  <a:pt x="114300" y="26670"/>
                  <a:pt x="144780" y="205740"/>
                </a:cubicBezTo>
                <a:cubicBezTo>
                  <a:pt x="175260" y="384810"/>
                  <a:pt x="147320" y="847090"/>
                  <a:pt x="182880" y="1074420"/>
                </a:cubicBezTo>
                <a:cubicBezTo>
                  <a:pt x="218440" y="1301750"/>
                  <a:pt x="248920" y="1447800"/>
                  <a:pt x="358140" y="1569720"/>
                </a:cubicBezTo>
                <a:cubicBezTo>
                  <a:pt x="467360" y="1691640"/>
                  <a:pt x="652780" y="1748790"/>
                  <a:pt x="838200" y="180594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634320" y="2287962"/>
            <a:ext cx="775383" cy="77538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PIP</a:t>
            </a:r>
            <a:r>
              <a:rPr lang="en-US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7775408" y="2935132"/>
            <a:ext cx="243840" cy="685800"/>
          </a:xfrm>
          <a:custGeom>
            <a:avLst/>
            <a:gdLst>
              <a:gd name="connsiteX0" fmla="*/ 121920 w 243840"/>
              <a:gd name="connsiteY0" fmla="*/ 0 h 685800"/>
              <a:gd name="connsiteX1" fmla="*/ 157480 w 243840"/>
              <a:gd name="connsiteY1" fmla="*/ 157480 h 685800"/>
              <a:gd name="connsiteX2" fmla="*/ 127000 w 243840"/>
              <a:gd name="connsiteY2" fmla="*/ 137160 h 685800"/>
              <a:gd name="connsiteX3" fmla="*/ 76200 w 243840"/>
              <a:gd name="connsiteY3" fmla="*/ 157480 h 685800"/>
              <a:gd name="connsiteX4" fmla="*/ 45720 w 243840"/>
              <a:gd name="connsiteY4" fmla="*/ 203200 h 685800"/>
              <a:gd name="connsiteX5" fmla="*/ 35560 w 243840"/>
              <a:gd name="connsiteY5" fmla="*/ 218440 h 685800"/>
              <a:gd name="connsiteX6" fmla="*/ 15240 w 243840"/>
              <a:gd name="connsiteY6" fmla="*/ 259080 h 685800"/>
              <a:gd name="connsiteX7" fmla="*/ 5080 w 243840"/>
              <a:gd name="connsiteY7" fmla="*/ 320040 h 685800"/>
              <a:gd name="connsiteX8" fmla="*/ 20320 w 243840"/>
              <a:gd name="connsiteY8" fmla="*/ 381000 h 685800"/>
              <a:gd name="connsiteX9" fmla="*/ 60960 w 243840"/>
              <a:gd name="connsiteY9" fmla="*/ 401320 h 685800"/>
              <a:gd name="connsiteX10" fmla="*/ 137160 w 243840"/>
              <a:gd name="connsiteY10" fmla="*/ 391160 h 685800"/>
              <a:gd name="connsiteX11" fmla="*/ 162560 w 243840"/>
              <a:gd name="connsiteY11" fmla="*/ 340360 h 685800"/>
              <a:gd name="connsiteX12" fmla="*/ 167640 w 243840"/>
              <a:gd name="connsiteY12" fmla="*/ 325120 h 685800"/>
              <a:gd name="connsiteX13" fmla="*/ 152400 w 243840"/>
              <a:gd name="connsiteY13" fmla="*/ 314960 h 685800"/>
              <a:gd name="connsiteX14" fmla="*/ 81280 w 243840"/>
              <a:gd name="connsiteY14" fmla="*/ 320040 h 685800"/>
              <a:gd name="connsiteX15" fmla="*/ 66040 w 243840"/>
              <a:gd name="connsiteY15" fmla="*/ 335280 h 685800"/>
              <a:gd name="connsiteX16" fmla="*/ 45720 w 243840"/>
              <a:gd name="connsiteY16" fmla="*/ 350520 h 685800"/>
              <a:gd name="connsiteX17" fmla="*/ 35560 w 243840"/>
              <a:gd name="connsiteY17" fmla="*/ 365760 h 685800"/>
              <a:gd name="connsiteX18" fmla="*/ 20320 w 243840"/>
              <a:gd name="connsiteY18" fmla="*/ 386080 h 685800"/>
              <a:gd name="connsiteX19" fmla="*/ 15240 w 243840"/>
              <a:gd name="connsiteY19" fmla="*/ 401320 h 685800"/>
              <a:gd name="connsiteX20" fmla="*/ 5080 w 243840"/>
              <a:gd name="connsiteY20" fmla="*/ 416560 h 685800"/>
              <a:gd name="connsiteX21" fmla="*/ 0 w 243840"/>
              <a:gd name="connsiteY21" fmla="*/ 436880 h 685800"/>
              <a:gd name="connsiteX22" fmla="*/ 5080 w 243840"/>
              <a:gd name="connsiteY22" fmla="*/ 492760 h 685800"/>
              <a:gd name="connsiteX23" fmla="*/ 40640 w 243840"/>
              <a:gd name="connsiteY23" fmla="*/ 533400 h 685800"/>
              <a:gd name="connsiteX24" fmla="*/ 60960 w 243840"/>
              <a:gd name="connsiteY24" fmla="*/ 543560 h 685800"/>
              <a:gd name="connsiteX25" fmla="*/ 116840 w 243840"/>
              <a:gd name="connsiteY25" fmla="*/ 574040 h 685800"/>
              <a:gd name="connsiteX26" fmla="*/ 172720 w 243840"/>
              <a:gd name="connsiteY26" fmla="*/ 589280 h 685800"/>
              <a:gd name="connsiteX27" fmla="*/ 238760 w 243840"/>
              <a:gd name="connsiteY27" fmla="*/ 568960 h 685800"/>
              <a:gd name="connsiteX28" fmla="*/ 243840 w 243840"/>
              <a:gd name="connsiteY28" fmla="*/ 548640 h 685800"/>
              <a:gd name="connsiteX29" fmla="*/ 238760 w 243840"/>
              <a:gd name="connsiteY29" fmla="*/ 513080 h 685800"/>
              <a:gd name="connsiteX30" fmla="*/ 218440 w 243840"/>
              <a:gd name="connsiteY30" fmla="*/ 508000 h 685800"/>
              <a:gd name="connsiteX31" fmla="*/ 157480 w 243840"/>
              <a:gd name="connsiteY31" fmla="*/ 513080 h 685800"/>
              <a:gd name="connsiteX32" fmla="*/ 127000 w 243840"/>
              <a:gd name="connsiteY32" fmla="*/ 533400 h 685800"/>
              <a:gd name="connsiteX33" fmla="*/ 96520 w 243840"/>
              <a:gd name="connsiteY33" fmla="*/ 563880 h 685800"/>
              <a:gd name="connsiteX34" fmla="*/ 91440 w 243840"/>
              <a:gd name="connsiteY34" fmla="*/ 584200 h 685800"/>
              <a:gd name="connsiteX35" fmla="*/ 81280 w 243840"/>
              <a:gd name="connsiteY35" fmla="*/ 599440 h 685800"/>
              <a:gd name="connsiteX36" fmla="*/ 76200 w 243840"/>
              <a:gd name="connsiteY36" fmla="*/ 614680 h 685800"/>
              <a:gd name="connsiteX37" fmla="*/ 81280 w 243840"/>
              <a:gd name="connsiteY37" fmla="*/ 650240 h 685800"/>
              <a:gd name="connsiteX38" fmla="*/ 106680 w 243840"/>
              <a:gd name="connsiteY38" fmla="*/ 675640 h 685800"/>
              <a:gd name="connsiteX39" fmla="*/ 111760 w 243840"/>
              <a:gd name="connsiteY39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840" h="685800">
                <a:moveTo>
                  <a:pt x="121920" y="0"/>
                </a:moveTo>
                <a:cubicBezTo>
                  <a:pt x="133773" y="52493"/>
                  <a:pt x="155488" y="103702"/>
                  <a:pt x="157480" y="157480"/>
                </a:cubicBezTo>
                <a:cubicBezTo>
                  <a:pt x="157932" y="169682"/>
                  <a:pt x="127000" y="137160"/>
                  <a:pt x="127000" y="137160"/>
                </a:cubicBezTo>
                <a:cubicBezTo>
                  <a:pt x="109595" y="142133"/>
                  <a:pt x="89799" y="143881"/>
                  <a:pt x="76200" y="157480"/>
                </a:cubicBezTo>
                <a:cubicBezTo>
                  <a:pt x="64927" y="168753"/>
                  <a:pt x="53781" y="190302"/>
                  <a:pt x="45720" y="203200"/>
                </a:cubicBezTo>
                <a:cubicBezTo>
                  <a:pt x="42484" y="208377"/>
                  <a:pt x="38290" y="212979"/>
                  <a:pt x="35560" y="218440"/>
                </a:cubicBezTo>
                <a:cubicBezTo>
                  <a:pt x="10705" y="268150"/>
                  <a:pt x="38779" y="223772"/>
                  <a:pt x="15240" y="259080"/>
                </a:cubicBezTo>
                <a:cubicBezTo>
                  <a:pt x="12356" y="273502"/>
                  <a:pt x="5080" y="307438"/>
                  <a:pt x="5080" y="320040"/>
                </a:cubicBezTo>
                <a:cubicBezTo>
                  <a:pt x="5080" y="336759"/>
                  <a:pt x="3945" y="366965"/>
                  <a:pt x="20320" y="381000"/>
                </a:cubicBezTo>
                <a:cubicBezTo>
                  <a:pt x="35588" y="394087"/>
                  <a:pt x="44338" y="395779"/>
                  <a:pt x="60960" y="401320"/>
                </a:cubicBezTo>
                <a:cubicBezTo>
                  <a:pt x="86360" y="397933"/>
                  <a:pt x="112145" y="396719"/>
                  <a:pt x="137160" y="391160"/>
                </a:cubicBezTo>
                <a:cubicBezTo>
                  <a:pt x="161553" y="385739"/>
                  <a:pt x="156557" y="358369"/>
                  <a:pt x="162560" y="340360"/>
                </a:cubicBezTo>
                <a:lnTo>
                  <a:pt x="167640" y="325120"/>
                </a:lnTo>
                <a:cubicBezTo>
                  <a:pt x="162560" y="321733"/>
                  <a:pt x="158495" y="315319"/>
                  <a:pt x="152400" y="314960"/>
                </a:cubicBezTo>
                <a:cubicBezTo>
                  <a:pt x="128674" y="313564"/>
                  <a:pt x="104415" y="314596"/>
                  <a:pt x="81280" y="320040"/>
                </a:cubicBezTo>
                <a:cubicBezTo>
                  <a:pt x="74287" y="321685"/>
                  <a:pt x="71495" y="330605"/>
                  <a:pt x="66040" y="335280"/>
                </a:cubicBezTo>
                <a:cubicBezTo>
                  <a:pt x="59612" y="340790"/>
                  <a:pt x="51707" y="344533"/>
                  <a:pt x="45720" y="350520"/>
                </a:cubicBezTo>
                <a:cubicBezTo>
                  <a:pt x="41403" y="354837"/>
                  <a:pt x="39109" y="360792"/>
                  <a:pt x="35560" y="365760"/>
                </a:cubicBezTo>
                <a:cubicBezTo>
                  <a:pt x="30639" y="372650"/>
                  <a:pt x="25400" y="379307"/>
                  <a:pt x="20320" y="386080"/>
                </a:cubicBezTo>
                <a:cubicBezTo>
                  <a:pt x="18627" y="391160"/>
                  <a:pt x="17635" y="396531"/>
                  <a:pt x="15240" y="401320"/>
                </a:cubicBezTo>
                <a:cubicBezTo>
                  <a:pt x="12510" y="406781"/>
                  <a:pt x="7485" y="410948"/>
                  <a:pt x="5080" y="416560"/>
                </a:cubicBezTo>
                <a:cubicBezTo>
                  <a:pt x="2330" y="422977"/>
                  <a:pt x="1693" y="430107"/>
                  <a:pt x="0" y="436880"/>
                </a:cubicBezTo>
                <a:cubicBezTo>
                  <a:pt x="1693" y="455507"/>
                  <a:pt x="-197" y="474817"/>
                  <a:pt x="5080" y="492760"/>
                </a:cubicBezTo>
                <a:cubicBezTo>
                  <a:pt x="11152" y="513405"/>
                  <a:pt x="24057" y="523924"/>
                  <a:pt x="40640" y="533400"/>
                </a:cubicBezTo>
                <a:cubicBezTo>
                  <a:pt x="47215" y="537157"/>
                  <a:pt x="54385" y="539803"/>
                  <a:pt x="60960" y="543560"/>
                </a:cubicBezTo>
                <a:cubicBezTo>
                  <a:pt x="82597" y="555924"/>
                  <a:pt x="86131" y="566363"/>
                  <a:pt x="116840" y="574040"/>
                </a:cubicBezTo>
                <a:cubicBezTo>
                  <a:pt x="162675" y="585499"/>
                  <a:pt x="144233" y="579784"/>
                  <a:pt x="172720" y="589280"/>
                </a:cubicBezTo>
                <a:cubicBezTo>
                  <a:pt x="201303" y="586422"/>
                  <a:pt x="223884" y="594994"/>
                  <a:pt x="238760" y="568960"/>
                </a:cubicBezTo>
                <a:cubicBezTo>
                  <a:pt x="242224" y="562898"/>
                  <a:pt x="242147" y="555413"/>
                  <a:pt x="243840" y="548640"/>
                </a:cubicBezTo>
                <a:cubicBezTo>
                  <a:pt x="242147" y="536787"/>
                  <a:pt x="245106" y="523234"/>
                  <a:pt x="238760" y="513080"/>
                </a:cubicBezTo>
                <a:cubicBezTo>
                  <a:pt x="235060" y="507159"/>
                  <a:pt x="225422" y="508000"/>
                  <a:pt x="218440" y="508000"/>
                </a:cubicBezTo>
                <a:cubicBezTo>
                  <a:pt x="198050" y="508000"/>
                  <a:pt x="177800" y="511387"/>
                  <a:pt x="157480" y="513080"/>
                </a:cubicBezTo>
                <a:cubicBezTo>
                  <a:pt x="130697" y="522008"/>
                  <a:pt x="152369" y="512260"/>
                  <a:pt x="127000" y="533400"/>
                </a:cubicBezTo>
                <a:cubicBezTo>
                  <a:pt x="97287" y="558161"/>
                  <a:pt x="125724" y="524941"/>
                  <a:pt x="96520" y="563880"/>
                </a:cubicBezTo>
                <a:cubicBezTo>
                  <a:pt x="94827" y="570653"/>
                  <a:pt x="94190" y="577783"/>
                  <a:pt x="91440" y="584200"/>
                </a:cubicBezTo>
                <a:cubicBezTo>
                  <a:pt x="89035" y="589812"/>
                  <a:pt x="84010" y="593979"/>
                  <a:pt x="81280" y="599440"/>
                </a:cubicBezTo>
                <a:cubicBezTo>
                  <a:pt x="78885" y="604229"/>
                  <a:pt x="77893" y="609600"/>
                  <a:pt x="76200" y="614680"/>
                </a:cubicBezTo>
                <a:cubicBezTo>
                  <a:pt x="77893" y="626533"/>
                  <a:pt x="77839" y="638771"/>
                  <a:pt x="81280" y="650240"/>
                </a:cubicBezTo>
                <a:cubicBezTo>
                  <a:pt x="87086" y="669592"/>
                  <a:pt x="94101" y="663061"/>
                  <a:pt x="106680" y="675640"/>
                </a:cubicBezTo>
                <a:cubicBezTo>
                  <a:pt x="109357" y="678317"/>
                  <a:pt x="110067" y="682413"/>
                  <a:pt x="111760" y="685800"/>
                </a:cubicBezTo>
              </a:path>
            </a:pathLst>
          </a:custGeom>
          <a:noFill/>
          <a:ln w="254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8171648" y="2924972"/>
            <a:ext cx="198342" cy="762000"/>
          </a:xfrm>
          <a:custGeom>
            <a:avLst/>
            <a:gdLst>
              <a:gd name="connsiteX0" fmla="*/ 0 w 198342"/>
              <a:gd name="connsiteY0" fmla="*/ 0 h 762000"/>
              <a:gd name="connsiteX1" fmla="*/ 157480 w 198342"/>
              <a:gd name="connsiteY1" fmla="*/ 233680 h 762000"/>
              <a:gd name="connsiteX2" fmla="*/ 167640 w 198342"/>
              <a:gd name="connsiteY2" fmla="*/ 218440 h 762000"/>
              <a:gd name="connsiteX3" fmla="*/ 147320 w 198342"/>
              <a:gd name="connsiteY3" fmla="*/ 177800 h 762000"/>
              <a:gd name="connsiteX4" fmla="*/ 116840 w 198342"/>
              <a:gd name="connsiteY4" fmla="*/ 182880 h 762000"/>
              <a:gd name="connsiteX5" fmla="*/ 96520 w 198342"/>
              <a:gd name="connsiteY5" fmla="*/ 208280 h 762000"/>
              <a:gd name="connsiteX6" fmla="*/ 76200 w 198342"/>
              <a:gd name="connsiteY6" fmla="*/ 243840 h 762000"/>
              <a:gd name="connsiteX7" fmla="*/ 60960 w 198342"/>
              <a:gd name="connsiteY7" fmla="*/ 279400 h 762000"/>
              <a:gd name="connsiteX8" fmla="*/ 66040 w 198342"/>
              <a:gd name="connsiteY8" fmla="*/ 345440 h 762000"/>
              <a:gd name="connsiteX9" fmla="*/ 81280 w 198342"/>
              <a:gd name="connsiteY9" fmla="*/ 355600 h 762000"/>
              <a:gd name="connsiteX10" fmla="*/ 111760 w 198342"/>
              <a:gd name="connsiteY10" fmla="*/ 365760 h 762000"/>
              <a:gd name="connsiteX11" fmla="*/ 137160 w 198342"/>
              <a:gd name="connsiteY11" fmla="*/ 375920 h 762000"/>
              <a:gd name="connsiteX12" fmla="*/ 177800 w 198342"/>
              <a:gd name="connsiteY12" fmla="*/ 370840 h 762000"/>
              <a:gd name="connsiteX13" fmla="*/ 182880 w 198342"/>
              <a:gd name="connsiteY13" fmla="*/ 355600 h 762000"/>
              <a:gd name="connsiteX14" fmla="*/ 167640 w 198342"/>
              <a:gd name="connsiteY14" fmla="*/ 350520 h 762000"/>
              <a:gd name="connsiteX15" fmla="*/ 152400 w 198342"/>
              <a:gd name="connsiteY15" fmla="*/ 340360 h 762000"/>
              <a:gd name="connsiteX16" fmla="*/ 127000 w 198342"/>
              <a:gd name="connsiteY16" fmla="*/ 345440 h 762000"/>
              <a:gd name="connsiteX17" fmla="*/ 106680 w 198342"/>
              <a:gd name="connsiteY17" fmla="*/ 386080 h 762000"/>
              <a:gd name="connsiteX18" fmla="*/ 96520 w 198342"/>
              <a:gd name="connsiteY18" fmla="*/ 401320 h 762000"/>
              <a:gd name="connsiteX19" fmla="*/ 101600 w 198342"/>
              <a:gd name="connsiteY19" fmla="*/ 462280 h 762000"/>
              <a:gd name="connsiteX20" fmla="*/ 116840 w 198342"/>
              <a:gd name="connsiteY20" fmla="*/ 467360 h 762000"/>
              <a:gd name="connsiteX21" fmla="*/ 162560 w 198342"/>
              <a:gd name="connsiteY21" fmla="*/ 492760 h 762000"/>
              <a:gd name="connsiteX22" fmla="*/ 177800 w 198342"/>
              <a:gd name="connsiteY22" fmla="*/ 497840 h 762000"/>
              <a:gd name="connsiteX23" fmla="*/ 198120 w 198342"/>
              <a:gd name="connsiteY23" fmla="*/ 492760 h 762000"/>
              <a:gd name="connsiteX24" fmla="*/ 182880 w 198342"/>
              <a:gd name="connsiteY24" fmla="*/ 482600 h 762000"/>
              <a:gd name="connsiteX25" fmla="*/ 147320 w 198342"/>
              <a:gd name="connsiteY25" fmla="*/ 487680 h 762000"/>
              <a:gd name="connsiteX26" fmla="*/ 132080 w 198342"/>
              <a:gd name="connsiteY26" fmla="*/ 502920 h 762000"/>
              <a:gd name="connsiteX27" fmla="*/ 111760 w 198342"/>
              <a:gd name="connsiteY27" fmla="*/ 533400 h 762000"/>
              <a:gd name="connsiteX28" fmla="*/ 106680 w 198342"/>
              <a:gd name="connsiteY28" fmla="*/ 553720 h 762000"/>
              <a:gd name="connsiteX29" fmla="*/ 106680 w 198342"/>
              <a:gd name="connsiteY29" fmla="*/ 604520 h 762000"/>
              <a:gd name="connsiteX30" fmla="*/ 121920 w 198342"/>
              <a:gd name="connsiteY30" fmla="*/ 609600 h 762000"/>
              <a:gd name="connsiteX31" fmla="*/ 157480 w 198342"/>
              <a:gd name="connsiteY31" fmla="*/ 624840 h 762000"/>
              <a:gd name="connsiteX32" fmla="*/ 157480 w 198342"/>
              <a:gd name="connsiteY32" fmla="*/ 574040 h 762000"/>
              <a:gd name="connsiteX33" fmla="*/ 147320 w 198342"/>
              <a:gd name="connsiteY33" fmla="*/ 558800 h 762000"/>
              <a:gd name="connsiteX34" fmla="*/ 111760 w 198342"/>
              <a:gd name="connsiteY34" fmla="*/ 563880 h 762000"/>
              <a:gd name="connsiteX35" fmla="*/ 91440 w 198342"/>
              <a:gd name="connsiteY35" fmla="*/ 579120 h 762000"/>
              <a:gd name="connsiteX36" fmla="*/ 66040 w 198342"/>
              <a:gd name="connsiteY36" fmla="*/ 614680 h 762000"/>
              <a:gd name="connsiteX37" fmla="*/ 50800 w 198342"/>
              <a:gd name="connsiteY37" fmla="*/ 645160 h 762000"/>
              <a:gd name="connsiteX38" fmla="*/ 55880 w 198342"/>
              <a:gd name="connsiteY38" fmla="*/ 701040 h 762000"/>
              <a:gd name="connsiteX39" fmla="*/ 60960 w 198342"/>
              <a:gd name="connsiteY39" fmla="*/ 716280 h 762000"/>
              <a:gd name="connsiteX40" fmla="*/ 91440 w 198342"/>
              <a:gd name="connsiteY40" fmla="*/ 741680 h 762000"/>
              <a:gd name="connsiteX41" fmla="*/ 106680 w 198342"/>
              <a:gd name="connsiteY41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98342" h="762000">
                <a:moveTo>
                  <a:pt x="0" y="0"/>
                </a:moveTo>
                <a:cubicBezTo>
                  <a:pt x="52493" y="77893"/>
                  <a:pt x="100293" y="159164"/>
                  <a:pt x="157480" y="233680"/>
                </a:cubicBezTo>
                <a:cubicBezTo>
                  <a:pt x="161197" y="238523"/>
                  <a:pt x="167032" y="224515"/>
                  <a:pt x="167640" y="218440"/>
                </a:cubicBezTo>
                <a:cubicBezTo>
                  <a:pt x="171406" y="180780"/>
                  <a:pt x="169625" y="185235"/>
                  <a:pt x="147320" y="177800"/>
                </a:cubicBezTo>
                <a:cubicBezTo>
                  <a:pt x="137160" y="179493"/>
                  <a:pt x="125672" y="177581"/>
                  <a:pt x="116840" y="182880"/>
                </a:cubicBezTo>
                <a:cubicBezTo>
                  <a:pt x="107543" y="188458"/>
                  <a:pt x="103026" y="199606"/>
                  <a:pt x="96520" y="208280"/>
                </a:cubicBezTo>
                <a:cubicBezTo>
                  <a:pt x="89151" y="218106"/>
                  <a:pt x="80419" y="232590"/>
                  <a:pt x="76200" y="243840"/>
                </a:cubicBezTo>
                <a:cubicBezTo>
                  <a:pt x="62141" y="281330"/>
                  <a:pt x="81550" y="248516"/>
                  <a:pt x="60960" y="279400"/>
                </a:cubicBezTo>
                <a:cubicBezTo>
                  <a:pt x="62653" y="301413"/>
                  <a:pt x="60351" y="324107"/>
                  <a:pt x="66040" y="345440"/>
                </a:cubicBezTo>
                <a:cubicBezTo>
                  <a:pt x="67613" y="351339"/>
                  <a:pt x="75701" y="353120"/>
                  <a:pt x="81280" y="355600"/>
                </a:cubicBezTo>
                <a:cubicBezTo>
                  <a:pt x="91067" y="359950"/>
                  <a:pt x="101816" y="361783"/>
                  <a:pt x="111760" y="365760"/>
                </a:cubicBezTo>
                <a:lnTo>
                  <a:pt x="137160" y="375920"/>
                </a:lnTo>
                <a:cubicBezTo>
                  <a:pt x="150707" y="374227"/>
                  <a:pt x="165325" y="376385"/>
                  <a:pt x="177800" y="370840"/>
                </a:cubicBezTo>
                <a:cubicBezTo>
                  <a:pt x="182693" y="368665"/>
                  <a:pt x="185275" y="360389"/>
                  <a:pt x="182880" y="355600"/>
                </a:cubicBezTo>
                <a:cubicBezTo>
                  <a:pt x="180485" y="350811"/>
                  <a:pt x="172429" y="352915"/>
                  <a:pt x="167640" y="350520"/>
                </a:cubicBezTo>
                <a:cubicBezTo>
                  <a:pt x="162179" y="347790"/>
                  <a:pt x="157480" y="343747"/>
                  <a:pt x="152400" y="340360"/>
                </a:cubicBezTo>
                <a:cubicBezTo>
                  <a:pt x="143933" y="342053"/>
                  <a:pt x="133105" y="339335"/>
                  <a:pt x="127000" y="345440"/>
                </a:cubicBezTo>
                <a:cubicBezTo>
                  <a:pt x="116290" y="356150"/>
                  <a:pt x="115081" y="373478"/>
                  <a:pt x="106680" y="386080"/>
                </a:cubicBezTo>
                <a:lnTo>
                  <a:pt x="96520" y="401320"/>
                </a:lnTo>
                <a:cubicBezTo>
                  <a:pt x="98213" y="421640"/>
                  <a:pt x="95603" y="442791"/>
                  <a:pt x="101600" y="462280"/>
                </a:cubicBezTo>
                <a:cubicBezTo>
                  <a:pt x="103175" y="467398"/>
                  <a:pt x="112385" y="464390"/>
                  <a:pt x="116840" y="467360"/>
                </a:cubicBezTo>
                <a:cubicBezTo>
                  <a:pt x="162466" y="497777"/>
                  <a:pt x="91257" y="468992"/>
                  <a:pt x="162560" y="492760"/>
                </a:cubicBezTo>
                <a:lnTo>
                  <a:pt x="177800" y="497840"/>
                </a:lnTo>
                <a:cubicBezTo>
                  <a:pt x="184573" y="496147"/>
                  <a:pt x="195912" y="499384"/>
                  <a:pt x="198120" y="492760"/>
                </a:cubicBezTo>
                <a:cubicBezTo>
                  <a:pt x="200051" y="486968"/>
                  <a:pt x="188955" y="483208"/>
                  <a:pt x="182880" y="482600"/>
                </a:cubicBezTo>
                <a:cubicBezTo>
                  <a:pt x="170966" y="481409"/>
                  <a:pt x="159173" y="485987"/>
                  <a:pt x="147320" y="487680"/>
                </a:cubicBezTo>
                <a:cubicBezTo>
                  <a:pt x="142240" y="492760"/>
                  <a:pt x="136491" y="497249"/>
                  <a:pt x="132080" y="502920"/>
                </a:cubicBezTo>
                <a:cubicBezTo>
                  <a:pt x="124583" y="512559"/>
                  <a:pt x="111760" y="533400"/>
                  <a:pt x="111760" y="533400"/>
                </a:cubicBezTo>
                <a:cubicBezTo>
                  <a:pt x="110067" y="540173"/>
                  <a:pt x="108598" y="547007"/>
                  <a:pt x="106680" y="553720"/>
                </a:cubicBezTo>
                <a:cubicBezTo>
                  <a:pt x="100993" y="573625"/>
                  <a:pt x="93734" y="578627"/>
                  <a:pt x="106680" y="604520"/>
                </a:cubicBezTo>
                <a:cubicBezTo>
                  <a:pt x="109075" y="609309"/>
                  <a:pt x="117131" y="607205"/>
                  <a:pt x="121920" y="609600"/>
                </a:cubicBezTo>
                <a:cubicBezTo>
                  <a:pt x="157002" y="627141"/>
                  <a:pt x="115190" y="614267"/>
                  <a:pt x="157480" y="624840"/>
                </a:cubicBezTo>
                <a:cubicBezTo>
                  <a:pt x="163249" y="601764"/>
                  <a:pt x="166377" y="600731"/>
                  <a:pt x="157480" y="574040"/>
                </a:cubicBezTo>
                <a:cubicBezTo>
                  <a:pt x="155549" y="568248"/>
                  <a:pt x="150707" y="563880"/>
                  <a:pt x="147320" y="558800"/>
                </a:cubicBezTo>
                <a:cubicBezTo>
                  <a:pt x="135467" y="560493"/>
                  <a:pt x="123013" y="559788"/>
                  <a:pt x="111760" y="563880"/>
                </a:cubicBezTo>
                <a:cubicBezTo>
                  <a:pt x="103803" y="566773"/>
                  <a:pt x="97868" y="573610"/>
                  <a:pt x="91440" y="579120"/>
                </a:cubicBezTo>
                <a:cubicBezTo>
                  <a:pt x="70588" y="596993"/>
                  <a:pt x="79684" y="590803"/>
                  <a:pt x="66040" y="614680"/>
                </a:cubicBezTo>
                <a:cubicBezTo>
                  <a:pt x="50284" y="642254"/>
                  <a:pt x="60114" y="617218"/>
                  <a:pt x="50800" y="645160"/>
                </a:cubicBezTo>
                <a:cubicBezTo>
                  <a:pt x="52493" y="663787"/>
                  <a:pt x="53235" y="682525"/>
                  <a:pt x="55880" y="701040"/>
                </a:cubicBezTo>
                <a:cubicBezTo>
                  <a:pt x="56637" y="706341"/>
                  <a:pt x="57990" y="711825"/>
                  <a:pt x="60960" y="716280"/>
                </a:cubicBezTo>
                <a:cubicBezTo>
                  <a:pt x="72091" y="732976"/>
                  <a:pt x="77383" y="729966"/>
                  <a:pt x="91440" y="741680"/>
                </a:cubicBezTo>
                <a:cubicBezTo>
                  <a:pt x="107877" y="755378"/>
                  <a:pt x="106680" y="750382"/>
                  <a:pt x="106680" y="762000"/>
                </a:cubicBezTo>
              </a:path>
            </a:pathLst>
          </a:custGeom>
          <a:noFill/>
          <a:ln w="25400">
            <a:solidFill>
              <a:srgbClr val="FFD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8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robability density functions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94735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94735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434220" y="1861395"/>
                <a:ext cx="1435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20" y="1861395"/>
                <a:ext cx="143552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28235" y="2415467"/>
                <a:ext cx="123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35" y="2415467"/>
                <a:ext cx="123848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 flipV="1">
            <a:off x="1639590" y="2320108"/>
            <a:ext cx="0" cy="2289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93854" y="4487894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54" y="4487894"/>
                <a:ext cx="691471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V="1">
            <a:off x="4270887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270887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10372" y="1861395"/>
                <a:ext cx="1993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72" y="1861395"/>
                <a:ext cx="199355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04387" y="2415467"/>
                <a:ext cx="1252201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387" y="2415467"/>
                <a:ext cx="1252201" cy="376578"/>
              </a:xfrm>
              <a:prstGeom prst="rect">
                <a:avLst/>
              </a:prstGeom>
              <a:blipFill rotWithShape="0"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03475" y="4482242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475" y="4482242"/>
                <a:ext cx="69147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7516210" y="2320108"/>
            <a:ext cx="0" cy="2225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516210" y="4545148"/>
            <a:ext cx="2667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617430" y="1720694"/>
                <a:ext cx="2371355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0.01,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𝑃𝐿𝐶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430" y="1720694"/>
                <a:ext cx="2371355" cy="5647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567018" y="2388987"/>
                <a:ext cx="1636923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018" y="2388987"/>
                <a:ext cx="1636923" cy="376578"/>
              </a:xfrm>
              <a:prstGeom prst="rect">
                <a:avLst/>
              </a:prstGeom>
              <a:blipFill rotWithShape="0"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915329" y="4487894"/>
                <a:ext cx="691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29" y="4487894"/>
                <a:ext cx="69147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 45"/>
          <p:cNvSpPr/>
          <p:nvPr/>
        </p:nvSpPr>
        <p:spPr>
          <a:xfrm>
            <a:off x="4273836" y="2466267"/>
            <a:ext cx="2459699" cy="2072427"/>
          </a:xfrm>
          <a:custGeom>
            <a:avLst/>
            <a:gdLst>
              <a:gd name="connsiteX0" fmla="*/ 0 w 2984500"/>
              <a:gd name="connsiteY0" fmla="*/ 0 h 2514600"/>
              <a:gd name="connsiteX1" fmla="*/ 50800 w 2984500"/>
              <a:gd name="connsiteY1" fmla="*/ 215900 h 2514600"/>
              <a:gd name="connsiteX2" fmla="*/ 177800 w 2984500"/>
              <a:gd name="connsiteY2" fmla="*/ 571500 h 2514600"/>
              <a:gd name="connsiteX3" fmla="*/ 393700 w 2984500"/>
              <a:gd name="connsiteY3" fmla="*/ 1143000 h 2514600"/>
              <a:gd name="connsiteX4" fmla="*/ 736600 w 2984500"/>
              <a:gd name="connsiteY4" fmla="*/ 1752600 h 2514600"/>
              <a:gd name="connsiteX5" fmla="*/ 1143000 w 2984500"/>
              <a:gd name="connsiteY5" fmla="*/ 2095500 h 2514600"/>
              <a:gd name="connsiteX6" fmla="*/ 1536700 w 2984500"/>
              <a:gd name="connsiteY6" fmla="*/ 2286000 h 2514600"/>
              <a:gd name="connsiteX7" fmla="*/ 2082800 w 2984500"/>
              <a:gd name="connsiteY7" fmla="*/ 2438400 h 2514600"/>
              <a:gd name="connsiteX8" fmla="*/ 2578100 w 2984500"/>
              <a:gd name="connsiteY8" fmla="*/ 2489200 h 2514600"/>
              <a:gd name="connsiteX9" fmla="*/ 2984500 w 2984500"/>
              <a:gd name="connsiteY9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4500" h="2514600">
                <a:moveTo>
                  <a:pt x="0" y="0"/>
                </a:moveTo>
                <a:cubicBezTo>
                  <a:pt x="10583" y="60325"/>
                  <a:pt x="21167" y="120650"/>
                  <a:pt x="50800" y="215900"/>
                </a:cubicBezTo>
                <a:cubicBezTo>
                  <a:pt x="80433" y="311150"/>
                  <a:pt x="120650" y="416983"/>
                  <a:pt x="177800" y="571500"/>
                </a:cubicBezTo>
                <a:cubicBezTo>
                  <a:pt x="234950" y="726017"/>
                  <a:pt x="300567" y="946150"/>
                  <a:pt x="393700" y="1143000"/>
                </a:cubicBezTo>
                <a:cubicBezTo>
                  <a:pt x="486833" y="1339850"/>
                  <a:pt x="611717" y="1593850"/>
                  <a:pt x="736600" y="1752600"/>
                </a:cubicBezTo>
                <a:cubicBezTo>
                  <a:pt x="861483" y="1911350"/>
                  <a:pt x="1009650" y="2006600"/>
                  <a:pt x="1143000" y="2095500"/>
                </a:cubicBezTo>
                <a:cubicBezTo>
                  <a:pt x="1276350" y="2184400"/>
                  <a:pt x="1380067" y="2228850"/>
                  <a:pt x="1536700" y="2286000"/>
                </a:cubicBezTo>
                <a:cubicBezTo>
                  <a:pt x="1693333" y="2343150"/>
                  <a:pt x="1909233" y="2404533"/>
                  <a:pt x="2082800" y="2438400"/>
                </a:cubicBezTo>
                <a:cubicBezTo>
                  <a:pt x="2256367" y="2472267"/>
                  <a:pt x="2427817" y="2476500"/>
                  <a:pt x="2578100" y="2489200"/>
                </a:cubicBezTo>
                <a:cubicBezTo>
                  <a:pt x="2728383" y="2501900"/>
                  <a:pt x="2856441" y="2508250"/>
                  <a:pt x="2984500" y="25146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4812952" y="4477591"/>
            <a:ext cx="0" cy="12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8255040" y="4487894"/>
            <a:ext cx="0" cy="122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27709" y="4992928"/>
            <a:ext cx="324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an 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signal with no noise.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79414" y="4991107"/>
            <a:ext cx="32485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Represents variable 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generation signal where very high production rates can rarely occur, but production on average is the same as in pdf 1.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65564" y="4990605"/>
            <a:ext cx="3988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signal with even higher variance than pdf 2. Here production rates will generally be very low but a greater frequency of high-rate events results in an average generation equal to pdf 1 and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7516210" y="2315470"/>
            <a:ext cx="2687731" cy="2242041"/>
          </a:xfrm>
          <a:custGeom>
            <a:avLst/>
            <a:gdLst>
              <a:gd name="connsiteX0" fmla="*/ 0 w 2890982"/>
              <a:gd name="connsiteY0" fmla="*/ 0 h 2242041"/>
              <a:gd name="connsiteX1" fmla="*/ 9236 w 2890982"/>
              <a:gd name="connsiteY1" fmla="*/ 461818 h 2242041"/>
              <a:gd name="connsiteX2" fmla="*/ 9236 w 2890982"/>
              <a:gd name="connsiteY2" fmla="*/ 1062182 h 2242041"/>
              <a:gd name="connsiteX3" fmla="*/ 9236 w 2890982"/>
              <a:gd name="connsiteY3" fmla="*/ 1865746 h 2242041"/>
              <a:gd name="connsiteX4" fmla="*/ 18473 w 2890982"/>
              <a:gd name="connsiteY4" fmla="*/ 2142837 h 2242041"/>
              <a:gd name="connsiteX5" fmla="*/ 83127 w 2890982"/>
              <a:gd name="connsiteY5" fmla="*/ 2235200 h 2242041"/>
              <a:gd name="connsiteX6" fmla="*/ 212436 w 2890982"/>
              <a:gd name="connsiteY6" fmla="*/ 2235200 h 2242041"/>
              <a:gd name="connsiteX7" fmla="*/ 969818 w 2890982"/>
              <a:gd name="connsiteY7" fmla="*/ 2235200 h 2242041"/>
              <a:gd name="connsiteX8" fmla="*/ 1773382 w 2890982"/>
              <a:gd name="connsiteY8" fmla="*/ 2225964 h 2242041"/>
              <a:gd name="connsiteX9" fmla="*/ 2890982 w 2890982"/>
              <a:gd name="connsiteY9" fmla="*/ 2225964 h 224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0982" h="2242041">
                <a:moveTo>
                  <a:pt x="0" y="0"/>
                </a:moveTo>
                <a:cubicBezTo>
                  <a:pt x="3848" y="142394"/>
                  <a:pt x="7697" y="284788"/>
                  <a:pt x="9236" y="461818"/>
                </a:cubicBezTo>
                <a:cubicBezTo>
                  <a:pt x="10775" y="638848"/>
                  <a:pt x="9236" y="1062182"/>
                  <a:pt x="9236" y="1062182"/>
                </a:cubicBezTo>
                <a:cubicBezTo>
                  <a:pt x="9236" y="1296170"/>
                  <a:pt x="7697" y="1685637"/>
                  <a:pt x="9236" y="1865746"/>
                </a:cubicBezTo>
                <a:cubicBezTo>
                  <a:pt x="10775" y="2045855"/>
                  <a:pt x="6158" y="2081261"/>
                  <a:pt x="18473" y="2142837"/>
                </a:cubicBezTo>
                <a:cubicBezTo>
                  <a:pt x="30788" y="2204413"/>
                  <a:pt x="50800" y="2219806"/>
                  <a:pt x="83127" y="2235200"/>
                </a:cubicBezTo>
                <a:cubicBezTo>
                  <a:pt x="115454" y="2250594"/>
                  <a:pt x="212436" y="2235200"/>
                  <a:pt x="212436" y="2235200"/>
                </a:cubicBezTo>
                <a:lnTo>
                  <a:pt x="969818" y="2235200"/>
                </a:lnTo>
                <a:lnTo>
                  <a:pt x="1773382" y="2225964"/>
                </a:lnTo>
                <a:lnTo>
                  <a:pt x="2890982" y="2225964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633" t="1161" r="19003" b="56000"/>
          <a:stretch/>
        </p:blipFill>
        <p:spPr>
          <a:xfrm>
            <a:off x="2542253" y="2481715"/>
            <a:ext cx="4296697" cy="38346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4281" r="18915" b="55484"/>
          <a:stretch/>
        </p:blipFill>
        <p:spPr>
          <a:xfrm>
            <a:off x="7236873" y="2621155"/>
            <a:ext cx="3937156" cy="355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5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arameter sensitivity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13918" y="0"/>
              <a:ext cx="11164163" cy="5462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043"/>
                    <a:gridCol w="4716780"/>
                    <a:gridCol w="1000443"/>
                    <a:gridCol w="1098867"/>
                    <a:gridCol w="1354682"/>
                    <a:gridCol w="1127443"/>
                    <a:gridCol w="763905"/>
                  </a:tblGrid>
                  <a:tr h="2642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concentration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𝑓𝑙𝑢𝑥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i="1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𝑆𝐸𝑅𝐶𝐴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𝑚𝑒𝑑𝑖𝑎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𝑙𝑒𝑎𝑘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𝐸𝑅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𝐶𝑎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𝐸𝑅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2+</m:t>
                                        </m:r>
                                      </m:sup>
                                    </m:sSubSup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/>
                                </m:sSubSup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𝑃𝐿𝐶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  <m:r>
                                      <a:rPr lang="en-US" sz="1400" i="1" baseline="-25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𝐶𝑎</m:t>
                                    </m:r>
                                    <m:r>
                                      <a:rPr lang="en-US" sz="1400" i="1" baseline="300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400" baseline="30000">
                                        <a:solidFill>
                                          <a:schemeClr val="tx1"/>
                                        </a:solidFill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11137264"/>
                  </p:ext>
                </p:extLst>
              </p:nvPr>
            </p:nvGraphicFramePr>
            <p:xfrm>
              <a:off x="513918" y="0"/>
              <a:ext cx="11164163" cy="54620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2043"/>
                    <a:gridCol w="4716780"/>
                    <a:gridCol w="1000443"/>
                    <a:gridCol w="1098867"/>
                    <a:gridCol w="1354682"/>
                    <a:gridCol w="1127443"/>
                    <a:gridCol w="763905"/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Parameter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Description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Category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Amplitude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Steady state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concentration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Frequency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61111" r="-914365" b="-1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leak from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40278" r="-437195" b="-2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261111" r="-914365" b="-1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calcium release through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361111" r="-914365" b="-1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461111" r="-914365" b="-1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IP3 activation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561111" r="-914365" b="-10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Maximum rate of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280556" r="-437195" b="-4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2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661111" r="-914365" b="-9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calcium pumping into the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747273" r="-914365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of calcium leak from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377064" r="-437195" b="-354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862963" r="-914365" b="-7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constant of calcium flux to the medium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962963" r="-914365" b="-6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Volumetric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fraction of ER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962963" r="-437195" b="-6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062963" r="-914365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IP3R inactivation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526606" r="-437195" b="-204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352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141818" r="-914365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Half-saturation constant for calcium inhibition of IP3R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264815" r="-914365" b="-3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Rate constant of IP3 degradation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82927" t="-632407" r="-437195" b="-106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364815" r="-914365" b="-2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Mean rate of IP3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generation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464815" r="-914365" b="-1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IP3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Diffusion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</a:tr>
                  <a:tr h="3291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52" t="-1564815" r="-914365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Effective</a:t>
                          </a:r>
                          <a:r>
                            <a:rPr lang="en-US" sz="1400" baseline="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diffusivity of calcium</a:t>
                          </a:r>
                          <a:r>
                            <a:rPr lang="en-US" sz="1400" baseline="30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1,2,3</a:t>
                          </a:r>
                          <a:endParaRPr lang="en-US" sz="1400" baseline="30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521200" y="1750724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21200" y="1730693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0100" y="-4981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" y="5688449"/>
            <a:ext cx="1219199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dirty="0" err="1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Höfer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Thomas, Laurent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Venance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Christian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Giaume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"Control and plasticity of intercellular calcium waves in astrocytes: a modeling approach." 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Journal of neuroscience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22.12 (2002): 4850-4859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Sneyd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J. A. M. E. S., et al. "Intercellular calcium waves mediated by diffusion of inositol trisphosphate: a two-dimensional model."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American Journal of Physiology-Cell Physiology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 268.6 (1995): C1537-C1545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Keener, James P., and James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Sneyd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Mathematical physiology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Vol. 1. New York: Springer, 1998.</a:t>
            </a:r>
          </a:p>
        </p:txBody>
      </p:sp>
    </p:spTree>
    <p:extLst>
      <p:ext uri="{BB962C8B-B14F-4D97-AF65-F5344CB8AC3E}">
        <p14:creationId xmlns:p14="http://schemas.microsoft.com/office/powerpoint/2010/main" val="393140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Molecular mechanism of calcium propagation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4014765" y="5993958"/>
            <a:ext cx="4073975" cy="47481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cxnSp>
        <p:nvCxnSpPr>
          <p:cNvPr id="78" name="Straight Connector 77"/>
          <p:cNvCxnSpPr/>
          <p:nvPr/>
        </p:nvCxnSpPr>
        <p:spPr>
          <a:xfrm>
            <a:off x="1706880" y="2139632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79" name="Terminator 36"/>
          <p:cNvSpPr/>
          <p:nvPr/>
        </p:nvSpPr>
        <p:spPr>
          <a:xfrm>
            <a:off x="5022528" y="4784544"/>
            <a:ext cx="2317149" cy="909280"/>
          </a:xfrm>
          <a:prstGeom prst="flowChartTerminator">
            <a:avLst/>
          </a:prstGeom>
          <a:solidFill>
            <a:srgbClr val="EEECE1">
              <a:lumMod val="5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644640" y="4668932"/>
            <a:ext cx="270860" cy="253209"/>
            <a:chOff x="5657676" y="4425629"/>
            <a:chExt cx="270860" cy="253209"/>
          </a:xfrm>
        </p:grpSpPr>
        <p:sp>
          <p:nvSpPr>
            <p:cNvPr id="81" name="Process 76"/>
            <p:cNvSpPr/>
            <p:nvPr/>
          </p:nvSpPr>
          <p:spPr>
            <a:xfrm>
              <a:off x="5693995" y="442562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EEECE1">
                    <a:lumMod val="25000"/>
                  </a:srgbClr>
                </a:gs>
                <a:gs pos="79000">
                  <a:srgbClr val="EEECE1">
                    <a:lumMod val="25000"/>
                  </a:srgbClr>
                </a:gs>
                <a:gs pos="50000">
                  <a:srgbClr val="EEECE1">
                    <a:lumMod val="50000"/>
                  </a:srgbClr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Process 77"/>
            <p:cNvSpPr/>
            <p:nvPr/>
          </p:nvSpPr>
          <p:spPr>
            <a:xfrm flipH="1">
              <a:off x="5856290" y="4425629"/>
              <a:ext cx="72246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Process 78"/>
            <p:cNvSpPr/>
            <p:nvPr/>
          </p:nvSpPr>
          <p:spPr>
            <a:xfrm>
              <a:off x="5657676" y="4425629"/>
              <a:ext cx="72638" cy="253209"/>
            </a:xfrm>
            <a:prstGeom prst="flowChartProcess">
              <a:avLst/>
            </a:prstGeom>
            <a:solidFill>
              <a:srgbClr val="EEECE1">
                <a:lumMod val="25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5211750" y="5421598"/>
            <a:ext cx="517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852829" y="4555207"/>
            <a:ext cx="576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kumimoji="0" lang="en-US" sz="1400" b="1" i="0" u="none" strike="noStrike" kern="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398808" y="2659106"/>
            <a:ext cx="0" cy="3004738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87" name="Oval 86"/>
          <p:cNvSpPr/>
          <p:nvPr/>
        </p:nvSpPr>
        <p:spPr>
          <a:xfrm rot="16200000">
            <a:off x="3089781" y="4132504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val 87"/>
          <p:cNvSpPr/>
          <p:nvPr/>
        </p:nvSpPr>
        <p:spPr>
          <a:xfrm rot="16200000">
            <a:off x="3508021" y="4132504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val 88"/>
          <p:cNvSpPr/>
          <p:nvPr/>
        </p:nvSpPr>
        <p:spPr>
          <a:xfrm rot="16200000">
            <a:off x="3315277" y="4412769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 rot="16200000">
            <a:off x="3315277" y="3996346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657088" y="4664173"/>
            <a:ext cx="270860" cy="253209"/>
            <a:chOff x="4502367" y="4415989"/>
            <a:chExt cx="270860" cy="253209"/>
          </a:xfrm>
        </p:grpSpPr>
        <p:sp>
          <p:nvSpPr>
            <p:cNvPr id="92" name="Process 104"/>
            <p:cNvSpPr/>
            <p:nvPr/>
          </p:nvSpPr>
          <p:spPr>
            <a:xfrm>
              <a:off x="4538687" y="4415989"/>
              <a:ext cx="198420" cy="253209"/>
            </a:xfrm>
            <a:prstGeom prst="flowChartProcess">
              <a:avLst/>
            </a:prstGeom>
            <a:gradFill rotWithShape="1">
              <a:gsLst>
                <a:gs pos="20000">
                  <a:srgbClr val="54A870"/>
                </a:gs>
                <a:gs pos="79000">
                  <a:srgbClr val="54A870"/>
                </a:gs>
                <a:gs pos="51000">
                  <a:srgbClr val="67FCBC"/>
                </a:gs>
              </a:gsLst>
              <a:lin ang="10800000" scaled="0"/>
            </a:gra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Process 105"/>
            <p:cNvSpPr/>
            <p:nvPr/>
          </p:nvSpPr>
          <p:spPr>
            <a:xfrm flipH="1">
              <a:off x="4700981" y="4415989"/>
              <a:ext cx="72246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Process 106"/>
            <p:cNvSpPr/>
            <p:nvPr/>
          </p:nvSpPr>
          <p:spPr>
            <a:xfrm>
              <a:off x="4502367" y="4415989"/>
              <a:ext cx="72638" cy="253209"/>
            </a:xfrm>
            <a:prstGeom prst="flowChartProcess">
              <a:avLst/>
            </a:prstGeom>
            <a:solidFill>
              <a:srgbClr val="42C47D"/>
            </a:solidFill>
            <a:ln w="6350" cap="flat" cmpd="sng" algn="ctr">
              <a:solidFill>
                <a:sysClr val="windowText" lastClr="000000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flipH="1">
            <a:off x="8555580" y="2677040"/>
            <a:ext cx="29768" cy="2953496"/>
          </a:xfrm>
          <a:prstGeom prst="line">
            <a:avLst/>
          </a:pr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</p:cxnSp>
      <p:sp>
        <p:nvSpPr>
          <p:cNvPr id="96" name="Freeform 95"/>
          <p:cNvSpPr/>
          <p:nvPr/>
        </p:nvSpPr>
        <p:spPr>
          <a:xfrm>
            <a:off x="2811555" y="2124244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Freeform 96"/>
          <p:cNvSpPr/>
          <p:nvPr/>
        </p:nvSpPr>
        <p:spPr>
          <a:xfrm flipH="1">
            <a:off x="3398808" y="2155011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7998095" y="2131404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Freeform 98"/>
          <p:cNvSpPr/>
          <p:nvPr/>
        </p:nvSpPr>
        <p:spPr>
          <a:xfrm flipH="1" flipV="1">
            <a:off x="3398806" y="5423937"/>
            <a:ext cx="657950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Freeform 99"/>
          <p:cNvSpPr/>
          <p:nvPr/>
        </p:nvSpPr>
        <p:spPr>
          <a:xfrm flipV="1">
            <a:off x="7968327" y="5371189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9172600" y="2121532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102" name="Freeform 101"/>
          <p:cNvSpPr/>
          <p:nvPr/>
        </p:nvSpPr>
        <p:spPr>
          <a:xfrm flipH="1">
            <a:off x="8585348" y="2104175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9142832" y="5986765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104" name="Freeform 103"/>
          <p:cNvSpPr/>
          <p:nvPr/>
        </p:nvSpPr>
        <p:spPr>
          <a:xfrm flipH="1" flipV="1">
            <a:off x="8570389" y="5371827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1718491" y="6041439"/>
            <a:ext cx="1093064" cy="0"/>
          </a:xfrm>
          <a:prstGeom prst="line">
            <a:avLst/>
          </a:prstGeom>
          <a:noFill/>
          <a:ln w="63500" cap="rnd" cmpd="sng" algn="ctr">
            <a:solidFill>
              <a:srgbClr val="C0504D">
                <a:lumMod val="60000"/>
                <a:lumOff val="40000"/>
              </a:srgbClr>
            </a:solidFill>
            <a:prstDash val="solid"/>
            <a:round/>
            <a:tailEnd type="none"/>
          </a:ln>
          <a:effectLst/>
        </p:spPr>
      </p:cxnSp>
      <p:sp>
        <p:nvSpPr>
          <p:cNvPr id="106" name="Freeform 105"/>
          <p:cNvSpPr/>
          <p:nvPr/>
        </p:nvSpPr>
        <p:spPr>
          <a:xfrm flipV="1">
            <a:off x="2811554" y="5423938"/>
            <a:ext cx="587252" cy="633839"/>
          </a:xfrm>
          <a:custGeom>
            <a:avLst/>
            <a:gdLst>
              <a:gd name="connsiteX0" fmla="*/ 0 w 371628"/>
              <a:gd name="connsiteY0" fmla="*/ 10340 h 401109"/>
              <a:gd name="connsiteX1" fmla="*/ 224692 w 371628"/>
              <a:gd name="connsiteY1" fmla="*/ 10340 h 401109"/>
              <a:gd name="connsiteX2" fmla="*/ 351692 w 371628"/>
              <a:gd name="connsiteY2" fmla="*/ 117801 h 401109"/>
              <a:gd name="connsiteX3" fmla="*/ 371230 w 371628"/>
              <a:gd name="connsiteY3" fmla="*/ 401109 h 40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28" h="401109">
                <a:moveTo>
                  <a:pt x="0" y="10340"/>
                </a:moveTo>
                <a:cubicBezTo>
                  <a:pt x="83038" y="1385"/>
                  <a:pt x="166077" y="-7570"/>
                  <a:pt x="224692" y="10340"/>
                </a:cubicBezTo>
                <a:cubicBezTo>
                  <a:pt x="283307" y="28250"/>
                  <a:pt x="327269" y="52673"/>
                  <a:pt x="351692" y="117801"/>
                </a:cubicBezTo>
                <a:cubicBezTo>
                  <a:pt x="376115" y="182929"/>
                  <a:pt x="371230" y="350635"/>
                  <a:pt x="371230" y="401109"/>
                </a:cubicBezTo>
              </a:path>
            </a:pathLst>
          </a:custGeom>
          <a:noFill/>
          <a:ln w="635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106"/>
          <p:cNvSpPr/>
          <p:nvPr/>
        </p:nvSpPr>
        <p:spPr>
          <a:xfrm rot="5400000">
            <a:off x="8243895" y="4161498"/>
            <a:ext cx="577600" cy="555520"/>
          </a:xfrm>
          <a:prstGeom prst="ellipse">
            <a:avLst/>
          </a:prstGeom>
          <a:gradFill flip="none" rotWithShape="1">
            <a:gsLst>
              <a:gs pos="14000">
                <a:srgbClr val="201B9C"/>
              </a:gs>
              <a:gs pos="54000">
                <a:srgbClr val="3366FF"/>
              </a:gs>
              <a:gs pos="97000">
                <a:srgbClr val="201B9C"/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/>
          <p:cNvSpPr/>
          <p:nvPr/>
        </p:nvSpPr>
        <p:spPr>
          <a:xfrm rot="5400000">
            <a:off x="7957288" y="4161498"/>
            <a:ext cx="577600" cy="555520"/>
          </a:xfrm>
          <a:prstGeom prst="ellipse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/>
          <p:cNvSpPr/>
          <p:nvPr/>
        </p:nvSpPr>
        <p:spPr>
          <a:xfrm rot="5400000">
            <a:off x="8434820" y="4025340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/>
          <p:cNvSpPr/>
          <p:nvPr/>
        </p:nvSpPr>
        <p:spPr>
          <a:xfrm rot="5400000">
            <a:off x="8434820" y="4441763"/>
            <a:ext cx="161177" cy="411411"/>
          </a:xfrm>
          <a:prstGeom prst="ellipse">
            <a:avLst/>
          </a:prstGeom>
          <a:solidFill>
            <a:srgbClr val="3366FF"/>
          </a:solidFill>
          <a:ln w="6350" cap="flat" cmpd="sng" algn="ctr">
            <a:solidFill>
              <a:srgbClr val="0000FF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02293" y="4515043"/>
            <a:ext cx="85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SERCA</a:t>
            </a:r>
          </a:p>
        </p:txBody>
      </p:sp>
      <p:sp>
        <p:nvSpPr>
          <p:cNvPr id="112" name="Freeform 111"/>
          <p:cNvSpPr/>
          <p:nvPr/>
        </p:nvSpPr>
        <p:spPr>
          <a:xfrm>
            <a:off x="3968313" y="2134511"/>
            <a:ext cx="4089478" cy="259127"/>
          </a:xfrm>
          <a:custGeom>
            <a:avLst/>
            <a:gdLst>
              <a:gd name="connsiteX0" fmla="*/ 0 w 2587924"/>
              <a:gd name="connsiteY0" fmla="*/ 17253 h 163982"/>
              <a:gd name="connsiteX1" fmla="*/ 1181819 w 2587924"/>
              <a:gd name="connsiteY1" fmla="*/ 163902 h 163982"/>
              <a:gd name="connsiteX2" fmla="*/ 2587924 w 2587924"/>
              <a:gd name="connsiteY2" fmla="*/ 0 h 16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924" h="163982">
                <a:moveTo>
                  <a:pt x="0" y="17253"/>
                </a:moveTo>
                <a:cubicBezTo>
                  <a:pt x="375249" y="92015"/>
                  <a:pt x="750498" y="166777"/>
                  <a:pt x="1181819" y="163902"/>
                </a:cubicBezTo>
                <a:cubicBezTo>
                  <a:pt x="1613140" y="161027"/>
                  <a:pt x="2100532" y="80513"/>
                  <a:pt x="2587924" y="0"/>
                </a:cubicBezTo>
              </a:path>
            </a:pathLst>
          </a:custGeom>
          <a:noFill/>
          <a:ln w="6350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1753816" y="4646766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530070" y="4699540"/>
            <a:ext cx="1059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Gap 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5953500" y="5111758"/>
                <a:ext cx="553806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𝐸𝑅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500" y="5111758"/>
                <a:ext cx="553806" cy="282257"/>
              </a:xfrm>
              <a:prstGeom prst="rect">
                <a:avLst/>
              </a:prstGeom>
              <a:blipFill rotWithShape="0">
                <a:blip r:embed="rId3"/>
                <a:stretch>
                  <a:fillRect l="-10000" t="-2174" r="-3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reeform 117"/>
          <p:cNvSpPr/>
          <p:nvPr/>
        </p:nvSpPr>
        <p:spPr>
          <a:xfrm>
            <a:off x="6416040" y="4091812"/>
            <a:ext cx="354512" cy="1158240"/>
          </a:xfrm>
          <a:custGeom>
            <a:avLst/>
            <a:gdLst>
              <a:gd name="connsiteX0" fmla="*/ 160020 w 354512"/>
              <a:gd name="connsiteY0" fmla="*/ 1158240 h 1158240"/>
              <a:gd name="connsiteX1" fmla="*/ 327660 w 354512"/>
              <a:gd name="connsiteY1" fmla="*/ 1036320 h 1158240"/>
              <a:gd name="connsiteX2" fmla="*/ 320040 w 354512"/>
              <a:gd name="connsiteY2" fmla="*/ 434340 h 1158240"/>
              <a:gd name="connsiteX3" fmla="*/ 0 w 354512"/>
              <a:gd name="connsiteY3" fmla="*/ 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512" h="1158240">
                <a:moveTo>
                  <a:pt x="160020" y="1158240"/>
                </a:moveTo>
                <a:cubicBezTo>
                  <a:pt x="230505" y="1157605"/>
                  <a:pt x="300990" y="1156970"/>
                  <a:pt x="327660" y="1036320"/>
                </a:cubicBezTo>
                <a:cubicBezTo>
                  <a:pt x="354330" y="915670"/>
                  <a:pt x="374650" y="607060"/>
                  <a:pt x="320040" y="434340"/>
                </a:cubicBezTo>
                <a:cubicBezTo>
                  <a:pt x="265430" y="261620"/>
                  <a:pt x="132715" y="13081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5796237" y="4183252"/>
            <a:ext cx="139743" cy="1089660"/>
          </a:xfrm>
          <a:custGeom>
            <a:avLst/>
            <a:gdLst>
              <a:gd name="connsiteX0" fmla="*/ 109263 w 139743"/>
              <a:gd name="connsiteY0" fmla="*/ 0 h 1089660"/>
              <a:gd name="connsiteX1" fmla="*/ 10203 w 139743"/>
              <a:gd name="connsiteY1" fmla="*/ 350520 h 1089660"/>
              <a:gd name="connsiteX2" fmla="*/ 17823 w 139743"/>
              <a:gd name="connsiteY2" fmla="*/ 929640 h 1089660"/>
              <a:gd name="connsiteX3" fmla="*/ 139743 w 139743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743" h="1089660">
                <a:moveTo>
                  <a:pt x="109263" y="0"/>
                </a:moveTo>
                <a:cubicBezTo>
                  <a:pt x="67353" y="97790"/>
                  <a:pt x="25443" y="195580"/>
                  <a:pt x="10203" y="350520"/>
                </a:cubicBezTo>
                <a:cubicBezTo>
                  <a:pt x="-5037" y="505460"/>
                  <a:pt x="-3767" y="806450"/>
                  <a:pt x="17823" y="929640"/>
                </a:cubicBezTo>
                <a:cubicBezTo>
                  <a:pt x="39413" y="1052830"/>
                  <a:pt x="139743" y="1089660"/>
                  <a:pt x="139743" y="108966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4518660" y="1973452"/>
            <a:ext cx="1203960" cy="1790700"/>
          </a:xfrm>
          <a:custGeom>
            <a:avLst/>
            <a:gdLst>
              <a:gd name="connsiteX0" fmla="*/ 0 w 1203960"/>
              <a:gd name="connsiteY0" fmla="*/ 0 h 1790700"/>
              <a:gd name="connsiteX1" fmla="*/ 30480 w 1203960"/>
              <a:gd name="connsiteY1" fmla="*/ 640080 h 1790700"/>
              <a:gd name="connsiteX2" fmla="*/ 121920 w 1203960"/>
              <a:gd name="connsiteY2" fmla="*/ 1135380 h 1790700"/>
              <a:gd name="connsiteX3" fmla="*/ 373380 w 1203960"/>
              <a:gd name="connsiteY3" fmla="*/ 1394460 h 1790700"/>
              <a:gd name="connsiteX4" fmla="*/ 1203960 w 1203960"/>
              <a:gd name="connsiteY4" fmla="*/ 1790700 h 179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3960" h="1790700">
                <a:moveTo>
                  <a:pt x="0" y="0"/>
                </a:moveTo>
                <a:cubicBezTo>
                  <a:pt x="5080" y="225425"/>
                  <a:pt x="10160" y="450850"/>
                  <a:pt x="30480" y="640080"/>
                </a:cubicBezTo>
                <a:cubicBezTo>
                  <a:pt x="50800" y="829310"/>
                  <a:pt x="64770" y="1009650"/>
                  <a:pt x="121920" y="1135380"/>
                </a:cubicBezTo>
                <a:cubicBezTo>
                  <a:pt x="179070" y="1261110"/>
                  <a:pt x="193040" y="1285240"/>
                  <a:pt x="373380" y="1394460"/>
                </a:cubicBezTo>
                <a:cubicBezTo>
                  <a:pt x="553720" y="1503680"/>
                  <a:pt x="878840" y="1647190"/>
                  <a:pt x="1203960" y="179070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5074594" y="4868577"/>
                <a:ext cx="787010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4" y="4868577"/>
                <a:ext cx="787010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Freeform 124"/>
          <p:cNvSpPr/>
          <p:nvPr/>
        </p:nvSpPr>
        <p:spPr>
          <a:xfrm>
            <a:off x="7364361" y="3812084"/>
            <a:ext cx="1734053" cy="579045"/>
          </a:xfrm>
          <a:custGeom>
            <a:avLst/>
            <a:gdLst>
              <a:gd name="connsiteX0" fmla="*/ 0 w 1734053"/>
              <a:gd name="connsiteY0" fmla="*/ 0 h 579045"/>
              <a:gd name="connsiteX1" fmla="*/ 265471 w 1734053"/>
              <a:gd name="connsiteY1" fmla="*/ 383458 h 579045"/>
              <a:gd name="connsiteX2" fmla="*/ 747252 w 1734053"/>
              <a:gd name="connsiteY2" fmla="*/ 570271 h 579045"/>
              <a:gd name="connsiteX3" fmla="*/ 1582994 w 1734053"/>
              <a:gd name="connsiteY3" fmla="*/ 540774 h 579045"/>
              <a:gd name="connsiteX4" fmla="*/ 1730478 w 1734053"/>
              <a:gd name="connsiteY4" fmla="*/ 471949 h 5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053" h="579045">
                <a:moveTo>
                  <a:pt x="0" y="0"/>
                </a:moveTo>
                <a:cubicBezTo>
                  <a:pt x="70464" y="144206"/>
                  <a:pt x="140929" y="288413"/>
                  <a:pt x="265471" y="383458"/>
                </a:cubicBezTo>
                <a:cubicBezTo>
                  <a:pt x="390013" y="478503"/>
                  <a:pt x="527665" y="544052"/>
                  <a:pt x="747252" y="570271"/>
                </a:cubicBezTo>
                <a:cubicBezTo>
                  <a:pt x="966839" y="596490"/>
                  <a:pt x="1419123" y="557161"/>
                  <a:pt x="1582994" y="540774"/>
                </a:cubicBezTo>
                <a:cubicBezTo>
                  <a:pt x="1746865" y="524387"/>
                  <a:pt x="1738671" y="498168"/>
                  <a:pt x="1730478" y="47194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429121" y="3809653"/>
                <a:ext cx="1249316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1600" i="1" baseline="-25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1600" i="1" baseline="-25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21" y="3809653"/>
                <a:ext cx="124931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>
                <a:off x="3633303" y="4011167"/>
                <a:ext cx="1468927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1600" i="1" baseline="30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aseline="3000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1600" i="1" baseline="30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600" baseline="30000">
                              <a:solidFill>
                                <a:srgbClr val="FFFF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303" y="4011167"/>
                <a:ext cx="1468927" cy="3385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reeform 127"/>
          <p:cNvSpPr/>
          <p:nvPr/>
        </p:nvSpPr>
        <p:spPr>
          <a:xfrm>
            <a:off x="2281084" y="3989065"/>
            <a:ext cx="3451122" cy="570271"/>
          </a:xfrm>
          <a:custGeom>
            <a:avLst/>
            <a:gdLst>
              <a:gd name="connsiteX0" fmla="*/ 3451122 w 3451122"/>
              <a:gd name="connsiteY0" fmla="*/ 0 h 570271"/>
              <a:gd name="connsiteX1" fmla="*/ 2743200 w 3451122"/>
              <a:gd name="connsiteY1" fmla="*/ 324464 h 570271"/>
              <a:gd name="connsiteX2" fmla="*/ 678426 w 3451122"/>
              <a:gd name="connsiteY2" fmla="*/ 403122 h 570271"/>
              <a:gd name="connsiteX3" fmla="*/ 0 w 3451122"/>
              <a:gd name="connsiteY3" fmla="*/ 570271 h 57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122" h="570271">
                <a:moveTo>
                  <a:pt x="3451122" y="0"/>
                </a:moveTo>
                <a:cubicBezTo>
                  <a:pt x="3328219" y="128638"/>
                  <a:pt x="3205316" y="257277"/>
                  <a:pt x="2743200" y="324464"/>
                </a:cubicBezTo>
                <a:cubicBezTo>
                  <a:pt x="2281084" y="391651"/>
                  <a:pt x="1135626" y="362154"/>
                  <a:pt x="678426" y="403122"/>
                </a:cubicBezTo>
                <a:cubicBezTo>
                  <a:pt x="221226" y="444090"/>
                  <a:pt x="110613" y="507180"/>
                  <a:pt x="0" y="570271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/>
          <p:cNvSpPr/>
          <p:nvPr/>
        </p:nvSpPr>
        <p:spPr>
          <a:xfrm>
            <a:off x="6325495" y="4159957"/>
            <a:ext cx="248039" cy="504216"/>
          </a:xfrm>
          <a:custGeom>
            <a:avLst/>
            <a:gdLst>
              <a:gd name="connsiteX0" fmla="*/ 0 w 314632"/>
              <a:gd name="connsiteY0" fmla="*/ 0 h 521110"/>
              <a:gd name="connsiteX1" fmla="*/ 127819 w 314632"/>
              <a:gd name="connsiteY1" fmla="*/ 383458 h 521110"/>
              <a:gd name="connsiteX2" fmla="*/ 314632 w 314632"/>
              <a:gd name="connsiteY2" fmla="*/ 521110 h 521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32" h="521110">
                <a:moveTo>
                  <a:pt x="0" y="0"/>
                </a:moveTo>
                <a:cubicBezTo>
                  <a:pt x="37690" y="148303"/>
                  <a:pt x="75380" y="296606"/>
                  <a:pt x="127819" y="383458"/>
                </a:cubicBezTo>
                <a:cubicBezTo>
                  <a:pt x="180258" y="470310"/>
                  <a:pt x="247445" y="495710"/>
                  <a:pt x="314632" y="52111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433754" y="4413804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733705" y="4369323"/>
            <a:ext cx="21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32" name="Freeform 131"/>
          <p:cNvSpPr/>
          <p:nvPr/>
        </p:nvSpPr>
        <p:spPr>
          <a:xfrm>
            <a:off x="4350115" y="1953787"/>
            <a:ext cx="1372259" cy="1907459"/>
          </a:xfrm>
          <a:custGeom>
            <a:avLst/>
            <a:gdLst>
              <a:gd name="connsiteX0" fmla="*/ 1372259 w 1372259"/>
              <a:gd name="connsiteY0" fmla="*/ 1907459 h 1907459"/>
              <a:gd name="connsiteX1" fmla="*/ 162891 w 1372259"/>
              <a:gd name="connsiteY1" fmla="*/ 1445342 h 1907459"/>
              <a:gd name="connsiteX2" fmla="*/ 44904 w 1372259"/>
              <a:gd name="connsiteY2" fmla="*/ 0 h 190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2259" h="1907459">
                <a:moveTo>
                  <a:pt x="1372259" y="1907459"/>
                </a:moveTo>
                <a:cubicBezTo>
                  <a:pt x="878188" y="1835355"/>
                  <a:pt x="384117" y="1763252"/>
                  <a:pt x="162891" y="1445342"/>
                </a:cubicBezTo>
                <a:cubicBezTo>
                  <a:pt x="-58335" y="1127432"/>
                  <a:pt x="-6716" y="563716"/>
                  <a:pt x="44904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7007360" y="2552006"/>
            <a:ext cx="441098" cy="729136"/>
          </a:xfrm>
          <a:custGeom>
            <a:avLst/>
            <a:gdLst>
              <a:gd name="connsiteX0" fmla="*/ 622473 w 622473"/>
              <a:gd name="connsiteY0" fmla="*/ 0 h 825909"/>
              <a:gd name="connsiteX1" fmla="*/ 258680 w 622473"/>
              <a:gd name="connsiteY1" fmla="*/ 117987 h 825909"/>
              <a:gd name="connsiteX2" fmla="*/ 22706 w 622473"/>
              <a:gd name="connsiteY2" fmla="*/ 373625 h 825909"/>
              <a:gd name="connsiteX3" fmla="*/ 22706 w 622473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473" h="825909">
                <a:moveTo>
                  <a:pt x="622473" y="0"/>
                </a:moveTo>
                <a:cubicBezTo>
                  <a:pt x="490557" y="27858"/>
                  <a:pt x="358641" y="55716"/>
                  <a:pt x="258680" y="117987"/>
                </a:cubicBezTo>
                <a:cubicBezTo>
                  <a:pt x="158719" y="180258"/>
                  <a:pt x="62035" y="255638"/>
                  <a:pt x="22706" y="373625"/>
                </a:cubicBezTo>
                <a:cubicBezTo>
                  <a:pt x="-16623" y="491612"/>
                  <a:pt x="3041" y="658760"/>
                  <a:pt x="22706" y="825909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137"/>
          <p:cNvSpPr/>
          <p:nvPr/>
        </p:nvSpPr>
        <p:spPr>
          <a:xfrm>
            <a:off x="6063570" y="4225039"/>
            <a:ext cx="474882" cy="511278"/>
          </a:xfrm>
          <a:custGeom>
            <a:avLst/>
            <a:gdLst>
              <a:gd name="connsiteX0" fmla="*/ 2933 w 474882"/>
              <a:gd name="connsiteY0" fmla="*/ 0 h 538860"/>
              <a:gd name="connsiteX1" fmla="*/ 22598 w 474882"/>
              <a:gd name="connsiteY1" fmla="*/ 304800 h 538860"/>
              <a:gd name="connsiteX2" fmla="*/ 170082 w 474882"/>
              <a:gd name="connsiteY2" fmla="*/ 511278 h 538860"/>
              <a:gd name="connsiteX3" fmla="*/ 474882 w 474882"/>
              <a:gd name="connsiteY3" fmla="*/ 530942 h 53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882" h="538860">
                <a:moveTo>
                  <a:pt x="2933" y="0"/>
                </a:moveTo>
                <a:cubicBezTo>
                  <a:pt x="-1164" y="109793"/>
                  <a:pt x="-5260" y="219587"/>
                  <a:pt x="22598" y="304800"/>
                </a:cubicBezTo>
                <a:cubicBezTo>
                  <a:pt x="50456" y="390013"/>
                  <a:pt x="94701" y="473588"/>
                  <a:pt x="170082" y="511278"/>
                </a:cubicBezTo>
                <a:cubicBezTo>
                  <a:pt x="245463" y="548968"/>
                  <a:pt x="360172" y="539955"/>
                  <a:pt x="474882" y="530942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6279606" y="4508952"/>
            <a:ext cx="30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5974105" y="4647610"/>
                <a:ext cx="804003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1600" i="1" baseline="-2500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105" y="4647610"/>
                <a:ext cx="804003" cy="3385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Freeform 141"/>
          <p:cNvSpPr/>
          <p:nvPr/>
        </p:nvSpPr>
        <p:spPr>
          <a:xfrm>
            <a:off x="6926580" y="3870832"/>
            <a:ext cx="250597" cy="754380"/>
          </a:xfrm>
          <a:custGeom>
            <a:avLst/>
            <a:gdLst>
              <a:gd name="connsiteX0" fmla="*/ 228600 w 250597"/>
              <a:gd name="connsiteY0" fmla="*/ 0 h 754380"/>
              <a:gd name="connsiteX1" fmla="*/ 228600 w 250597"/>
              <a:gd name="connsiteY1" fmla="*/ 320040 h 754380"/>
              <a:gd name="connsiteX2" fmla="*/ 0 w 250597"/>
              <a:gd name="connsiteY2" fmla="*/ 75438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597" h="754380">
                <a:moveTo>
                  <a:pt x="228600" y="0"/>
                </a:moveTo>
                <a:cubicBezTo>
                  <a:pt x="247650" y="97155"/>
                  <a:pt x="266700" y="194310"/>
                  <a:pt x="228600" y="320040"/>
                </a:cubicBezTo>
                <a:cubicBezTo>
                  <a:pt x="190500" y="445770"/>
                  <a:pt x="95250" y="600075"/>
                  <a:pt x="0" y="754380"/>
                </a:cubicBezTo>
              </a:path>
            </a:pathLst>
          </a:custGeom>
          <a:noFill/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6378321" y="4178375"/>
                <a:ext cx="650114" cy="358303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321" y="4178375"/>
                <a:ext cx="650114" cy="358303"/>
              </a:xfrm>
              <a:prstGeom prst="rect">
                <a:avLst/>
              </a:prstGeom>
              <a:blipFill rotWithShape="0"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103160" y="2750870"/>
                <a:ext cx="784382" cy="338554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160" y="2750870"/>
                <a:ext cx="784382" cy="338554"/>
              </a:xfrm>
              <a:prstGeom prst="rect">
                <a:avLst/>
              </a:prstGeom>
              <a:blipFill rotWithShape="0"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/>
          <p:cNvSpPr/>
          <p:nvPr/>
        </p:nvSpPr>
        <p:spPr>
          <a:xfrm>
            <a:off x="5840978" y="3600816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9041920" y="4709095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222272" y="1328603"/>
            <a:ext cx="546158" cy="5461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sz="1400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2+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92849" y="3228452"/>
            <a:ext cx="933337" cy="566365"/>
            <a:chOff x="2021132" y="2807208"/>
            <a:chExt cx="933337" cy="566365"/>
          </a:xfrm>
        </p:grpSpPr>
        <p:sp>
          <p:nvSpPr>
            <p:cNvPr id="2" name="Hexagon 1"/>
            <p:cNvSpPr/>
            <p:nvPr/>
          </p:nvSpPr>
          <p:spPr>
            <a:xfrm>
              <a:off x="2190586" y="2965576"/>
              <a:ext cx="627835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2767960" y="3068927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2606290" y="280720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Freeform 5"/>
          <p:cNvSpPr/>
          <p:nvPr/>
        </p:nvSpPr>
        <p:spPr>
          <a:xfrm>
            <a:off x="6494338" y="2395172"/>
            <a:ext cx="838200" cy="419100"/>
          </a:xfrm>
          <a:custGeom>
            <a:avLst/>
            <a:gdLst>
              <a:gd name="connsiteX0" fmla="*/ 91440 w 838200"/>
              <a:gd name="connsiteY0" fmla="*/ 137160 h 419100"/>
              <a:gd name="connsiteX1" fmla="*/ 91440 w 838200"/>
              <a:gd name="connsiteY1" fmla="*/ 137160 h 419100"/>
              <a:gd name="connsiteX2" fmla="*/ 381000 w 838200"/>
              <a:gd name="connsiteY2" fmla="*/ 53340 h 419100"/>
              <a:gd name="connsiteX3" fmla="*/ 434340 w 838200"/>
              <a:gd name="connsiteY3" fmla="*/ 45720 h 419100"/>
              <a:gd name="connsiteX4" fmla="*/ 480060 w 838200"/>
              <a:gd name="connsiteY4" fmla="*/ 30480 h 419100"/>
              <a:gd name="connsiteX5" fmla="*/ 502920 w 838200"/>
              <a:gd name="connsiteY5" fmla="*/ 22860 h 419100"/>
              <a:gd name="connsiteX6" fmla="*/ 525780 w 838200"/>
              <a:gd name="connsiteY6" fmla="*/ 15240 h 419100"/>
              <a:gd name="connsiteX7" fmla="*/ 594360 w 838200"/>
              <a:gd name="connsiteY7" fmla="*/ 0 h 419100"/>
              <a:gd name="connsiteX8" fmla="*/ 670560 w 838200"/>
              <a:gd name="connsiteY8" fmla="*/ 7620 h 419100"/>
              <a:gd name="connsiteX9" fmla="*/ 708660 w 838200"/>
              <a:gd name="connsiteY9" fmla="*/ 45720 h 419100"/>
              <a:gd name="connsiteX10" fmla="*/ 731520 w 838200"/>
              <a:gd name="connsiteY10" fmla="*/ 68580 h 419100"/>
              <a:gd name="connsiteX11" fmla="*/ 746760 w 838200"/>
              <a:gd name="connsiteY11" fmla="*/ 91440 h 419100"/>
              <a:gd name="connsiteX12" fmla="*/ 754380 w 838200"/>
              <a:gd name="connsiteY12" fmla="*/ 114300 h 419100"/>
              <a:gd name="connsiteX13" fmla="*/ 777240 w 838200"/>
              <a:gd name="connsiteY13" fmla="*/ 129540 h 419100"/>
              <a:gd name="connsiteX14" fmla="*/ 784860 w 838200"/>
              <a:gd name="connsiteY14" fmla="*/ 152400 h 419100"/>
              <a:gd name="connsiteX15" fmla="*/ 807720 w 838200"/>
              <a:gd name="connsiteY15" fmla="*/ 167640 h 419100"/>
              <a:gd name="connsiteX16" fmla="*/ 822960 w 838200"/>
              <a:gd name="connsiteY16" fmla="*/ 213360 h 419100"/>
              <a:gd name="connsiteX17" fmla="*/ 838200 w 838200"/>
              <a:gd name="connsiteY17" fmla="*/ 266700 h 419100"/>
              <a:gd name="connsiteX18" fmla="*/ 830580 w 838200"/>
              <a:gd name="connsiteY18" fmla="*/ 335280 h 419100"/>
              <a:gd name="connsiteX19" fmla="*/ 807720 w 838200"/>
              <a:gd name="connsiteY19" fmla="*/ 342900 h 419100"/>
              <a:gd name="connsiteX20" fmla="*/ 647700 w 838200"/>
              <a:gd name="connsiteY20" fmla="*/ 350520 h 419100"/>
              <a:gd name="connsiteX21" fmla="*/ 601980 w 838200"/>
              <a:gd name="connsiteY21" fmla="*/ 365760 h 419100"/>
              <a:gd name="connsiteX22" fmla="*/ 579120 w 838200"/>
              <a:gd name="connsiteY22" fmla="*/ 373380 h 419100"/>
              <a:gd name="connsiteX23" fmla="*/ 556260 w 838200"/>
              <a:gd name="connsiteY23" fmla="*/ 396240 h 419100"/>
              <a:gd name="connsiteX24" fmla="*/ 480060 w 838200"/>
              <a:gd name="connsiteY24" fmla="*/ 419100 h 419100"/>
              <a:gd name="connsiteX25" fmla="*/ 335280 w 838200"/>
              <a:gd name="connsiteY25" fmla="*/ 396240 h 419100"/>
              <a:gd name="connsiteX26" fmla="*/ 289560 w 838200"/>
              <a:gd name="connsiteY26" fmla="*/ 373380 h 419100"/>
              <a:gd name="connsiteX27" fmla="*/ 243840 w 838200"/>
              <a:gd name="connsiteY27" fmla="*/ 342900 h 419100"/>
              <a:gd name="connsiteX28" fmla="*/ 220980 w 838200"/>
              <a:gd name="connsiteY28" fmla="*/ 335280 h 419100"/>
              <a:gd name="connsiteX29" fmla="*/ 198120 w 838200"/>
              <a:gd name="connsiteY29" fmla="*/ 320040 h 419100"/>
              <a:gd name="connsiteX30" fmla="*/ 38100 w 838200"/>
              <a:gd name="connsiteY30" fmla="*/ 304800 h 419100"/>
              <a:gd name="connsiteX31" fmla="*/ 15240 w 838200"/>
              <a:gd name="connsiteY31" fmla="*/ 297180 h 419100"/>
              <a:gd name="connsiteX32" fmla="*/ 7620 w 838200"/>
              <a:gd name="connsiteY32" fmla="*/ 259080 h 419100"/>
              <a:gd name="connsiteX33" fmla="*/ 0 w 838200"/>
              <a:gd name="connsiteY33" fmla="*/ 236220 h 419100"/>
              <a:gd name="connsiteX34" fmla="*/ 7620 w 838200"/>
              <a:gd name="connsiteY34" fmla="*/ 175260 h 419100"/>
              <a:gd name="connsiteX35" fmla="*/ 53340 w 838200"/>
              <a:gd name="connsiteY35" fmla="*/ 160020 h 419100"/>
              <a:gd name="connsiteX36" fmla="*/ 76200 w 838200"/>
              <a:gd name="connsiteY36" fmla="*/ 152400 h 419100"/>
              <a:gd name="connsiteX37" fmla="*/ 91440 w 838200"/>
              <a:gd name="connsiteY37" fmla="*/ 13716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38200" h="419100">
                <a:moveTo>
                  <a:pt x="91440" y="137160"/>
                </a:moveTo>
                <a:lnTo>
                  <a:pt x="91440" y="137160"/>
                </a:lnTo>
                <a:cubicBezTo>
                  <a:pt x="187960" y="109220"/>
                  <a:pt x="283910" y="79231"/>
                  <a:pt x="381000" y="53340"/>
                </a:cubicBezTo>
                <a:cubicBezTo>
                  <a:pt x="398354" y="48712"/>
                  <a:pt x="416839" y="49759"/>
                  <a:pt x="434340" y="45720"/>
                </a:cubicBezTo>
                <a:cubicBezTo>
                  <a:pt x="449993" y="42108"/>
                  <a:pt x="464820" y="35560"/>
                  <a:pt x="480060" y="30480"/>
                </a:cubicBezTo>
                <a:lnTo>
                  <a:pt x="502920" y="22860"/>
                </a:lnTo>
                <a:cubicBezTo>
                  <a:pt x="510540" y="20320"/>
                  <a:pt x="517988" y="17188"/>
                  <a:pt x="525780" y="15240"/>
                </a:cubicBezTo>
                <a:cubicBezTo>
                  <a:pt x="568825" y="4479"/>
                  <a:pt x="545991" y="9674"/>
                  <a:pt x="594360" y="0"/>
                </a:cubicBezTo>
                <a:cubicBezTo>
                  <a:pt x="619760" y="2540"/>
                  <a:pt x="645687" y="1880"/>
                  <a:pt x="670560" y="7620"/>
                </a:cubicBezTo>
                <a:cubicBezTo>
                  <a:pt x="693622" y="12942"/>
                  <a:pt x="695758" y="30238"/>
                  <a:pt x="708660" y="45720"/>
                </a:cubicBezTo>
                <a:cubicBezTo>
                  <a:pt x="715559" y="53999"/>
                  <a:pt x="724621" y="60301"/>
                  <a:pt x="731520" y="68580"/>
                </a:cubicBezTo>
                <a:cubicBezTo>
                  <a:pt x="737383" y="75615"/>
                  <a:pt x="742664" y="83249"/>
                  <a:pt x="746760" y="91440"/>
                </a:cubicBezTo>
                <a:cubicBezTo>
                  <a:pt x="750352" y="98624"/>
                  <a:pt x="749362" y="108028"/>
                  <a:pt x="754380" y="114300"/>
                </a:cubicBezTo>
                <a:cubicBezTo>
                  <a:pt x="760101" y="121451"/>
                  <a:pt x="769620" y="124460"/>
                  <a:pt x="777240" y="129540"/>
                </a:cubicBezTo>
                <a:cubicBezTo>
                  <a:pt x="779780" y="137160"/>
                  <a:pt x="779842" y="146128"/>
                  <a:pt x="784860" y="152400"/>
                </a:cubicBezTo>
                <a:cubicBezTo>
                  <a:pt x="790581" y="159551"/>
                  <a:pt x="802866" y="159874"/>
                  <a:pt x="807720" y="167640"/>
                </a:cubicBezTo>
                <a:cubicBezTo>
                  <a:pt x="816234" y="181263"/>
                  <a:pt x="817880" y="198120"/>
                  <a:pt x="822960" y="213360"/>
                </a:cubicBezTo>
                <a:cubicBezTo>
                  <a:pt x="833892" y="246155"/>
                  <a:pt x="828632" y="228428"/>
                  <a:pt x="838200" y="266700"/>
                </a:cubicBezTo>
                <a:cubicBezTo>
                  <a:pt x="835660" y="289560"/>
                  <a:pt x="839122" y="313924"/>
                  <a:pt x="830580" y="335280"/>
                </a:cubicBezTo>
                <a:cubicBezTo>
                  <a:pt x="827597" y="342738"/>
                  <a:pt x="815724" y="342233"/>
                  <a:pt x="807720" y="342900"/>
                </a:cubicBezTo>
                <a:cubicBezTo>
                  <a:pt x="754504" y="347335"/>
                  <a:pt x="701040" y="347980"/>
                  <a:pt x="647700" y="350520"/>
                </a:cubicBezTo>
                <a:lnTo>
                  <a:pt x="601980" y="365760"/>
                </a:lnTo>
                <a:lnTo>
                  <a:pt x="579120" y="373380"/>
                </a:lnTo>
                <a:cubicBezTo>
                  <a:pt x="571500" y="381000"/>
                  <a:pt x="565680" y="391007"/>
                  <a:pt x="556260" y="396240"/>
                </a:cubicBezTo>
                <a:cubicBezTo>
                  <a:pt x="541081" y="404673"/>
                  <a:pt x="499737" y="414181"/>
                  <a:pt x="480060" y="419100"/>
                </a:cubicBezTo>
                <a:cubicBezTo>
                  <a:pt x="454866" y="417162"/>
                  <a:pt x="368818" y="418599"/>
                  <a:pt x="335280" y="396240"/>
                </a:cubicBezTo>
                <a:cubicBezTo>
                  <a:pt x="233796" y="328584"/>
                  <a:pt x="384204" y="425960"/>
                  <a:pt x="289560" y="373380"/>
                </a:cubicBezTo>
                <a:cubicBezTo>
                  <a:pt x="273549" y="364485"/>
                  <a:pt x="261216" y="348692"/>
                  <a:pt x="243840" y="342900"/>
                </a:cubicBezTo>
                <a:cubicBezTo>
                  <a:pt x="236220" y="340360"/>
                  <a:pt x="228164" y="338872"/>
                  <a:pt x="220980" y="335280"/>
                </a:cubicBezTo>
                <a:cubicBezTo>
                  <a:pt x="212789" y="331184"/>
                  <a:pt x="206955" y="322450"/>
                  <a:pt x="198120" y="320040"/>
                </a:cubicBezTo>
                <a:cubicBezTo>
                  <a:pt x="175083" y="313757"/>
                  <a:pt x="43103" y="305185"/>
                  <a:pt x="38100" y="304800"/>
                </a:cubicBezTo>
                <a:cubicBezTo>
                  <a:pt x="30480" y="302260"/>
                  <a:pt x="19695" y="303863"/>
                  <a:pt x="15240" y="297180"/>
                </a:cubicBezTo>
                <a:cubicBezTo>
                  <a:pt x="8056" y="286404"/>
                  <a:pt x="10761" y="271645"/>
                  <a:pt x="7620" y="259080"/>
                </a:cubicBezTo>
                <a:cubicBezTo>
                  <a:pt x="5672" y="251288"/>
                  <a:pt x="2540" y="243840"/>
                  <a:pt x="0" y="236220"/>
                </a:cubicBezTo>
                <a:cubicBezTo>
                  <a:pt x="2540" y="215900"/>
                  <a:pt x="-4123" y="192036"/>
                  <a:pt x="7620" y="175260"/>
                </a:cubicBezTo>
                <a:cubicBezTo>
                  <a:pt x="16832" y="162100"/>
                  <a:pt x="38100" y="165100"/>
                  <a:pt x="53340" y="160020"/>
                </a:cubicBezTo>
                <a:lnTo>
                  <a:pt x="76200" y="152400"/>
                </a:lnTo>
                <a:cubicBezTo>
                  <a:pt x="92849" y="127427"/>
                  <a:pt x="88900" y="139700"/>
                  <a:pt x="91440" y="13716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PLC-</a:t>
            </a:r>
            <a:r>
              <a:rPr lang="el-G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en-US" sz="1400" b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508618" y="2745563"/>
                <a:ext cx="595291" cy="307777"/>
              </a:xfrm>
              <a:prstGeom prst="rect">
                <a:avLst/>
              </a:prstGeom>
              <a:solidFill>
                <a:schemeClr val="tx1">
                  <a:alpha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618" y="2745563"/>
                <a:ext cx="595291" cy="3077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Oval 156"/>
          <p:cNvSpPr/>
          <p:nvPr/>
        </p:nvSpPr>
        <p:spPr>
          <a:xfrm>
            <a:off x="7192615" y="2646119"/>
            <a:ext cx="186509" cy="18650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8962106" y="3693970"/>
            <a:ext cx="933337" cy="566365"/>
            <a:chOff x="2021132" y="2807208"/>
            <a:chExt cx="933337" cy="566365"/>
          </a:xfrm>
        </p:grpSpPr>
        <p:sp>
          <p:nvSpPr>
            <p:cNvPr id="164" name="Hexagon 163"/>
            <p:cNvSpPr/>
            <p:nvPr/>
          </p:nvSpPr>
          <p:spPr>
            <a:xfrm>
              <a:off x="2190586" y="2965576"/>
              <a:ext cx="627835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767960" y="3068927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2606290" y="280720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2118169" y="3566154"/>
            <a:ext cx="933337" cy="566365"/>
            <a:chOff x="2021132" y="2807208"/>
            <a:chExt cx="933337" cy="566365"/>
          </a:xfrm>
        </p:grpSpPr>
        <p:sp>
          <p:nvSpPr>
            <p:cNvPr id="170" name="Hexagon 169"/>
            <p:cNvSpPr/>
            <p:nvPr/>
          </p:nvSpPr>
          <p:spPr>
            <a:xfrm>
              <a:off x="2190586" y="2965576"/>
              <a:ext cx="627835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2767960" y="3068927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2606290" y="280720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Freeform 6"/>
          <p:cNvSpPr/>
          <p:nvPr/>
        </p:nvSpPr>
        <p:spPr>
          <a:xfrm>
            <a:off x="7604016" y="2042160"/>
            <a:ext cx="99892" cy="388620"/>
          </a:xfrm>
          <a:custGeom>
            <a:avLst/>
            <a:gdLst>
              <a:gd name="connsiteX0" fmla="*/ 15984 w 99892"/>
              <a:gd name="connsiteY0" fmla="*/ 388620 h 388620"/>
              <a:gd name="connsiteX1" fmla="*/ 31224 w 99892"/>
              <a:gd name="connsiteY1" fmla="*/ 350520 h 388620"/>
              <a:gd name="connsiteX2" fmla="*/ 54084 w 99892"/>
              <a:gd name="connsiteY2" fmla="*/ 335280 h 388620"/>
              <a:gd name="connsiteX3" fmla="*/ 76944 w 99892"/>
              <a:gd name="connsiteY3" fmla="*/ 289560 h 388620"/>
              <a:gd name="connsiteX4" fmla="*/ 31224 w 99892"/>
              <a:gd name="connsiteY4" fmla="*/ 274320 h 388620"/>
              <a:gd name="connsiteX5" fmla="*/ 54084 w 99892"/>
              <a:gd name="connsiteY5" fmla="*/ 259080 h 388620"/>
              <a:gd name="connsiteX6" fmla="*/ 69324 w 99892"/>
              <a:gd name="connsiteY6" fmla="*/ 236220 h 388620"/>
              <a:gd name="connsiteX7" fmla="*/ 744 w 99892"/>
              <a:gd name="connsiteY7" fmla="*/ 198120 h 388620"/>
              <a:gd name="connsiteX8" fmla="*/ 76944 w 99892"/>
              <a:gd name="connsiteY8" fmla="*/ 190500 h 388620"/>
              <a:gd name="connsiteX9" fmla="*/ 84564 w 99892"/>
              <a:gd name="connsiteY9" fmla="*/ 152400 h 388620"/>
              <a:gd name="connsiteX10" fmla="*/ 61704 w 99892"/>
              <a:gd name="connsiteY10" fmla="*/ 144780 h 388620"/>
              <a:gd name="connsiteX11" fmla="*/ 38844 w 99892"/>
              <a:gd name="connsiteY11" fmla="*/ 129540 h 388620"/>
              <a:gd name="connsiteX12" fmla="*/ 84564 w 99892"/>
              <a:gd name="connsiteY12" fmla="*/ 106680 h 388620"/>
              <a:gd name="connsiteX13" fmla="*/ 99804 w 99892"/>
              <a:gd name="connsiteY13" fmla="*/ 83820 h 388620"/>
              <a:gd name="connsiteX14" fmla="*/ 92184 w 99892"/>
              <a:gd name="connsiteY14" fmla="*/ 60960 h 388620"/>
              <a:gd name="connsiteX15" fmla="*/ 46464 w 99892"/>
              <a:gd name="connsiteY15" fmla="*/ 45720 h 388620"/>
              <a:gd name="connsiteX16" fmla="*/ 69324 w 99892"/>
              <a:gd name="connsiteY16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892" h="388620">
                <a:moveTo>
                  <a:pt x="15984" y="388620"/>
                </a:moveTo>
                <a:cubicBezTo>
                  <a:pt x="21064" y="375920"/>
                  <a:pt x="23274" y="361651"/>
                  <a:pt x="31224" y="350520"/>
                </a:cubicBezTo>
                <a:cubicBezTo>
                  <a:pt x="36547" y="343068"/>
                  <a:pt x="47608" y="341756"/>
                  <a:pt x="54084" y="335280"/>
                </a:cubicBezTo>
                <a:cubicBezTo>
                  <a:pt x="68856" y="320508"/>
                  <a:pt x="70746" y="308153"/>
                  <a:pt x="76944" y="289560"/>
                </a:cubicBezTo>
                <a:cubicBezTo>
                  <a:pt x="-34513" y="277176"/>
                  <a:pt x="-1271" y="290567"/>
                  <a:pt x="31224" y="274320"/>
                </a:cubicBezTo>
                <a:cubicBezTo>
                  <a:pt x="39415" y="270224"/>
                  <a:pt x="46464" y="264160"/>
                  <a:pt x="54084" y="259080"/>
                </a:cubicBezTo>
                <a:cubicBezTo>
                  <a:pt x="59164" y="251460"/>
                  <a:pt x="73868" y="244171"/>
                  <a:pt x="69324" y="236220"/>
                </a:cubicBezTo>
                <a:cubicBezTo>
                  <a:pt x="56994" y="214642"/>
                  <a:pt x="23407" y="205674"/>
                  <a:pt x="744" y="198120"/>
                </a:cubicBezTo>
                <a:cubicBezTo>
                  <a:pt x="26144" y="195580"/>
                  <a:pt x="52071" y="196240"/>
                  <a:pt x="76944" y="190500"/>
                </a:cubicBezTo>
                <a:cubicBezTo>
                  <a:pt x="106514" y="183676"/>
                  <a:pt x="105794" y="169384"/>
                  <a:pt x="84564" y="152400"/>
                </a:cubicBezTo>
                <a:cubicBezTo>
                  <a:pt x="78292" y="147382"/>
                  <a:pt x="68888" y="148372"/>
                  <a:pt x="61704" y="144780"/>
                </a:cubicBezTo>
                <a:cubicBezTo>
                  <a:pt x="53513" y="140684"/>
                  <a:pt x="46464" y="134620"/>
                  <a:pt x="38844" y="129540"/>
                </a:cubicBezTo>
                <a:cubicBezTo>
                  <a:pt x="57437" y="123342"/>
                  <a:pt x="69792" y="121452"/>
                  <a:pt x="84564" y="106680"/>
                </a:cubicBezTo>
                <a:cubicBezTo>
                  <a:pt x="91040" y="100204"/>
                  <a:pt x="94724" y="91440"/>
                  <a:pt x="99804" y="83820"/>
                </a:cubicBezTo>
                <a:cubicBezTo>
                  <a:pt x="97264" y="76200"/>
                  <a:pt x="98720" y="65629"/>
                  <a:pt x="92184" y="60960"/>
                </a:cubicBezTo>
                <a:cubicBezTo>
                  <a:pt x="79112" y="51623"/>
                  <a:pt x="46464" y="45720"/>
                  <a:pt x="46464" y="45720"/>
                </a:cubicBezTo>
                <a:cubicBezTo>
                  <a:pt x="81372" y="34084"/>
                  <a:pt x="69324" y="46132"/>
                  <a:pt x="69324" y="0"/>
                </a:cubicBezTo>
              </a:path>
            </a:pathLst>
          </a:cu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650480" y="2056046"/>
            <a:ext cx="182966" cy="245194"/>
          </a:xfrm>
          <a:custGeom>
            <a:avLst/>
            <a:gdLst>
              <a:gd name="connsiteX0" fmla="*/ 0 w 182966"/>
              <a:gd name="connsiteY0" fmla="*/ 245194 h 245194"/>
              <a:gd name="connsiteX1" fmla="*/ 68580 w 182966"/>
              <a:gd name="connsiteY1" fmla="*/ 237574 h 245194"/>
              <a:gd name="connsiteX2" fmla="*/ 91440 w 182966"/>
              <a:gd name="connsiteY2" fmla="*/ 222334 h 245194"/>
              <a:gd name="connsiteX3" fmla="*/ 160020 w 182966"/>
              <a:gd name="connsiteY3" fmla="*/ 214714 h 245194"/>
              <a:gd name="connsiteX4" fmla="*/ 167640 w 182966"/>
              <a:gd name="connsiteY4" fmla="*/ 191854 h 245194"/>
              <a:gd name="connsiteX5" fmla="*/ 137160 w 182966"/>
              <a:gd name="connsiteY5" fmla="*/ 153754 h 245194"/>
              <a:gd name="connsiteX6" fmla="*/ 160020 w 182966"/>
              <a:gd name="connsiteY6" fmla="*/ 138514 h 245194"/>
              <a:gd name="connsiteX7" fmla="*/ 175260 w 182966"/>
              <a:gd name="connsiteY7" fmla="*/ 92794 h 245194"/>
              <a:gd name="connsiteX8" fmla="*/ 160020 w 182966"/>
              <a:gd name="connsiteY8" fmla="*/ 69934 h 245194"/>
              <a:gd name="connsiteX9" fmla="*/ 175260 w 182966"/>
              <a:gd name="connsiteY9" fmla="*/ 47074 h 245194"/>
              <a:gd name="connsiteX10" fmla="*/ 167640 w 182966"/>
              <a:gd name="connsiteY10" fmla="*/ 1354 h 245194"/>
              <a:gd name="connsiteX11" fmla="*/ 152400 w 182966"/>
              <a:gd name="connsiteY11" fmla="*/ 1354 h 24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966" h="245194">
                <a:moveTo>
                  <a:pt x="0" y="245194"/>
                </a:moveTo>
                <a:cubicBezTo>
                  <a:pt x="22860" y="242654"/>
                  <a:pt x="46266" y="243152"/>
                  <a:pt x="68580" y="237574"/>
                </a:cubicBezTo>
                <a:cubicBezTo>
                  <a:pt x="77465" y="235353"/>
                  <a:pt x="82555" y="224555"/>
                  <a:pt x="91440" y="222334"/>
                </a:cubicBezTo>
                <a:cubicBezTo>
                  <a:pt x="113754" y="216756"/>
                  <a:pt x="137160" y="217254"/>
                  <a:pt x="160020" y="214714"/>
                </a:cubicBezTo>
                <a:cubicBezTo>
                  <a:pt x="162560" y="207094"/>
                  <a:pt x="167640" y="199886"/>
                  <a:pt x="167640" y="191854"/>
                </a:cubicBezTo>
                <a:cubicBezTo>
                  <a:pt x="167640" y="167317"/>
                  <a:pt x="154713" y="165456"/>
                  <a:pt x="137160" y="153754"/>
                </a:cubicBezTo>
                <a:cubicBezTo>
                  <a:pt x="144780" y="148674"/>
                  <a:pt x="155166" y="146280"/>
                  <a:pt x="160020" y="138514"/>
                </a:cubicBezTo>
                <a:cubicBezTo>
                  <a:pt x="168534" y="124891"/>
                  <a:pt x="175260" y="92794"/>
                  <a:pt x="175260" y="92794"/>
                </a:cubicBezTo>
                <a:cubicBezTo>
                  <a:pt x="170180" y="85174"/>
                  <a:pt x="166496" y="76410"/>
                  <a:pt x="160020" y="69934"/>
                </a:cubicBezTo>
                <a:cubicBezTo>
                  <a:pt x="135727" y="45641"/>
                  <a:pt x="114966" y="59133"/>
                  <a:pt x="175260" y="47074"/>
                </a:cubicBezTo>
                <a:cubicBezTo>
                  <a:pt x="182321" y="25890"/>
                  <a:pt x="191275" y="19080"/>
                  <a:pt x="167640" y="1354"/>
                </a:cubicBezTo>
                <a:cubicBezTo>
                  <a:pt x="163576" y="-1694"/>
                  <a:pt x="157480" y="1354"/>
                  <a:pt x="152400" y="1354"/>
                </a:cubicBezTo>
              </a:path>
            </a:pathLst>
          </a:cu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522262" y="2181586"/>
            <a:ext cx="864607" cy="523984"/>
            <a:chOff x="2021132" y="2857898"/>
            <a:chExt cx="864607" cy="523984"/>
          </a:xfrm>
        </p:grpSpPr>
        <p:sp>
          <p:nvSpPr>
            <p:cNvPr id="159" name="Hexagon 158"/>
            <p:cNvSpPr/>
            <p:nvPr/>
          </p:nvSpPr>
          <p:spPr>
            <a:xfrm>
              <a:off x="2152417" y="2973885"/>
              <a:ext cx="612648" cy="407997"/>
            </a:xfrm>
            <a:prstGeom prst="hexagon">
              <a:avLst>
                <a:gd name="adj" fmla="val 37840"/>
                <a:gd name="vf" fmla="val 11547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PIP</a:t>
              </a:r>
              <a:r>
                <a:rPr lang="en-US" sz="1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val 159"/>
            <p:cNvSpPr/>
            <p:nvPr/>
          </p:nvSpPr>
          <p:spPr>
            <a:xfrm>
              <a:off x="2699230" y="308462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2528385" y="2857898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021132" y="3076319"/>
              <a:ext cx="186509" cy="186509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4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and initial conditions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19650" cy="565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No-flux boundary conditions: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18315" y="1690688"/>
                <a:ext cx="46821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315" y="1690688"/>
                <a:ext cx="4682116" cy="523220"/>
              </a:xfrm>
              <a:prstGeom prst="rect">
                <a:avLst/>
              </a:prstGeom>
              <a:blipFill rotWithShape="0"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15962" y="2196961"/>
                <a:ext cx="50844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={0,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962" y="2196961"/>
                <a:ext cx="5084469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3749675"/>
            <a:ext cx="4819650" cy="565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Steady-state initial conditions: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218712" y="4511675"/>
                <a:ext cx="29511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sz="28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2800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.05 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12" y="4511675"/>
                <a:ext cx="295119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410432" y="5034895"/>
                <a:ext cx="27556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8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.15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32" y="5034895"/>
                <a:ext cx="2755626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218712" y="5541169"/>
                <a:ext cx="2585964" cy="500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𝐸𝑅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</m:sup>
                          </m:sSubSup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12" y="5541169"/>
                <a:ext cx="2585964" cy="5000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294912" y="6047940"/>
                <a:ext cx="180895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sz="2600" i="1" baseline="-250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912" y="6047940"/>
                <a:ext cx="1808957" cy="492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34670" y="4511675"/>
                <a:ext cx="152266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=0:</m:t>
                      </m:r>
                    </m:oMath>
                  </m:oMathPara>
                </a14:m>
                <a:endParaRPr lang="en-US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670" y="4511675"/>
                <a:ext cx="1522660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89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5436640" y="4815971"/>
            <a:ext cx="4123944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0825" y="4820846"/>
            <a:ext cx="5080592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0825" y="3316554"/>
            <a:ext cx="8814835" cy="82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825" y="1720313"/>
            <a:ext cx="11806855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PDE model (Version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7964" y="1887733"/>
                <a:ext cx="11565282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𝐸𝑅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solidFill>
                                        <a:schemeClr val="tx1"/>
                                      </a:solidFill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𝑙𝑒𝑎𝑘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𝑙𝑒𝑎𝑘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4" y="1887733"/>
                <a:ext cx="11565282" cy="630173"/>
              </a:xfrm>
              <a:prstGeom prst="rect">
                <a:avLst/>
              </a:prstGeom>
              <a:blipFill rotWithShape="0">
                <a:blip r:embed="rId3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6048" y="4900888"/>
                <a:ext cx="4611262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8" y="4900888"/>
                <a:ext cx="4611262" cy="538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2330" y="3407992"/>
                <a:ext cx="8596008" cy="633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𝐸𝑅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b="0" i="1" baseline="-250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  <m:r>
                                            <a:rPr lang="en-US" i="1" baseline="30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baseline="30000">
                                              <a:solidFill>
                                                <a:schemeClr val="tx1"/>
                                              </a:solidFill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+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𝐼𝑃</m:t>
                                          </m:r>
                                          <m:r>
                                            <a:rPr lang="en-US" i="1" baseline="-2500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𝐸𝑅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  <m:r>
                                    <a:rPr lang="en-US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  <m:r>
                                    <a:rPr lang="en-US" b="0" i="1" baseline="300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𝑆𝐸𝑅𝐶𝐴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0" y="3407992"/>
                <a:ext cx="8596008" cy="633122"/>
              </a:xfrm>
              <a:prstGeom prst="rect">
                <a:avLst/>
              </a:prstGeom>
              <a:blipFill rotWithShape="0">
                <a:blip r:embed="rId5"/>
                <a:stretch>
                  <a:fillRect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74239" y="4896013"/>
                <a:ext cx="3848746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39" y="4896013"/>
                <a:ext cx="3848746" cy="6380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5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6096000" y="4704090"/>
            <a:ext cx="5597471" cy="667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0825" y="2864430"/>
            <a:ext cx="4123944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0825" y="4820846"/>
            <a:ext cx="5080592" cy="758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50825" y="3869851"/>
            <a:ext cx="3631500" cy="829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50825" y="1720313"/>
            <a:ext cx="5185815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PDE model (Version 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7964" y="1887733"/>
                <a:ext cx="4989892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𝐶𝑎</m:t>
                              </m:r>
                              <m:r>
                                <a:rPr lang="en-US" b="0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aseline="30000"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4" y="1887733"/>
                <a:ext cx="4989892" cy="538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6048" y="4900888"/>
                <a:ext cx="4030911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num>
                        <m:den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𝑑𝑒𝑔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𝐼𝑃</m:t>
                          </m:r>
                          <m:r>
                            <a:rPr lang="en-US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8" y="4900888"/>
                <a:ext cx="4030911" cy="538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-158530"/>
            <a:ext cx="65" cy="3170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2329" y="3961289"/>
                <a:ext cx="3316741" cy="606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𝐸𝑅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𝐸𝑅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𝑓𝑙𝑢𝑥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9" y="3961289"/>
                <a:ext cx="3316741" cy="6062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88424" y="2944472"/>
                <a:ext cx="3848746" cy="638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solidFill>
                                            <a:schemeClr val="tx1"/>
                                          </a:solidFill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𝐼𝑃</m:t>
                              </m:r>
                              <m:r>
                                <a:rPr lang="en-US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24" y="2944472"/>
                <a:ext cx="3848746" cy="6380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6096000" y="1690688"/>
            <a:ext cx="5597471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55124" y="1858108"/>
                <a:ext cx="5411033" cy="630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𝑓𝑙𝑢𝑥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  <m:r>
                                        <a:rPr lang="en-US" i="1" baseline="30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aseline="30000"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𝐼𝑃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aseline="3000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1858108"/>
                <a:ext cx="5411033" cy="630173"/>
              </a:xfrm>
              <a:prstGeom prst="rect">
                <a:avLst/>
              </a:prstGeom>
              <a:blipFill rotWithShape="0">
                <a:blip r:embed="rId7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096000" y="2779478"/>
            <a:ext cx="5597471" cy="9213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55124" y="2946898"/>
                <a:ext cx="2679773" cy="625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𝑆𝐸𝑅𝐶𝐴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𝑆𝐸𝑅𝐶𝐴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𝑆𝐸𝑅𝐶𝐴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2946898"/>
                <a:ext cx="2679773" cy="6250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096000" y="3899476"/>
            <a:ext cx="5597471" cy="6678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155124" y="4066896"/>
                <a:ext cx="28494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𝑚𝑒𝑑𝑖𝑎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𝑙𝑒𝑎𝑘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𝐶𝑎</m:t>
                          </m:r>
                          <m:r>
                            <a:rPr lang="en-US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aseline="30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24" y="4066896"/>
                <a:ext cx="284943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22325" y="4796968"/>
                <a:ext cx="1986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325" y="4796968"/>
                <a:ext cx="1986185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3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Boundary penetrance may be explained by differential cell properties in compartments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826256" y="4012341"/>
            <a:ext cx="694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70482" y="1880850"/>
            <a:ext cx="0" cy="448637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0482" y="6367220"/>
            <a:ext cx="45029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300168" y="6346896"/>
            <a:ext cx="1097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603003" y="1879285"/>
            <a:ext cx="4270446" cy="4272012"/>
            <a:chOff x="1603003" y="1879285"/>
            <a:chExt cx="4270446" cy="42720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3003" y="1880851"/>
              <a:ext cx="4270446" cy="42704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971869" y="1879285"/>
              <a:ext cx="901209" cy="276999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200" b="1" baseline="-250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0.14</a:t>
              </a:r>
              <a:endParaRPr lang="en-US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3003" y="1879286"/>
              <a:ext cx="901209" cy="276999"/>
            </a:xfrm>
            <a:prstGeom prst="rect">
              <a:avLst/>
            </a:prstGeom>
            <a:solidFill>
              <a:schemeClr val="tx1">
                <a:alpha val="47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1200" b="1" baseline="-25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lang="en-US" sz="12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0.20</a:t>
              </a:r>
              <a:endParaRPr lang="en-US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744394" y="5770058"/>
              <a:ext cx="1197764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62046" y="5770058"/>
              <a:ext cx="1082348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/>
            <p:cNvCxnSpPr>
              <a:stCxn id="3" idx="0"/>
              <a:endCxn id="3" idx="2"/>
            </p:cNvCxnSpPr>
            <p:nvPr/>
          </p:nvCxnSpPr>
          <p:spPr>
            <a:xfrm>
              <a:off x="3738226" y="1880851"/>
              <a:ext cx="0" cy="4270446"/>
            </a:xfrm>
            <a:prstGeom prst="line">
              <a:avLst/>
            </a:prstGeom>
            <a:ln w="41275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309450" y="1879285"/>
            <a:ext cx="4572000" cy="4269768"/>
            <a:chOff x="6309450" y="1879285"/>
            <a:chExt cx="4572000" cy="42697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6309450" y="1880850"/>
              <a:ext cx="4572000" cy="426820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8617710" y="5778541"/>
              <a:ext cx="1197764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46926" y="5778541"/>
              <a:ext cx="1082348" cy="369332"/>
            </a:xfrm>
            <a:prstGeom prst="rect">
              <a:avLst/>
            </a:prstGeom>
            <a:solidFill>
              <a:schemeClr val="tx1">
                <a:alpha val="36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Anterior</a:t>
              </a:r>
              <a:endPara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8628635" y="1879285"/>
              <a:ext cx="1" cy="4267408"/>
            </a:xfrm>
            <a:prstGeom prst="line">
              <a:avLst/>
            </a:prstGeom>
            <a:ln w="41275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8673808" y="2659987"/>
              <a:ext cx="598882" cy="101686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8091055" y="3482109"/>
              <a:ext cx="1116919" cy="120073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8654654" y="4344046"/>
              <a:ext cx="598882" cy="101686"/>
            </a:xfrm>
            <a:prstGeom prst="straightConnector1">
              <a:avLst/>
            </a:prstGeom>
            <a:ln w="508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6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613" y="2429374"/>
            <a:ext cx="2922468" cy="292246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636" y="2429374"/>
            <a:ext cx="2921431" cy="29214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95" y="2429374"/>
            <a:ext cx="2926080" cy="292608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Signal variance may explain pulse to wave transition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17891" y="6211669"/>
            <a:ext cx="2974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= 8000s to 10000s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80689" y="4788866"/>
                <a:ext cx="2371355" cy="564770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0.01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𝑃𝐿𝐶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689" y="4788866"/>
                <a:ext cx="2371355" cy="5647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 rot="16200000">
            <a:off x="37005" y="3690720"/>
            <a:ext cx="2211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 (s, 8000-10000)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414272" y="2318096"/>
            <a:ext cx="0" cy="327187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414272" y="5589975"/>
            <a:ext cx="32778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2190" y="5655220"/>
            <a:ext cx="2302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Position (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𝜇m, 0-300)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37028" y="4965847"/>
                <a:ext cx="1993558" cy="369332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𝑃𝐿𝐶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028" y="4965847"/>
                <a:ext cx="199355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1396220" y="2075368"/>
            <a:ext cx="97243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73769" y="1707169"/>
            <a:ext cx="969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715121" y="2429374"/>
                <a:ext cx="1636923" cy="376578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121" y="2429374"/>
                <a:ext cx="1636923" cy="376578"/>
              </a:xfrm>
              <a:prstGeom prst="rect">
                <a:avLst/>
              </a:prstGeom>
              <a:blipFill rotWithShape="0"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77866" y="2429374"/>
                <a:ext cx="1252201" cy="376578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𝑃𝐿𝐶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66" y="2429374"/>
                <a:ext cx="1252201" cy="376578"/>
              </a:xfrm>
              <a:prstGeom prst="rect">
                <a:avLst/>
              </a:prstGeom>
              <a:blipFill rotWithShape="0"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81454" y="4984316"/>
                <a:ext cx="1435521" cy="369332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𝑃𝐿𝐶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54" y="4984316"/>
                <a:ext cx="143552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275879" y="2429374"/>
                <a:ext cx="1238480" cy="369332"/>
              </a:xfrm>
              <a:prstGeom prst="rect">
                <a:avLst/>
              </a:prstGeom>
              <a:solidFill>
                <a:schemeClr val="tx1">
                  <a:alpha val="47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79" y="2429374"/>
                <a:ext cx="123848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4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SLIDES: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871</Words>
  <Application>Microsoft Office PowerPoint</Application>
  <PresentationFormat>Widescreen</PresentationFormat>
  <Paragraphs>340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Gill Sans</vt:lpstr>
      <vt:lpstr>Office Theme</vt:lpstr>
      <vt:lpstr>Parameter sensitivity results</vt:lpstr>
      <vt:lpstr>Parameter sensitivity results</vt:lpstr>
      <vt:lpstr>Molecular mechanism of calcium propagation</vt:lpstr>
      <vt:lpstr>Boundary and initial conditions</vt:lpstr>
      <vt:lpstr>PDE model (Version 1)</vt:lpstr>
      <vt:lpstr>PDE model (Version 2)</vt:lpstr>
      <vt:lpstr>Boundary penetrance may be explained by differential cell properties in compartments</vt:lpstr>
      <vt:lpstr>Signal variance may explain pulse to wave transition</vt:lpstr>
      <vt:lpstr>OTHER SLIDES:</vt:lpstr>
      <vt:lpstr>PowerPoint Presentation</vt:lpstr>
      <vt:lpstr>Molecular mechanism of calcium propagation</vt:lpstr>
      <vt:lpstr>Probability density functions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AIChE Final</dc:title>
  <dc:creator>Pavel Brodskiy</dc:creator>
  <cp:lastModifiedBy>Pavel Brodskiy</cp:lastModifiedBy>
  <cp:revision>162</cp:revision>
  <dcterms:created xsi:type="dcterms:W3CDTF">2015-11-08T01:16:04Z</dcterms:created>
  <dcterms:modified xsi:type="dcterms:W3CDTF">2015-11-17T14:13:45Z</dcterms:modified>
</cp:coreProperties>
</file>