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58" y="25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8FE6-96CF-444D-8F0A-84D5E0D76D40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A2C86-8777-47D6-9542-299DB696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  <a:r>
              <a:rPr lang="en-US" baseline="0" dirty="0" smtClean="0"/>
              <a:t> separate </a:t>
            </a:r>
            <a:r>
              <a:rPr lang="en-US" baseline="0" dirty="0" err="1" smtClean="0"/>
              <a:t>PLCg</a:t>
            </a:r>
            <a:r>
              <a:rPr lang="en-US" baseline="0" dirty="0" smtClean="0"/>
              <a:t>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means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- means no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Parameters were varied</a:t>
            </a:r>
            <a:r>
              <a:rPr lang="en-US" baseline="0" dirty="0" smtClean="0"/>
              <a:t> by 30% up and down.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Amplitude is the concentration of calcium at the maximum.</a:t>
            </a:r>
          </a:p>
          <a:p>
            <a:r>
              <a:rPr lang="en-US" dirty="0" smtClean="0"/>
              <a:t>Steady state concentration is the concentration of calcium at the minimum.</a:t>
            </a:r>
          </a:p>
          <a:p>
            <a:r>
              <a:rPr lang="en-US" dirty="0" smtClean="0"/>
              <a:t>Frequency is the number of </a:t>
            </a:r>
            <a:r>
              <a:rPr lang="en-US" dirty="0" err="1" smtClean="0"/>
              <a:t>wavefronts</a:t>
            </a:r>
            <a:r>
              <a:rPr lang="en-US" dirty="0" smtClean="0"/>
              <a:t> occurring</a:t>
            </a:r>
            <a:r>
              <a:rPr lang="en-US" baseline="0" dirty="0" smtClean="0"/>
              <a:t> per time.</a:t>
            </a:r>
          </a:p>
          <a:p>
            <a:r>
              <a:rPr lang="en-US" baseline="0" dirty="0" smtClean="0"/>
              <a:t>Speed is the slope of the position/time curve of the </a:t>
            </a:r>
            <a:r>
              <a:rPr lang="en-US" baseline="0" dirty="0" err="1" smtClean="0"/>
              <a:t>wavefronts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7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3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7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F039-785C-4016-A9AE-18D0D3294E0A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5D70-DA20-4099-8B71-09F91E73D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096000" y="4704090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825" y="2864430"/>
            <a:ext cx="4123944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825" y="4820846"/>
            <a:ext cx="5080592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0825" y="3869851"/>
            <a:ext cx="3631500" cy="82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825" y="1720313"/>
            <a:ext cx="5185815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Homogenized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8786" y="1882325"/>
                <a:ext cx="498989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86" y="1882325"/>
                <a:ext cx="4989892" cy="538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𝐸𝑅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𝑓𝑙𝑢𝑥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096000" y="169068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blipFill rotWithShape="0">
                <a:blip r:embed="rId7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96000" y="277947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0" y="3899476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and initial conditions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19650" cy="20999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No-flux boundary conditions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Spatial domain is 0 to 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218315" y="1690688"/>
                <a:ext cx="39097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15" y="1690688"/>
                <a:ext cx="390978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38750" y="2179589"/>
                <a:ext cx="41053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50" y="2179589"/>
                <a:ext cx="41053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182269"/>
            <a:ext cx="4819650" cy="565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Steady-state initial conditions: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.05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.15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𝐸𝑅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bSup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6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2665979"/>
                  </p:ext>
                </p:extLst>
              </p:nvPr>
            </p:nvGraphicFramePr>
            <p:xfrm>
              <a:off x="1827066" y="402351"/>
              <a:ext cx="8537868" cy="6053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2715649"/>
                  </a:tblGrid>
                  <a:tr h="264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4e-4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</a:t>
                          </a:r>
                          <a:r>
                            <a:rPr lang="en-US" sz="1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0.51 [1/s]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0.035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𝐸𝑅</m:t>
                                    </m:r>
                                  </m:sub>
                                </m:sSub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11.3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𝑑𝑒𝑔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[1/s]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𝑃𝐿𝐶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1e-2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Diffusivity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280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/s^2]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Diffusivity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 [uM/s^2]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Permeability of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Permeability of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</a:t>
                          </a:r>
                          <a:r>
                            <a:rPr lang="en-US" sz="1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2665979"/>
                  </p:ext>
                </p:extLst>
              </p:nvPr>
            </p:nvGraphicFramePr>
            <p:xfrm>
              <a:off x="1827066" y="402351"/>
              <a:ext cx="8537868" cy="6053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2715649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96296" r="-676796" b="-16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4e-4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96296" r="-676796" b="-15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296296" r="-676796" b="-14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</a:t>
                          </a:r>
                          <a:r>
                            <a:rPr lang="en-US" sz="1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396296" r="-676796" b="-13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496296" r="-676796" b="-12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7112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480597" r="-676796" b="-91641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720370" r="-676796" b="-10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0.51 [1/s]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820370" r="-676796" b="-9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0.035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920370" r="-676796" b="-8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020370" r="-676796" b="-7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11.3 [1/s]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7112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916667" r="-676796" b="-50303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0.09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242593" r="-676796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 [1/s]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342593" r="-676796" b="-4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1e-2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442593" r="-676796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Diffusivity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280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/s^2]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542593" r="-676796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Diffusivity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 [uM/s^2]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642593" r="-676796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Permeability of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 [</a:t>
                          </a:r>
                          <a:r>
                            <a:rPr lang="en-US" sz="14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742593" r="-676796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Permeability of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[</a:t>
                          </a:r>
                          <a:r>
                            <a:rPr lang="en-US" sz="1400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uM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/s]</a:t>
                          </a:r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21200" y="175072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5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Homogenization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 topology was ignored through homogenization as described in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Permeability and Diffusivity terms were combined to obtain effective diffusivity for calcium and IP3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diffusivities (after accounting for cell boundaries) are: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IP3: 9.66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/s^2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Calcium: 0.10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/s^2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92999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Keener, James P., and James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Mathematical physiology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Vol. 1. New York: Springer, 1998.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2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𝑃𝐿𝐶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Probability density function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894735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4735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1639590" y="2320108"/>
            <a:ext cx="0" cy="2289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4270887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70887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blipFill rotWithShape="0"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7516210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6210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0.01,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𝑃𝐿𝐶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blipFill rotWithShape="0"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 45"/>
          <p:cNvSpPr/>
          <p:nvPr/>
        </p:nvSpPr>
        <p:spPr>
          <a:xfrm>
            <a:off x="4273836" y="2466267"/>
            <a:ext cx="2459699" cy="2072427"/>
          </a:xfrm>
          <a:custGeom>
            <a:avLst/>
            <a:gdLst>
              <a:gd name="connsiteX0" fmla="*/ 0 w 2984500"/>
              <a:gd name="connsiteY0" fmla="*/ 0 h 2514600"/>
              <a:gd name="connsiteX1" fmla="*/ 50800 w 2984500"/>
              <a:gd name="connsiteY1" fmla="*/ 215900 h 2514600"/>
              <a:gd name="connsiteX2" fmla="*/ 177800 w 2984500"/>
              <a:gd name="connsiteY2" fmla="*/ 571500 h 2514600"/>
              <a:gd name="connsiteX3" fmla="*/ 393700 w 2984500"/>
              <a:gd name="connsiteY3" fmla="*/ 1143000 h 2514600"/>
              <a:gd name="connsiteX4" fmla="*/ 736600 w 2984500"/>
              <a:gd name="connsiteY4" fmla="*/ 1752600 h 2514600"/>
              <a:gd name="connsiteX5" fmla="*/ 1143000 w 2984500"/>
              <a:gd name="connsiteY5" fmla="*/ 2095500 h 2514600"/>
              <a:gd name="connsiteX6" fmla="*/ 1536700 w 2984500"/>
              <a:gd name="connsiteY6" fmla="*/ 2286000 h 2514600"/>
              <a:gd name="connsiteX7" fmla="*/ 2082800 w 2984500"/>
              <a:gd name="connsiteY7" fmla="*/ 2438400 h 2514600"/>
              <a:gd name="connsiteX8" fmla="*/ 2578100 w 2984500"/>
              <a:gd name="connsiteY8" fmla="*/ 2489200 h 2514600"/>
              <a:gd name="connsiteX9" fmla="*/ 2984500 w 2984500"/>
              <a:gd name="connsiteY9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4500" h="2514600">
                <a:moveTo>
                  <a:pt x="0" y="0"/>
                </a:moveTo>
                <a:cubicBezTo>
                  <a:pt x="10583" y="60325"/>
                  <a:pt x="21167" y="120650"/>
                  <a:pt x="50800" y="215900"/>
                </a:cubicBezTo>
                <a:cubicBezTo>
                  <a:pt x="80433" y="311150"/>
                  <a:pt x="120650" y="416983"/>
                  <a:pt x="177800" y="571500"/>
                </a:cubicBezTo>
                <a:cubicBezTo>
                  <a:pt x="234950" y="726017"/>
                  <a:pt x="300567" y="946150"/>
                  <a:pt x="393700" y="1143000"/>
                </a:cubicBezTo>
                <a:cubicBezTo>
                  <a:pt x="486833" y="1339850"/>
                  <a:pt x="611717" y="1593850"/>
                  <a:pt x="736600" y="1752600"/>
                </a:cubicBezTo>
                <a:cubicBezTo>
                  <a:pt x="861483" y="1911350"/>
                  <a:pt x="1009650" y="2006600"/>
                  <a:pt x="1143000" y="2095500"/>
                </a:cubicBezTo>
                <a:cubicBezTo>
                  <a:pt x="1276350" y="2184400"/>
                  <a:pt x="1380067" y="2228850"/>
                  <a:pt x="1536700" y="2286000"/>
                </a:cubicBezTo>
                <a:cubicBezTo>
                  <a:pt x="1693333" y="2343150"/>
                  <a:pt x="1909233" y="2404533"/>
                  <a:pt x="2082800" y="2438400"/>
                </a:cubicBezTo>
                <a:cubicBezTo>
                  <a:pt x="2256367" y="2472267"/>
                  <a:pt x="2427817" y="2476500"/>
                  <a:pt x="2578100" y="2489200"/>
                </a:cubicBezTo>
                <a:cubicBezTo>
                  <a:pt x="2728383" y="2501900"/>
                  <a:pt x="2856441" y="2508250"/>
                  <a:pt x="2984500" y="25146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812952" y="4477591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255040" y="4487894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709" y="4992928"/>
            <a:ext cx="324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an 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with no noise.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9414" y="4991107"/>
            <a:ext cx="324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variable 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where very high production rates can rarely occur, but production on average is the same as in pdf 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65564" y="4990605"/>
            <a:ext cx="3988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signal with even higher variance than pdf 2. Here production rates will generally be very low but a greater frequency of high-rate events results in an average generation equal to pdf 1 and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516210" y="2315470"/>
            <a:ext cx="2687731" cy="2242041"/>
          </a:xfrm>
          <a:custGeom>
            <a:avLst/>
            <a:gdLst>
              <a:gd name="connsiteX0" fmla="*/ 0 w 2890982"/>
              <a:gd name="connsiteY0" fmla="*/ 0 h 2242041"/>
              <a:gd name="connsiteX1" fmla="*/ 9236 w 2890982"/>
              <a:gd name="connsiteY1" fmla="*/ 461818 h 2242041"/>
              <a:gd name="connsiteX2" fmla="*/ 9236 w 2890982"/>
              <a:gd name="connsiteY2" fmla="*/ 1062182 h 2242041"/>
              <a:gd name="connsiteX3" fmla="*/ 9236 w 2890982"/>
              <a:gd name="connsiteY3" fmla="*/ 1865746 h 2242041"/>
              <a:gd name="connsiteX4" fmla="*/ 18473 w 2890982"/>
              <a:gd name="connsiteY4" fmla="*/ 2142837 h 2242041"/>
              <a:gd name="connsiteX5" fmla="*/ 83127 w 2890982"/>
              <a:gd name="connsiteY5" fmla="*/ 2235200 h 2242041"/>
              <a:gd name="connsiteX6" fmla="*/ 212436 w 2890982"/>
              <a:gd name="connsiteY6" fmla="*/ 2235200 h 2242041"/>
              <a:gd name="connsiteX7" fmla="*/ 969818 w 2890982"/>
              <a:gd name="connsiteY7" fmla="*/ 2235200 h 2242041"/>
              <a:gd name="connsiteX8" fmla="*/ 1773382 w 2890982"/>
              <a:gd name="connsiteY8" fmla="*/ 2225964 h 2242041"/>
              <a:gd name="connsiteX9" fmla="*/ 2890982 w 2890982"/>
              <a:gd name="connsiteY9" fmla="*/ 2225964 h 224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0982" h="2242041">
                <a:moveTo>
                  <a:pt x="0" y="0"/>
                </a:moveTo>
                <a:cubicBezTo>
                  <a:pt x="3848" y="142394"/>
                  <a:pt x="7697" y="284788"/>
                  <a:pt x="9236" y="461818"/>
                </a:cubicBezTo>
                <a:cubicBezTo>
                  <a:pt x="10775" y="638848"/>
                  <a:pt x="9236" y="1062182"/>
                  <a:pt x="9236" y="1062182"/>
                </a:cubicBezTo>
                <a:cubicBezTo>
                  <a:pt x="9236" y="1296170"/>
                  <a:pt x="7697" y="1685637"/>
                  <a:pt x="9236" y="1865746"/>
                </a:cubicBezTo>
                <a:cubicBezTo>
                  <a:pt x="10775" y="2045855"/>
                  <a:pt x="6158" y="2081261"/>
                  <a:pt x="18473" y="2142837"/>
                </a:cubicBezTo>
                <a:cubicBezTo>
                  <a:pt x="30788" y="2204413"/>
                  <a:pt x="50800" y="2219806"/>
                  <a:pt x="83127" y="2235200"/>
                </a:cubicBezTo>
                <a:cubicBezTo>
                  <a:pt x="115454" y="2250594"/>
                  <a:pt x="212436" y="2235200"/>
                  <a:pt x="212436" y="2235200"/>
                </a:cubicBezTo>
                <a:lnTo>
                  <a:pt x="969818" y="2235200"/>
                </a:lnTo>
                <a:lnTo>
                  <a:pt x="1773382" y="2225964"/>
                </a:lnTo>
                <a:lnTo>
                  <a:pt x="2890982" y="2225964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11168" y="1690689"/>
            <a:ext cx="3116787" cy="3160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8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390</Words>
  <Application>Microsoft Office PowerPoint</Application>
  <PresentationFormat>Widescreen</PresentationFormat>
  <Paragraphs>107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Homogenized model</vt:lpstr>
      <vt:lpstr>Boundary and initial conditions</vt:lpstr>
      <vt:lpstr>PowerPoint Presentation</vt:lpstr>
      <vt:lpstr>Homogenization</vt:lpstr>
      <vt:lpstr>v_PLC Probability density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and initial conditions</dc:title>
  <dc:creator>Pavel Brodskiy</dc:creator>
  <cp:lastModifiedBy>Pavel Brodskiy</cp:lastModifiedBy>
  <cp:revision>18</cp:revision>
  <dcterms:created xsi:type="dcterms:W3CDTF">2015-11-10T19:30:07Z</dcterms:created>
  <dcterms:modified xsi:type="dcterms:W3CDTF">2015-11-10T20:27:32Z</dcterms:modified>
</cp:coreProperties>
</file>