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9" r:id="rId12"/>
    <p:sldId id="267" r:id="rId13"/>
    <p:sldId id="268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30" autoAdjust="0"/>
  </p:normalViewPr>
  <p:slideViewPr>
    <p:cSldViewPr snapToGrid="0">
      <p:cViewPr varScale="1">
        <p:scale>
          <a:sx n="83" d="100"/>
          <a:sy n="83" d="100"/>
        </p:scale>
        <p:origin x="14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D7A-46B5-8398-4361A7F984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D7A-46B5-8398-4361A7F984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2D7A-46B5-8398-4361A7F984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2D7A-46B5-8398-4361A7F984D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Да, но не изучаю</c:v>
                </c:pt>
                <c:pt idx="1">
                  <c:v>Нет, мне не нужен английский</c:v>
                </c:pt>
                <c:pt idx="2">
                  <c:v>Да, изучаю сейчас</c:v>
                </c:pt>
                <c:pt idx="3">
                  <c:v>Нет, мне хватает моих знаний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E2-4AC6-9796-84EE5772F7A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1BE-4C48-BAF8-A07A071F08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1BE-4C48-BAF8-A07A071F08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1BE-4C48-BAF8-A07A071F08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1BE-4C48-BAF8-A07A071F08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31BE-4C48-BAF8-A07A071F086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31BE-4C48-BAF8-A07A071F08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Лист1!$A$2:$A$7</c:f>
              <c:strCache>
                <c:ptCount val="6"/>
                <c:pt idx="0">
                  <c:v>A1</c:v>
                </c:pt>
                <c:pt idx="1">
                  <c:v>A2</c:v>
                </c:pt>
                <c:pt idx="2">
                  <c:v>B1</c:v>
                </c:pt>
                <c:pt idx="3">
                  <c:v>B2</c:v>
                </c:pt>
                <c:pt idx="4">
                  <c:v>C1</c:v>
                </c:pt>
                <c:pt idx="5">
                  <c:v>C2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62.2</c:v>
                </c:pt>
                <c:pt idx="1">
                  <c:v>4.2</c:v>
                </c:pt>
                <c:pt idx="2">
                  <c:v>7</c:v>
                </c:pt>
                <c:pt idx="3">
                  <c:v>12</c:v>
                </c:pt>
                <c:pt idx="4">
                  <c:v>7.2</c:v>
                </c:pt>
                <c:pt idx="5">
                  <c:v>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F04-472E-B7A7-51BF31F1C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00C9-C38C-4212-A1F7-97EE3241739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CFFC6-E7D8-450A-962B-29EEF9AB6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7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0FE3-8522-4FDD-B773-9C4372494B5B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83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8817-3570-4056-B6B7-752E08AEB5CB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8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88D-F866-41FC-B7D1-927565A269EE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11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C6CD-E702-4682-953A-1C15458A2116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9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A2AF-E2A7-4EAF-B1A6-76CAEFE75BD4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9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40CD9-6914-456F-82C2-823A682E06A3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5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354F-C848-47D5-BE3B-2EAF0D763379}" type="datetime1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5220-6C27-421D-9936-1BD05F259696}" type="datetime1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9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374F-92C8-4096-B3A4-D1BA51BB56ED}" type="datetime1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30D9-354D-4AA6-AB21-55FCA1DDC034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10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C0E1-C27B-40F8-952C-7026B86E2839}" type="datetime1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1016-C43F-4774-91D2-738E0C2968FE}" type="datetime1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ADE6-46DD-454E-B426-5047806C1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24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5F078D-C316-4BBD-969B-6E9C6B59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0"/>
            <a:ext cx="8512769" cy="2277151"/>
          </a:xfrm>
        </p:spPr>
        <p:txBody>
          <a:bodyPr anchor="t"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АВТОНОМНОЕ ОБРАЗОВАТЕЛЬНОЕ УЧРЕЖДЕНИЕ ШКОЛА «ПЕРСПЕКТИВА» 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ТОМСК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FD20B7A-6B0D-4C16-8221-D23B929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" y="2277151"/>
            <a:ext cx="8512769" cy="1655762"/>
          </a:xfrm>
        </p:spPr>
        <p:txBody>
          <a:bodyPr anchor="ctr"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«Переводчик в реальном времени для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04ED8D-23A4-4896-BB74-93B39BB6BF5D}"/>
              </a:ext>
            </a:extLst>
          </p:cNvPr>
          <p:cNvSpPr txBox="1"/>
          <p:nvPr/>
        </p:nvSpPr>
        <p:spPr>
          <a:xfrm>
            <a:off x="6306410" y="3932913"/>
            <a:ext cx="28375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11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Бухалов П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AB4E3C-87A4-4A86-B0E1-EC5F2CAD1505}"/>
              </a:ext>
            </a:extLst>
          </p:cNvPr>
          <p:cNvSpPr txBox="1"/>
          <p:nvPr/>
        </p:nvSpPr>
        <p:spPr>
          <a:xfrm>
            <a:off x="3718318" y="6210064"/>
            <a:ext cx="172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 202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32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83F04F7-D1F1-4B60-959E-43C24193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07048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6A7AC32A-C17D-42E9-B05D-9EA1BBBB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FADA358-453C-41D2-A0CD-D7DC650A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5" y="1767012"/>
            <a:ext cx="3961677" cy="58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58C112-EE19-48C7-9C07-2F7D7373ACE1}"/>
              </a:ext>
            </a:extLst>
          </p:cNvPr>
          <p:cNvSpPr txBox="1"/>
          <p:nvPr/>
        </p:nvSpPr>
        <p:spPr>
          <a:xfrm>
            <a:off x="209706" y="2349100"/>
            <a:ext cx="3961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подключение библиотек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8F76EB00-19FE-4A5D-9814-BDD86E8BD430}"/>
              </a:ext>
            </a:extLst>
          </p:cNvPr>
          <p:cNvCxnSpPr>
            <a:cxnSpLocks/>
          </p:cNvCxnSpPr>
          <p:nvPr/>
        </p:nvCxnSpPr>
        <p:spPr>
          <a:xfrm>
            <a:off x="4227698" y="2365572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8ABA759-F9CE-49A8-8028-2644A9DC7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78" y="1767012"/>
            <a:ext cx="3490444" cy="49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A400A69-24A4-4E3B-AA48-86719A0B8971}"/>
              </a:ext>
            </a:extLst>
          </p:cNvPr>
          <p:cNvSpPr txBox="1"/>
          <p:nvPr/>
        </p:nvSpPr>
        <p:spPr>
          <a:xfrm>
            <a:off x="4867778" y="2245379"/>
            <a:ext cx="349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соединение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55DEC2A7-4B06-4DBF-87AB-757173D6A7AF}"/>
              </a:ext>
            </a:extLst>
          </p:cNvPr>
          <p:cNvCxnSpPr>
            <a:cxnSpLocks/>
          </p:cNvCxnSpPr>
          <p:nvPr/>
        </p:nvCxnSpPr>
        <p:spPr>
          <a:xfrm>
            <a:off x="8422230" y="2432304"/>
            <a:ext cx="640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982FE6E0-40CF-40FD-8014-FE0630AE4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476" y="3443492"/>
            <a:ext cx="3490444" cy="5009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684F981-E346-4E97-919E-EDDF47136531}"/>
              </a:ext>
            </a:extLst>
          </p:cNvPr>
          <p:cNvSpPr txBox="1"/>
          <p:nvPr/>
        </p:nvSpPr>
        <p:spPr>
          <a:xfrm>
            <a:off x="3022476" y="3895225"/>
            <a:ext cx="3490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возможность ответа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55DEC2A7-4B06-4DBF-87AB-757173D6A7AF}"/>
              </a:ext>
            </a:extLst>
          </p:cNvPr>
          <p:cNvCxnSpPr>
            <a:cxnSpLocks/>
          </p:cNvCxnSpPr>
          <p:nvPr/>
        </p:nvCxnSpPr>
        <p:spPr>
          <a:xfrm>
            <a:off x="4767698" y="5022392"/>
            <a:ext cx="0" cy="125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8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68682" y="2495766"/>
            <a:ext cx="7065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выбор режима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ввода и вывода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EF7F24E2-C35C-4171-9650-561F35ACF533}"/>
              </a:ext>
            </a:extLst>
          </p:cNvPr>
          <p:cNvCxnSpPr/>
          <p:nvPr/>
        </p:nvCxnSpPr>
        <p:spPr>
          <a:xfrm flipH="1">
            <a:off x="2825723" y="3052403"/>
            <a:ext cx="480896" cy="48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EF7F24E2-C35C-4171-9650-561F35ACF533}"/>
              </a:ext>
            </a:extLst>
          </p:cNvPr>
          <p:cNvCxnSpPr/>
          <p:nvPr/>
        </p:nvCxnSpPr>
        <p:spPr>
          <a:xfrm>
            <a:off x="5963414" y="3062912"/>
            <a:ext cx="494536" cy="47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544022" y="5739510"/>
            <a:ext cx="3804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перевод (онлайн режим)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055831" y="4740207"/>
            <a:ext cx="3894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14 – перевод (оффлайн режим)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DBE4254-E572-404F-A38D-E08ACF0E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31" y="191612"/>
            <a:ext cx="8161354" cy="23041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0272F529-BD8C-4031-B1D6-342DE673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" y="3636902"/>
            <a:ext cx="4673179" cy="20076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F8A58EC-A26D-449F-815B-77B56E2A4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51" y="3647411"/>
            <a:ext cx="4062096" cy="9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8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863989-DA65-42A1-8E73-5C2CD0A0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79044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062EC29-9F6F-4398-BC90-BF6739A2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8430F3B-A9DB-4591-A09D-FB58858EC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" y="1784565"/>
            <a:ext cx="3943350" cy="1263238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xmlns="" id="{C0EECFFE-E87A-4AC8-89F9-5120F1EB4A10}"/>
              </a:ext>
            </a:extLst>
          </p:cNvPr>
          <p:cNvCxnSpPr/>
          <p:nvPr/>
        </p:nvCxnSpPr>
        <p:spPr>
          <a:xfrm>
            <a:off x="4343400" y="2423160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9303C56-C69F-40FB-B491-C9FC865E4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04" y="1784564"/>
            <a:ext cx="3950790" cy="1263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2860285-68CF-4576-80A9-83CD0A2EA18F}"/>
              </a:ext>
            </a:extLst>
          </p:cNvPr>
          <p:cNvSpPr txBox="1"/>
          <p:nvPr/>
        </p:nvSpPr>
        <p:spPr>
          <a:xfrm>
            <a:off x="253746" y="3047799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15 – исходный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572A57-1A1F-4934-9C65-6DC34E14646B}"/>
              </a:ext>
            </a:extLst>
          </p:cNvPr>
          <p:cNvSpPr txBox="1"/>
          <p:nvPr/>
        </p:nvSpPr>
        <p:spPr>
          <a:xfrm>
            <a:off x="5029704" y="3047799"/>
            <a:ext cx="395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16 – перевод от бота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77ECDF28-0589-4B98-A14C-F10963A0B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6" y="4247418"/>
            <a:ext cx="3943350" cy="1426136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xmlns="" id="{7CE89153-D307-4D41-9ABA-69950C0AB2E1}"/>
              </a:ext>
            </a:extLst>
          </p:cNvPr>
          <p:cNvCxnSpPr/>
          <p:nvPr/>
        </p:nvCxnSpPr>
        <p:spPr>
          <a:xfrm>
            <a:off x="4334256" y="4960484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37664164-5981-48CD-B004-9C00BE4C4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80" y="4247417"/>
            <a:ext cx="3888652" cy="14261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AC8DEB4-93CB-48FF-A77B-7434CB4A19C0}"/>
              </a:ext>
            </a:extLst>
          </p:cNvPr>
          <p:cNvSpPr txBox="1"/>
          <p:nvPr/>
        </p:nvSpPr>
        <p:spPr>
          <a:xfrm>
            <a:off x="253746" y="5673551"/>
            <a:ext cx="394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17 – исходный текст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B3C593-DDD2-41A3-8465-2C8AFA1DE8D4}"/>
              </a:ext>
            </a:extLst>
          </p:cNvPr>
          <p:cNvSpPr txBox="1"/>
          <p:nvPr/>
        </p:nvSpPr>
        <p:spPr>
          <a:xfrm>
            <a:off x="5026780" y="5673551"/>
            <a:ext cx="388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18 – перевод (на итальянский)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589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C7335E-1DE3-4F53-8917-E6A98AD7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5"/>
            <a:ext cx="7886700" cy="942468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Последующая работа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780D716B-F574-43D9-B1BB-F0B10C25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ADE6-46DD-454E-B426-5047806C16B5}" type="slidenum">
              <a:rPr lang="ru-RU" smtClean="0"/>
              <a:t>13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4D0B65-44CC-468C-B108-0359579B1758}"/>
              </a:ext>
            </a:extLst>
          </p:cNvPr>
          <p:cNvSpPr txBox="1"/>
          <p:nvPr/>
        </p:nvSpPr>
        <p:spPr>
          <a:xfrm>
            <a:off x="628650" y="1618489"/>
            <a:ext cx="788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будущем для проекта планируется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отдельный сайт для переводчика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встроенный в приложение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Дописать программный код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добавив боту возможность переводить голосовые сообщения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0" y="3557481"/>
            <a:ext cx="3261880" cy="32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5F078D-C316-4BBD-969B-6E9C6B59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0"/>
            <a:ext cx="8512769" cy="2277151"/>
          </a:xfrm>
        </p:spPr>
        <p:txBody>
          <a:bodyPr anchor="t"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МУНИЦИПАЛЬНОЕ АВТОНОМНОЕ ОБРАЗОВАТЕЛЬНОЕ УЧРЕЖДЕНИЕ ШКОЛА «ПЕРСПЕКТИВА» 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ТОМСК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7FD20B7A-6B0D-4C16-8221-D23B929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" y="2277151"/>
            <a:ext cx="8512769" cy="1655762"/>
          </a:xfrm>
        </p:spPr>
        <p:txBody>
          <a:bodyPr anchor="ctr"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«Переводчик в реальном времени для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04ED8D-23A4-4896-BB74-93B39BB6BF5D}"/>
              </a:ext>
            </a:extLst>
          </p:cNvPr>
          <p:cNvSpPr txBox="1"/>
          <p:nvPr/>
        </p:nvSpPr>
        <p:spPr>
          <a:xfrm>
            <a:off x="6306410" y="3932913"/>
            <a:ext cx="2837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Бухалов 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AB4E3C-87A4-4A86-B0E1-EC5F2CAD1505}"/>
              </a:ext>
            </a:extLst>
          </p:cNvPr>
          <p:cNvSpPr txBox="1"/>
          <p:nvPr/>
        </p:nvSpPr>
        <p:spPr>
          <a:xfrm>
            <a:off x="3710431" y="6210064"/>
            <a:ext cx="170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Томск 202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3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AD5266-BF10-4724-82E6-000C4A63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5" y="0"/>
            <a:ext cx="8672052" cy="1286059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DE305F1-32DF-492B-A5A2-924B09C4D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175" y="1197996"/>
            <a:ext cx="8672052" cy="1815716"/>
          </a:xfrm>
        </p:spPr>
        <p:txBody>
          <a:bodyPr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Переводчики в настоящее время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программный код и профессия человека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всё более востребованы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брать в пример английский 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сейчас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в каждой стране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является вторым по важности изучения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родного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331018C-8676-4AEB-8F2C-BCDCCE560542}"/>
              </a:ext>
            </a:extLst>
          </p:cNvPr>
          <p:cNvSpPr txBox="1"/>
          <p:nvPr/>
        </p:nvSpPr>
        <p:spPr>
          <a:xfrm>
            <a:off x="224171" y="5537692"/>
            <a:ext cx="4109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1 – как россияне оценивают свой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английского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xmlns="" id="{ADBD9C1D-C11A-4E1C-892F-10238398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4043" y="6372896"/>
            <a:ext cx="428144" cy="365125"/>
          </a:xfrm>
        </p:spPr>
        <p:txBody>
          <a:bodyPr/>
          <a:lstStyle/>
          <a:p>
            <a:fld id="{038EADE6-46DD-454E-B426-5047806C16B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xmlns="" id="{A93B6227-DC6D-472E-AE43-006C4CBEC9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869509"/>
              </p:ext>
            </p:extLst>
          </p:nvPr>
        </p:nvGraphicFramePr>
        <p:xfrm>
          <a:off x="4333982" y="3013712"/>
          <a:ext cx="4810017" cy="289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2F88832-5802-476E-B710-4E67E4B2BFF7}"/>
              </a:ext>
            </a:extLst>
          </p:cNvPr>
          <p:cNvSpPr txBox="1"/>
          <p:nvPr/>
        </p:nvSpPr>
        <p:spPr>
          <a:xfrm>
            <a:off x="4333981" y="5907024"/>
            <a:ext cx="4810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2 – необходимо ли изучать английский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xmlns="" id="{9848AB2D-0210-4A91-BA0B-51DAA45A4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568530"/>
              </p:ext>
            </p:extLst>
          </p:nvPr>
        </p:nvGraphicFramePr>
        <p:xfrm>
          <a:off x="224171" y="3013712"/>
          <a:ext cx="4109809" cy="252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434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E05B5A-BE55-4B12-A786-8BFBC760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8" y="338524"/>
            <a:ext cx="7917144" cy="4794792"/>
          </a:xfrm>
        </p:spPr>
        <p:txBody>
          <a:bodyPr anchor="t"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Создать программу по переводу предложений путём использования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“Google Translate”.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высокоуровневый язык программирования “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и некоторые библиотеки в нём.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Сравнить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каком уровне развиты программы по переводу в настоящее время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Исследовать принцип взаимодействия языка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приложения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“VK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собой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F036E1F-3E85-4779-8836-6C1A3DD9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431" y="6387363"/>
            <a:ext cx="341691" cy="365125"/>
          </a:xfrm>
        </p:spPr>
        <p:txBody>
          <a:bodyPr/>
          <a:lstStyle/>
          <a:p>
            <a:fld id="{038EADE6-46DD-454E-B426-5047806C16B5}" type="slidenum">
              <a:rPr lang="ru-RU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3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E35265-220D-4030-9AAF-56380525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"/>
            <a:ext cx="7772400" cy="1050203"/>
          </a:xfrm>
        </p:spPr>
        <p:txBody>
          <a:bodyPr anchor="ctr"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Переводчик от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Systran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1F7502-B2AD-4EC6-9773-771F288498AD}"/>
              </a:ext>
            </a:extLst>
          </p:cNvPr>
          <p:cNvSpPr txBox="1"/>
          <p:nvPr/>
        </p:nvSpPr>
        <p:spPr>
          <a:xfrm>
            <a:off x="8184172" y="6423822"/>
            <a:ext cx="368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F25B30-BB0F-49B1-9BD4-124D0EF7922E}"/>
              </a:ext>
            </a:extLst>
          </p:cNvPr>
          <p:cNvSpPr txBox="1"/>
          <p:nvPr/>
        </p:nvSpPr>
        <p:spPr>
          <a:xfrm>
            <a:off x="685800" y="1050202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1968 году Питер Тома открыл компанию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специализирующуюся на создании программ для МП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компании стало ускорение самого процесса перевода с одного языка на другой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4955ED3-9016-4337-BA19-17A2186991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40" y="2681836"/>
            <a:ext cx="4529519" cy="31126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B40303-C750-4700-94ED-3A0E109DFB2C}"/>
              </a:ext>
            </a:extLst>
          </p:cNvPr>
          <p:cNvSpPr txBox="1"/>
          <p:nvPr/>
        </p:nvSpPr>
        <p:spPr>
          <a:xfrm>
            <a:off x="2307240" y="5807798"/>
            <a:ext cx="452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Компьютер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 701.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DF11F2-FB0D-4F8E-B375-D87CFA9A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32774"/>
          </a:xfrm>
        </p:spPr>
        <p:txBody>
          <a:bodyPr anchor="ctr"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Переводчики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2F85414-E726-441F-A822-A45FF48B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48" y="1014172"/>
            <a:ext cx="8661903" cy="83099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Самые современные переводчики строятся на основе вероятностного подхода – статистический и нейронный перевод.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xmlns="" id="{5DB65B8D-DEAB-4371-9842-B383E4F6E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724829"/>
              </p:ext>
            </p:extLst>
          </p:nvPr>
        </p:nvGraphicFramePr>
        <p:xfrm>
          <a:off x="0" y="4665914"/>
          <a:ext cx="4750051" cy="239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0D58BB-542A-490D-B346-613294DD3057}"/>
              </a:ext>
            </a:extLst>
          </p:cNvPr>
          <p:cNvSpPr txBox="1"/>
          <p:nvPr/>
        </p:nvSpPr>
        <p:spPr>
          <a:xfrm>
            <a:off x="8202474" y="6453131"/>
            <a:ext cx="318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F7A0511-E041-4FA7-8972-2A948A827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96" y="1845170"/>
            <a:ext cx="5902709" cy="3915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BF28F87-BA9A-4981-9B6A-FEA4F5DEE023}"/>
              </a:ext>
            </a:extLst>
          </p:cNvPr>
          <p:cNvSpPr txBox="1"/>
          <p:nvPr/>
        </p:nvSpPr>
        <p:spPr>
          <a:xfrm>
            <a:off x="1798697" y="5760634"/>
            <a:ext cx="590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простая схема машинного перевода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7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9FBD54E-D617-476B-8BF5-CE605DCE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4188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C0AB897F-3721-498D-B645-8640DF39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8744" y="6356351"/>
            <a:ext cx="276606" cy="365125"/>
          </a:xfrm>
        </p:spPr>
        <p:txBody>
          <a:bodyPr/>
          <a:lstStyle/>
          <a:p>
            <a:fld id="{038EADE6-46DD-454E-B426-5047806C16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CCA6E17-E269-4D7B-9228-69B653C01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" y="978406"/>
            <a:ext cx="5420614" cy="3859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836CFD-FD85-49CF-806A-0652F9182142}"/>
              </a:ext>
            </a:extLst>
          </p:cNvPr>
          <p:cNvSpPr txBox="1"/>
          <p:nvPr/>
        </p:nvSpPr>
        <p:spPr>
          <a:xfrm>
            <a:off x="5495544" y="978406"/>
            <a:ext cx="3319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другие переводчики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свои преимущества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более 200 языков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точность перевода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полностью бесплатный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голосовой ввод для простоты пользования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AF16D7-D21F-4F17-97EF-B13F605D3B19}"/>
              </a:ext>
            </a:extLst>
          </p:cNvPr>
          <p:cNvSpPr txBox="1"/>
          <p:nvPr/>
        </p:nvSpPr>
        <p:spPr>
          <a:xfrm>
            <a:off x="74930" y="4844176"/>
            <a:ext cx="542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схема работы программы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9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B1A793-8324-43D2-821A-858D350D4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0617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C13C6F-BE23-4D5B-9C93-635A7A8D7D02}"/>
              </a:ext>
            </a:extLst>
          </p:cNvPr>
          <p:cNvSpPr txBox="1"/>
          <p:nvPr/>
        </p:nvSpPr>
        <p:spPr>
          <a:xfrm>
            <a:off x="8205122" y="6407505"/>
            <a:ext cx="29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845DE902-9021-421D-BF7A-01617B2A4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706170"/>
            <a:ext cx="7772400" cy="1655762"/>
          </a:xfrm>
        </p:spPr>
        <p:txBody>
          <a:bodyPr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программирования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специальная библиотека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позволяет пользователю работать с машинным переводом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Данная библиотека работает на основе программы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“Google Translate”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DE5D48B-E857-41C7-94CC-913D4B1F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5" y="2361932"/>
            <a:ext cx="7266247" cy="2666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27157F-D44D-4508-9113-02CB16EEAAC1}"/>
              </a:ext>
            </a:extLst>
          </p:cNvPr>
          <p:cNvSpPr txBox="1"/>
          <p:nvPr/>
        </p:nvSpPr>
        <p:spPr>
          <a:xfrm>
            <a:off x="938875" y="5028742"/>
            <a:ext cx="7266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простейшая программа по переводу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31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0A719D-A466-4359-B574-FC8CC368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6017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0387C635-14E2-485F-A2BC-E0DDF7AD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5592" y="6356351"/>
            <a:ext cx="349758" cy="365125"/>
          </a:xfrm>
        </p:spPr>
        <p:txBody>
          <a:bodyPr/>
          <a:lstStyle/>
          <a:p>
            <a:fld id="{038EADE6-46DD-454E-B426-5047806C16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504157-BC42-44BD-9E7C-1EDFD1D1978B}"/>
              </a:ext>
            </a:extLst>
          </p:cNvPr>
          <p:cNvSpPr txBox="1"/>
          <p:nvPr/>
        </p:nvSpPr>
        <p:spPr>
          <a:xfrm>
            <a:off x="628650" y="996694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связать программу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приложением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прописать некоторые команды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0209DE3-CC0F-4835-A8CB-434368A94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6" y="2285840"/>
            <a:ext cx="3590956" cy="1390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B1CCA88-B2B2-47C9-86B4-86BDF63C3E78}"/>
              </a:ext>
            </a:extLst>
          </p:cNvPr>
          <p:cNvSpPr txBox="1"/>
          <p:nvPr/>
        </p:nvSpPr>
        <p:spPr>
          <a:xfrm>
            <a:off x="188066" y="3675888"/>
            <a:ext cx="3590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5 – получение фамилии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8364A9E-AECD-4A2C-8C6D-46DAFA7DC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39" y="2714127"/>
            <a:ext cx="3591426" cy="533474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92890082-C96E-43B3-AAB2-7D826F7F6209}"/>
              </a:ext>
            </a:extLst>
          </p:cNvPr>
          <p:cNvCxnSpPr>
            <a:cxnSpLocks/>
          </p:cNvCxnSpPr>
          <p:nvPr/>
        </p:nvCxnSpPr>
        <p:spPr>
          <a:xfrm>
            <a:off x="4453128" y="2980864"/>
            <a:ext cx="859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0F0E4C8-D6A2-4063-95CF-0A2687765648}"/>
              </a:ext>
            </a:extLst>
          </p:cNvPr>
          <p:cNvSpPr txBox="1"/>
          <p:nvPr/>
        </p:nvSpPr>
        <p:spPr>
          <a:xfrm>
            <a:off x="5363569" y="3247601"/>
            <a:ext cx="3590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авторизация с помощью токена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7044E677-4F72-4BF8-9849-73EC8AC52FBA}"/>
              </a:ext>
            </a:extLst>
          </p:cNvPr>
          <p:cNvCxnSpPr>
            <a:cxnSpLocks/>
          </p:cNvCxnSpPr>
          <p:nvPr/>
        </p:nvCxnSpPr>
        <p:spPr>
          <a:xfrm flipH="1">
            <a:off x="3899566" y="2980864"/>
            <a:ext cx="98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A7DF2CA9-DFBC-4066-8C34-3B00154C7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26" y="5136091"/>
            <a:ext cx="3786003" cy="6651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639E17E-15DB-4E25-9B5E-22C1DF80AFE5}"/>
              </a:ext>
            </a:extLst>
          </p:cNvPr>
          <p:cNvSpPr txBox="1"/>
          <p:nvPr/>
        </p:nvSpPr>
        <p:spPr>
          <a:xfrm>
            <a:off x="2560125" y="5797256"/>
            <a:ext cx="378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авторизация путём логина и пароля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F1A5B5FF-7E5A-4DD9-BFB7-E9A407C7D14E}"/>
              </a:ext>
            </a:extLst>
          </p:cNvPr>
          <p:cNvCxnSpPr/>
          <p:nvPr/>
        </p:nvCxnSpPr>
        <p:spPr>
          <a:xfrm>
            <a:off x="3779022" y="3785616"/>
            <a:ext cx="472938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71B48DA5-F23E-4F56-B263-CD49E1F6A745}"/>
              </a:ext>
            </a:extLst>
          </p:cNvPr>
          <p:cNvCxnSpPr>
            <a:cxnSpLocks/>
          </p:cNvCxnSpPr>
          <p:nvPr/>
        </p:nvCxnSpPr>
        <p:spPr>
          <a:xfrm flipH="1" flipV="1">
            <a:off x="3779022" y="3764705"/>
            <a:ext cx="472938" cy="124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xmlns="" id="{1EB11275-3895-4FB3-84BB-682DCA92BE31}"/>
              </a:ext>
            </a:extLst>
          </p:cNvPr>
          <p:cNvCxnSpPr/>
          <p:nvPr/>
        </p:nvCxnSpPr>
        <p:spPr>
          <a:xfrm flipH="1">
            <a:off x="5184648" y="3785616"/>
            <a:ext cx="320040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xmlns="" id="{F16EC8D7-6252-413F-A5D2-34FBF8406B2D}"/>
              </a:ext>
            </a:extLst>
          </p:cNvPr>
          <p:cNvCxnSpPr/>
          <p:nvPr/>
        </p:nvCxnSpPr>
        <p:spPr>
          <a:xfrm flipV="1">
            <a:off x="5184648" y="3764705"/>
            <a:ext cx="320040" cy="1246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9AEE88-8998-485A-9D42-1431CE43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69558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2488609-853B-4938-96F7-40FE1656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3024" y="6356351"/>
            <a:ext cx="322326" cy="365125"/>
          </a:xfrm>
        </p:spPr>
        <p:txBody>
          <a:bodyPr/>
          <a:lstStyle/>
          <a:p>
            <a:fld id="{038EADE6-46DD-454E-B426-5047806C16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699386E-2595-4C34-946D-62F0FCBF7090}"/>
              </a:ext>
            </a:extLst>
          </p:cNvPr>
          <p:cNvSpPr txBox="1"/>
          <p:nvPr/>
        </p:nvSpPr>
        <p:spPr>
          <a:xfrm>
            <a:off x="2047427" y="6025896"/>
            <a:ext cx="504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блок схема программы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6D5E23DF-97E2-4EB7-A817-BB0C4900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28" y="730514"/>
            <a:ext cx="5088344" cy="52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19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470</Words>
  <Application>Microsoft Office PowerPoint</Application>
  <PresentationFormat>Экран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МУНИЦИПАЛЬНОЕ АВТОНОМНОЕ ОБРАЗОВАТЕЛЬНОЕ УЧРЕЖДЕНИЕ ШКОЛА «ПЕРСПЕКТИВА» Г. ТОМСК</vt:lpstr>
      <vt:lpstr>Актуальность</vt:lpstr>
      <vt:lpstr>Цель: • Создать программу по переводу предложений путём использования “Google Translate”.   Задачи: • Изучить высокоуровневый язык программирования “Python” и некоторые библиотеки в нём. • Сравнить, на каком уровне развиты программы по переводу в настоящее время. • Исследовать принцип взаимодействия языка программирования “Python” и приложения “VK Мессенджер” между собой.</vt:lpstr>
      <vt:lpstr>Переводчик от “Systran”</vt:lpstr>
      <vt:lpstr>Переводчики</vt:lpstr>
      <vt:lpstr>Google Translate</vt:lpstr>
      <vt:lpstr>Python</vt:lpstr>
      <vt:lpstr>Связь Python и VK</vt:lpstr>
      <vt:lpstr>Ход работы</vt:lpstr>
      <vt:lpstr>Ход работы</vt:lpstr>
      <vt:lpstr>Презентация PowerPoint</vt:lpstr>
      <vt:lpstr>Результаты</vt:lpstr>
      <vt:lpstr>Последующая работа</vt:lpstr>
      <vt:lpstr>МУНИЦИПАЛЬНОЕ АВТОНОМНОЕ ОБРАЗОВАТЕЛЬНОЕ УЧРЕЖДЕНИЕ ШКОЛА «ПЕРСПЕКТИВА» Г. ТОМСК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МУНИЦИПАЛЬНОЕ АВТОНОМНОЕ ОБРАЗОВАТЕЛЬНОЕ УЧРЕЖДЕНИЕ ШКОЛА «ПЕРСПЕКТИВА» Г. ТОМСК</dc:title>
  <dc:creator>pavel</dc:creator>
  <cp:lastModifiedBy>Учетная запись Майкрософт</cp:lastModifiedBy>
  <cp:revision>55</cp:revision>
  <dcterms:created xsi:type="dcterms:W3CDTF">2024-05-14T08:15:00Z</dcterms:created>
  <dcterms:modified xsi:type="dcterms:W3CDTF">2025-05-14T06:46:19Z</dcterms:modified>
</cp:coreProperties>
</file>