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5336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7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1297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3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8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82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2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810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13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82D0AF-724A-4994-BE3B-69689EFA8C25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013592-67C2-4CA7-80A6-569082EFA03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8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8CD70-D55B-4A89-977D-9A5DBA293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Инструменты командной разработки </a:t>
            </a:r>
            <a:r>
              <a:rPr lang="en-US" sz="3600" dirty="0"/>
              <a:t>Git\</a:t>
            </a:r>
            <a:r>
              <a:rPr lang="en-US" sz="3600" dirty="0" err="1"/>
              <a:t>trello</a:t>
            </a:r>
            <a:r>
              <a:rPr lang="en-US" sz="3600" dirty="0"/>
              <a:t> </a:t>
            </a:r>
            <a:r>
              <a:rPr lang="ru-RU" sz="3600" dirty="0"/>
              <a:t>и т. П. инструменты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4FEC18-620F-4916-9745-4B9575EB8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481497"/>
          </a:xfrm>
        </p:spPr>
        <p:txBody>
          <a:bodyPr/>
          <a:lstStyle/>
          <a:p>
            <a:pPr algn="r"/>
            <a:r>
              <a:rPr lang="ru-RU" dirty="0"/>
              <a:t>Дмитриев Павел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EC867FC-630E-4E38-9A40-01D366335983}"/>
              </a:ext>
            </a:extLst>
          </p:cNvPr>
          <p:cNvSpPr txBox="1">
            <a:spLocks/>
          </p:cNvSpPr>
          <p:nvPr/>
        </p:nvSpPr>
        <p:spPr>
          <a:xfrm>
            <a:off x="2679905" y="4437776"/>
            <a:ext cx="6831673" cy="48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ИКБО-33-21</a:t>
            </a:r>
          </a:p>
        </p:txBody>
      </p:sp>
    </p:spTree>
    <p:extLst>
      <p:ext uri="{BB962C8B-B14F-4D97-AF65-F5344CB8AC3E}">
        <p14:creationId xmlns:p14="http://schemas.microsoft.com/office/powerpoint/2010/main" val="4725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A1418-BD2E-44A3-AD72-37F246DB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Gitea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B0864A-CB5A-48BF-B6DA-445E54CB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2906"/>
            <a:ext cx="7009002" cy="4407716"/>
          </a:xfrm>
        </p:spPr>
        <p:txBody>
          <a:bodyPr>
            <a:normAutofit lnSpcReduction="10000"/>
          </a:bodyPr>
          <a:lstStyle/>
          <a:p>
            <a:pPr marL="0" indent="450000">
              <a:buNone/>
            </a:pPr>
            <a:r>
              <a:rPr lang="ru-RU" dirty="0" err="1"/>
              <a:t>Gitea</a:t>
            </a:r>
            <a:r>
              <a:rPr lang="ru-RU" dirty="0"/>
              <a:t>– это система для организации работы с </a:t>
            </a:r>
            <a:r>
              <a:rPr lang="ru-RU" dirty="0" err="1"/>
              <a:t>Git</a:t>
            </a:r>
            <a:r>
              <a:rPr lang="ru-RU" dirty="0"/>
              <a:t>-репозиториями. Этот сервис создала группа разработчиков, ушедших из </a:t>
            </a:r>
            <a:r>
              <a:rPr lang="ru-RU" dirty="0" err="1"/>
              <a:t>Gogs</a:t>
            </a:r>
            <a:r>
              <a:rPr lang="ru-RU" dirty="0"/>
              <a:t>. Основным преимуществом над остальными инструментами командной разработки состоит в малом потреблении ресурсов. Существует интеграция с сервисами </a:t>
            </a:r>
            <a:r>
              <a:rPr lang="ru-RU" dirty="0" err="1"/>
              <a:t>Slack</a:t>
            </a:r>
            <a:r>
              <a:rPr lang="ru-RU" dirty="0"/>
              <a:t> и </a:t>
            </a:r>
            <a:r>
              <a:rPr lang="ru-RU" dirty="0" err="1"/>
              <a:t>Discord</a:t>
            </a:r>
            <a:r>
              <a:rPr lang="ru-RU" dirty="0"/>
              <a:t>. </a:t>
            </a:r>
            <a:r>
              <a:rPr lang="ru-RU" dirty="0" err="1"/>
              <a:t>Gitea</a:t>
            </a:r>
            <a:r>
              <a:rPr lang="ru-RU" dirty="0"/>
              <a:t> хвалят за простоту установки и удобный интерфейс.</a:t>
            </a:r>
          </a:p>
          <a:p>
            <a:pPr marL="0" indent="450000">
              <a:buNone/>
            </a:pPr>
            <a:r>
              <a:rPr lang="ru-RU" dirty="0"/>
              <a:t>Основные возможности </a:t>
            </a:r>
            <a:r>
              <a:rPr lang="ru-RU" dirty="0" err="1"/>
              <a:t>Gitea</a:t>
            </a:r>
            <a:r>
              <a:rPr lang="ru-RU" dirty="0"/>
              <a:t>: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Отображение активности по шкале времени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Средства для миграции и клонирование репозиториев и </a:t>
            </a:r>
            <a:r>
              <a:rPr lang="ru-RU" i="0" dirty="0" err="1"/>
              <a:t>wiki</a:t>
            </a:r>
            <a:r>
              <a:rPr lang="ru-RU" i="0" dirty="0"/>
              <a:t> из других инструментов командной разработки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Доступ к репозиторию по протоколам SSH и HTTP/HTTPS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Поддержка </a:t>
            </a:r>
            <a:r>
              <a:rPr lang="ru-RU" i="0" dirty="0" err="1"/>
              <a:t>MySQL</a:t>
            </a:r>
            <a:r>
              <a:rPr lang="ru-RU" i="0" dirty="0"/>
              <a:t>, SQLite3, </a:t>
            </a:r>
            <a:r>
              <a:rPr lang="ru-RU" i="0" dirty="0" err="1"/>
              <a:t>PostgreSQL</a:t>
            </a:r>
            <a:endParaRPr lang="ru-RU" i="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2" name="Picture 4" descr="https://logo-download.com/wp-content/data/images/png/Gitea-logo.png">
            <a:extLst>
              <a:ext uri="{FF2B5EF4-FFF2-40B4-BE49-F238E27FC236}">
                <a16:creationId xmlns:a16="http://schemas.microsoft.com/office/drawing/2014/main" id="{7B1DF0F0-004A-41A6-BE21-A0854122F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9" y="1171487"/>
            <a:ext cx="4259510" cy="28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9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B720A-FEB6-4F39-8D77-AC046A07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A12E3-BF3D-4C40-9BAB-1BC27D53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8073"/>
            <a:ext cx="6153325" cy="5268287"/>
          </a:xfrm>
        </p:spPr>
        <p:txBody>
          <a:bodyPr>
            <a:normAutofit fontScale="92500" lnSpcReduction="10000"/>
          </a:bodyPr>
          <a:lstStyle/>
          <a:p>
            <a:pPr marL="0" indent="450000">
              <a:buNone/>
            </a:pPr>
            <a:r>
              <a:rPr lang="ru-RU" dirty="0" err="1"/>
              <a:t>Gitee</a:t>
            </a:r>
            <a:r>
              <a:rPr lang="ru-RU" dirty="0"/>
              <a:t> – это китайская платформа для хостинга с открытым исходным кодом, построенная на системе контроля версий </a:t>
            </a:r>
            <a:r>
              <a:rPr lang="ru-RU" dirty="0" err="1"/>
              <a:t>Git</a:t>
            </a:r>
            <a:r>
              <a:rPr lang="ru-RU" dirty="0"/>
              <a:t>. Данным сервисом пользуются более 5 млн разработчиков и более 100 тыс. компаний. </a:t>
            </a:r>
            <a:r>
              <a:rPr lang="ru-RU" dirty="0" err="1"/>
              <a:t>Gitee</a:t>
            </a:r>
            <a:r>
              <a:rPr lang="ru-RU" dirty="0"/>
              <a:t> поддерживают множество частных компаний Китая, которые планируют полностью отказаться от </a:t>
            </a:r>
            <a:r>
              <a:rPr lang="ru-RU" dirty="0" err="1"/>
              <a:t>GitHub</a:t>
            </a:r>
            <a:r>
              <a:rPr lang="ru-RU" dirty="0"/>
              <a:t>, ввиду возможности внешней блокировки.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ru-RU" dirty="0" err="1"/>
              <a:t>Gitee</a:t>
            </a:r>
            <a:r>
              <a:rPr lang="ru-RU" dirty="0"/>
              <a:t> имеет большой и полезный функционал, из которого можно выделить: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Онлайн-IDE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Поддержка IP-ограничения для доступа к репозиторию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Поддержка многоуровневых задач и связанных задач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Создание еженедельных отчетов о работе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Автоматический анализ качества кода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 err="1"/>
              <a:t>Канбан</a:t>
            </a:r>
            <a:r>
              <a:rPr lang="ru-RU" i="0" dirty="0"/>
              <a:t>-доска задач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6" name="Picture 4" descr="https://upload.wikimedia.org/wikipedia/commons/thumb/4/4f/Logo_gitee_dark.svg/800px-Logo_gitee_dark.svg.png">
            <a:extLst>
              <a:ext uri="{FF2B5EF4-FFF2-40B4-BE49-F238E27FC236}">
                <a16:creationId xmlns:a16="http://schemas.microsoft.com/office/drawing/2014/main" id="{7AE20B1B-6CC4-4C74-B26D-74F6C224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39" y="1249058"/>
            <a:ext cx="5327861" cy="170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8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99875-CE2E-4004-A300-63AB79D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ProjectLocker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09F16-6BC0-49E5-A2B1-BCCD1B8D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2905"/>
            <a:ext cx="6921428" cy="5083729"/>
          </a:xfrm>
        </p:spPr>
        <p:txBody>
          <a:bodyPr>
            <a:normAutofit/>
          </a:bodyPr>
          <a:lstStyle/>
          <a:p>
            <a:pPr marL="0" indent="450000">
              <a:buNone/>
            </a:pPr>
            <a:r>
              <a:rPr lang="ru-RU" dirty="0" err="1"/>
              <a:t>ProjectLocker</a:t>
            </a:r>
            <a:r>
              <a:rPr lang="ru-RU" dirty="0"/>
              <a:t> - это служба хостинга кода корпоративного уровня с закрытым исходным кодом, которая поддерживает системы контроля версий </a:t>
            </a:r>
            <a:r>
              <a:rPr lang="ru-RU" dirty="0" err="1"/>
              <a:t>Git</a:t>
            </a:r>
            <a:r>
              <a:rPr lang="ru-RU" dirty="0"/>
              <a:t> и SVN. </a:t>
            </a:r>
            <a:r>
              <a:rPr lang="ru-RU" dirty="0" err="1"/>
              <a:t>ProjectLockers</a:t>
            </a:r>
            <a:r>
              <a:rPr lang="ru-RU" dirty="0"/>
              <a:t> имеет веб-систему управления пользователями и PAM. Он также предлагает автоматическое резервное копирование и непрерывную интеграцию </a:t>
            </a:r>
            <a:r>
              <a:rPr lang="ru-RU" dirty="0" err="1"/>
              <a:t>buildlocker</a:t>
            </a:r>
            <a:r>
              <a:rPr lang="ru-RU" dirty="0"/>
              <a:t>.</a:t>
            </a:r>
          </a:p>
          <a:p>
            <a:pPr marL="0" indent="450000">
              <a:buNone/>
            </a:pPr>
            <a:r>
              <a:rPr lang="ru-RU" dirty="0"/>
              <a:t>Обладает такими опциями как:</a:t>
            </a:r>
          </a:p>
          <a:p>
            <a:pPr marL="0" indent="450000">
              <a:buNone/>
            </a:pPr>
            <a:r>
              <a:rPr lang="ru-RU" dirty="0"/>
              <a:t>• Автоматическое развертывание</a:t>
            </a:r>
          </a:p>
          <a:p>
            <a:pPr marL="0" indent="450000">
              <a:buNone/>
            </a:pPr>
            <a:r>
              <a:rPr lang="ru-RU" dirty="0"/>
              <a:t>• Лента активности проекта</a:t>
            </a:r>
          </a:p>
          <a:p>
            <a:pPr marL="0" indent="450000">
              <a:buNone/>
            </a:pPr>
            <a:r>
              <a:rPr lang="ru-RU" dirty="0"/>
              <a:t>• Отслеживание ошибок</a:t>
            </a:r>
          </a:p>
          <a:p>
            <a:pPr marL="0" indent="450000">
              <a:buNone/>
            </a:pPr>
            <a:r>
              <a:rPr lang="ru-RU" dirty="0"/>
              <a:t>• Вики с вложениями</a:t>
            </a:r>
          </a:p>
          <a:p>
            <a:pPr marL="0" indent="450000">
              <a:buNone/>
            </a:pPr>
            <a:r>
              <a:rPr lang="ru-RU" dirty="0"/>
              <a:t>• Автоматическое резервное копирование данных</a:t>
            </a:r>
          </a:p>
          <a:p>
            <a:pPr marL="0" indent="45000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2B809F-438A-4FCC-B5E7-0E383261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150" y="1333849"/>
            <a:ext cx="2679772" cy="28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BBC4D-EC93-4134-A87C-6C03D99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RhodeCode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305F3-15C5-4FA0-B9A6-7DEFB9C6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9684"/>
            <a:ext cx="6606330" cy="4407716"/>
          </a:xfrm>
        </p:spPr>
        <p:txBody>
          <a:bodyPr/>
          <a:lstStyle/>
          <a:p>
            <a:pPr marL="0" indent="450000">
              <a:buNone/>
            </a:pPr>
            <a:r>
              <a:rPr lang="ru-RU" dirty="0" err="1"/>
              <a:t>RhodeCode</a:t>
            </a:r>
            <a:r>
              <a:rPr lang="ru-RU" dirty="0"/>
              <a:t> – это платформа для управления репозиториями и совместной работы на основе системы контроля версий </a:t>
            </a:r>
            <a:r>
              <a:rPr lang="ru-RU" dirty="0" err="1"/>
              <a:t>Git</a:t>
            </a:r>
            <a:r>
              <a:rPr lang="ru-RU" dirty="0"/>
              <a:t>, </a:t>
            </a:r>
            <a:r>
              <a:rPr lang="ru-RU" dirty="0" err="1"/>
              <a:t>Mercurial</a:t>
            </a:r>
            <a:r>
              <a:rPr lang="ru-RU" dirty="0"/>
              <a:t> и </a:t>
            </a:r>
            <a:r>
              <a:rPr lang="ru-RU" dirty="0" err="1"/>
              <a:t>Subversion</a:t>
            </a:r>
            <a:r>
              <a:rPr lang="ru-RU" dirty="0"/>
              <a:t>. Сервис организует совместную разработку с контролем прав доступа к различным репозиториям и рецензированием кода. Имеет те же </a:t>
            </a:r>
            <a:r>
              <a:rPr lang="ru-RU" dirty="0" err="1"/>
              <a:t>коммиты</a:t>
            </a:r>
            <a:r>
              <a:rPr lang="ru-RU" dirty="0"/>
              <a:t> и </a:t>
            </a:r>
            <a:r>
              <a:rPr lang="ru-RU" dirty="0" err="1"/>
              <a:t>пулл-реквесты</a:t>
            </a:r>
            <a:r>
              <a:rPr lang="ru-RU" dirty="0"/>
              <a:t>, что и остальные инструменты командной разработки. </a:t>
            </a:r>
            <a:r>
              <a:rPr lang="ru-RU" dirty="0" err="1"/>
              <a:t>RhodeCode</a:t>
            </a:r>
            <a:r>
              <a:rPr lang="ru-RU" dirty="0"/>
              <a:t> предоставляет возможность вносить изменения в код через веб-интерфейс. Сервис включает в себя </a:t>
            </a:r>
            <a:r>
              <a:rPr lang="ru-RU" dirty="0" err="1"/>
              <a:t>online</a:t>
            </a:r>
            <a:r>
              <a:rPr lang="ru-RU" dirty="0"/>
              <a:t>-редактор с подсветкой синтаксиса, изменений в коде.</a:t>
            </a:r>
          </a:p>
        </p:txBody>
      </p:sp>
      <p:pic>
        <p:nvPicPr>
          <p:cNvPr id="9218" name="Picture 2" descr="https://static.crozdesk.com/web_app_library/providers/logos/000/003/152/original/rhodecode-1559230987-logo.png?1559230987">
            <a:extLst>
              <a:ext uri="{FF2B5EF4-FFF2-40B4-BE49-F238E27FC236}">
                <a16:creationId xmlns:a16="http://schemas.microsoft.com/office/drawing/2014/main" id="{2E3B8C6A-735B-49AA-86CB-04D921E00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883" y="1459684"/>
            <a:ext cx="2843867" cy="28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2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6506A-0B78-46FD-909D-6F5CB834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инструментов командной разработки на достижение целей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E4BB8-C5D4-4D01-A27B-FB6746A6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1078"/>
            <a:ext cx="8628078" cy="4936921"/>
          </a:xfrm>
        </p:spPr>
        <p:txBody>
          <a:bodyPr>
            <a:normAutofit fontScale="77500" lnSpcReduction="20000"/>
          </a:bodyPr>
          <a:lstStyle/>
          <a:p>
            <a:pPr marL="0" indent="450000">
              <a:buNone/>
            </a:pPr>
            <a:r>
              <a:rPr lang="ru-RU" dirty="0"/>
              <a:t>Инструменты командной разработки оказывают позитивное влияние на развитие проекта. С их помощью возможно разделить один проект на множество проектов с разными подзадачами. Например, инструмент командной разработки </a:t>
            </a:r>
            <a:r>
              <a:rPr lang="ru-RU" dirty="0" err="1"/>
              <a:t>GitHub</a:t>
            </a:r>
            <a:r>
              <a:rPr lang="ru-RU" dirty="0"/>
              <a:t> предусматривает возможность разделения команды разработчиков на разные группы с разными доступами к репозиториям. В каждом репозитории могут разрабатываться определенные области проекта. Управляющий проектом имеет доступ ко всем репозиториям и может контролировать разработку. С помощью такого инструмента намного удобнее ориентироваться в разработке, так как все находится на своих местах, и никто друг другу не мешает.</a:t>
            </a:r>
          </a:p>
          <a:p>
            <a:pPr marL="0" indent="450000">
              <a:buNone/>
            </a:pPr>
            <a:r>
              <a:rPr lang="ru-RU" dirty="0"/>
              <a:t>Не менее полезным является инструмент командной разработки </a:t>
            </a:r>
            <a:r>
              <a:rPr lang="ru-RU" dirty="0" err="1"/>
              <a:t>Trello</a:t>
            </a:r>
            <a:r>
              <a:rPr lang="ru-RU" dirty="0"/>
              <a:t>. Его интерфейс похож на магнитную доску с приклеенными на ней небольшими стикерами, поэтому </a:t>
            </a:r>
            <a:r>
              <a:rPr lang="ru-RU" dirty="0" err="1"/>
              <a:t>Trello</a:t>
            </a:r>
            <a:r>
              <a:rPr lang="ru-RU" dirty="0"/>
              <a:t> очень популярен среди разработчиков. С его помощью разработчики могут наблюдать за выполнением поставленных задач и ходом развития проекта. На доске можно выстроить подробный план разработки и параллельно с ним подзадачи со своими дедлайнами к каждому пункту плана, с которыми должен справиться определенный человек или команда. Кроме того, разработчики могут оставлять на ней заметки для себя, чтобы не забыть что-нибудь доработать или изменить. Также можно создать отдельную карточку для отчетов о проделанной работе. Используя такой инструмент командной разработки как </a:t>
            </a:r>
            <a:r>
              <a:rPr lang="ru-RU" dirty="0" err="1"/>
              <a:t>Trello</a:t>
            </a:r>
            <a:r>
              <a:rPr lang="ru-RU" dirty="0"/>
              <a:t>, команде станет намного проще довести проект до конца, так как, имея под рукой полностью расписанный план, разработчику станет легче выполнять свою работу постепенно.</a:t>
            </a:r>
          </a:p>
          <a:p>
            <a:pPr marL="0" indent="450000">
              <a:buNone/>
            </a:pPr>
            <a:r>
              <a:rPr lang="ru-RU" dirty="0"/>
              <a:t>Инструменты командной разработки играют важную роль в разработке и развитии проектов. Они централизуют почти все процессы работы команды над проектом, сохраняют время на разработку, которое могло быть потрачено на определение стадии готовности проекта и проделанной работы и обеспечивают комфорт при командной работе.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44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C1955-A7B2-46DA-8271-15372D23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9338B-9454-4B1C-8A66-3C014BDA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4576"/>
            <a:ext cx="5985545" cy="5075340"/>
          </a:xfrm>
        </p:spPr>
        <p:txBody>
          <a:bodyPr>
            <a:normAutofit/>
          </a:bodyPr>
          <a:lstStyle/>
          <a:p>
            <a:pPr marL="0" indent="450000">
              <a:buNone/>
            </a:pPr>
            <a:r>
              <a:rPr lang="ru-RU" dirty="0"/>
              <a:t>Изучив инструменты командной разработки, можно сделать вывод, что все они по-своему хороши. Каждый инструмент имеет основную функцию – систему контроля версий, поэтому при выборе сервиса лучше обращать внимание на его дополнительные опции и удобство пользования. Для новичков и программистов-любителей больше всего подходит </a:t>
            </a:r>
            <a:r>
              <a:rPr lang="ru-RU" dirty="0" err="1"/>
              <a:t>GitHub</a:t>
            </a:r>
            <a:r>
              <a:rPr lang="ru-RU" dirty="0"/>
              <a:t>, так как он имеет приятный и минималистичный дизайн и все главные опции, которые понадобятся разработчику, присутствуют в бесплатном плане. Он является самым популярным веб-хостингом проектов, а значит любой, кому понадобится поделиться ссылкой, сможет открыть репозиторий. Для крупных проектов и компаний лучше подойдет </a:t>
            </a:r>
            <a:r>
              <a:rPr lang="ru-RU" dirty="0" err="1"/>
              <a:t>GitLab</a:t>
            </a:r>
            <a:r>
              <a:rPr lang="ru-RU" dirty="0"/>
              <a:t> или </a:t>
            </a:r>
            <a:r>
              <a:rPr lang="ru-RU" dirty="0" err="1"/>
              <a:t>Gitee</a:t>
            </a:r>
            <a:r>
              <a:rPr lang="ru-RU" dirty="0"/>
              <a:t>, так как их функционал в основном направлен на серьезную разработку, чем на частные небольшие работы.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3AC088-B12D-4DE2-8F26-490704B12D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27360" y="2656601"/>
            <a:ext cx="4416128" cy="1544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730E09-1E8E-4F03-9BA8-778317BCD1FD}"/>
              </a:ext>
            </a:extLst>
          </p:cNvPr>
          <p:cNvSpPr txBox="1"/>
          <p:nvPr/>
        </p:nvSpPr>
        <p:spPr>
          <a:xfrm>
            <a:off x="7687940" y="4232246"/>
            <a:ext cx="409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Шкала популярности инструментов командной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9526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E8589-EEDA-460B-9879-04062736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информационных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9E8EC-47BE-48CE-BA8F-5D936A4B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6462"/>
            <a:ext cx="9601200" cy="4390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1. Материал с сайта Atlassian.com. Что такое </a:t>
            </a:r>
            <a:r>
              <a:rPr lang="ru-RU" dirty="0" err="1"/>
              <a:t>Git</a:t>
            </a:r>
            <a:r>
              <a:rPr lang="ru-RU" dirty="0"/>
              <a:t>? https://www.atlassian.com/ru/git/tutorials/what-is-git (Дата обращения: 06.05.2022)</a:t>
            </a:r>
          </a:p>
          <a:p>
            <a:pPr marL="0" indent="0">
              <a:buNone/>
            </a:pPr>
            <a:r>
              <a:rPr lang="ru-RU" dirty="0"/>
              <a:t>2. Материал с сайта Netology.ru. Что такое </a:t>
            </a:r>
            <a:r>
              <a:rPr lang="ru-RU" dirty="0" err="1"/>
              <a:t>Trello</a:t>
            </a:r>
            <a:r>
              <a:rPr lang="ru-RU" dirty="0"/>
              <a:t> и как им пользоваться. https://netology.ru/blog/trello (Дата обращения: 06.05.2022)</a:t>
            </a:r>
          </a:p>
          <a:p>
            <a:pPr marL="0" indent="0">
              <a:buNone/>
            </a:pPr>
            <a:r>
              <a:rPr lang="ru-RU" dirty="0"/>
              <a:t>3. Материал с сайта Itlogia.ru. </a:t>
            </a:r>
            <a:r>
              <a:rPr lang="ru-RU" dirty="0" err="1"/>
              <a:t>GitLab</a:t>
            </a:r>
            <a:r>
              <a:rPr lang="ru-RU" dirty="0"/>
              <a:t> и </a:t>
            </a:r>
            <a:r>
              <a:rPr lang="ru-RU" dirty="0" err="1"/>
              <a:t>GitHub</a:t>
            </a:r>
            <a:r>
              <a:rPr lang="ru-RU" dirty="0"/>
              <a:t>: в чем различия? https://itlogia.ru/article/gitlab_i_github_v_chem_razlichiya (Дата обращения: 01.05.2022)</a:t>
            </a:r>
          </a:p>
          <a:p>
            <a:pPr marL="0" indent="0">
              <a:buNone/>
            </a:pPr>
            <a:r>
              <a:rPr lang="ru-RU" dirty="0"/>
              <a:t>4. Материал с сайта Atlassian.com. Краткий обзор </a:t>
            </a:r>
            <a:r>
              <a:rPr lang="ru-RU" dirty="0" err="1"/>
              <a:t>Bitbucket</a:t>
            </a:r>
            <a:r>
              <a:rPr lang="ru-RU" dirty="0"/>
              <a:t>. https://www.atlassian.com/ru/software/bitbucket/guides/getting-started/overview (Дата обращения: 02.05.2022)</a:t>
            </a:r>
          </a:p>
          <a:p>
            <a:pPr marL="0" indent="0">
              <a:buNone/>
            </a:pPr>
            <a:r>
              <a:rPr lang="ru-RU" dirty="0"/>
              <a:t>5. Материал с сайта Habr.com. Китай поставил задачу превратить </a:t>
            </a:r>
            <a:r>
              <a:rPr lang="ru-RU" dirty="0" err="1"/>
              <a:t>Gitee</a:t>
            </a:r>
            <a:r>
              <a:rPr lang="ru-RU" dirty="0"/>
              <a:t> в местный аналог </a:t>
            </a:r>
            <a:r>
              <a:rPr lang="ru-RU" dirty="0" err="1"/>
              <a:t>GitHub</a:t>
            </a:r>
            <a:r>
              <a:rPr lang="ru-RU" dirty="0"/>
              <a:t>. https://habr.com/ru/news/t/516158/ (Дата обращения: 29.04.2022)</a:t>
            </a:r>
          </a:p>
          <a:p>
            <a:pPr marL="0" indent="0">
              <a:buNone/>
            </a:pPr>
            <a:r>
              <a:rPr lang="ru-RU" dirty="0"/>
              <a:t>6. Материал с сайта Gitflic.ru. </a:t>
            </a:r>
            <a:r>
              <a:rPr lang="ru-RU" dirty="0" err="1"/>
              <a:t>GitFlic</a:t>
            </a:r>
            <a:r>
              <a:rPr lang="ru-RU" dirty="0"/>
              <a:t> - первый российский сервис для хранения кода и работы с ним. https://gitflic.ru/ (Дата обращения: 02.05.2022)</a:t>
            </a:r>
          </a:p>
          <a:p>
            <a:pPr marL="0" indent="0">
              <a:buNone/>
            </a:pPr>
            <a:r>
              <a:rPr lang="ru-RU" dirty="0"/>
              <a:t>7. Материал с сайта Vc.ru. Шесть альтернатив </a:t>
            </a:r>
            <a:r>
              <a:rPr lang="ru-RU" dirty="0" err="1"/>
              <a:t>GitHub</a:t>
            </a:r>
            <a:r>
              <a:rPr lang="ru-RU" dirty="0"/>
              <a:t> для совместной разработки. https://vc.ru/services/39321-shest-alternativ-github-dlya-sovmestnoy-razrabotki (Дата обращения: 25.04.2022)	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22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7C0A1-ADF7-4FEF-B215-8AA3F948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Антиплагиат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CA9A02-18CA-4032-A4BA-B4C6A7C2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83" y="1397187"/>
            <a:ext cx="6297033" cy="5107777"/>
          </a:xfrm>
        </p:spPr>
      </p:pic>
    </p:spTree>
    <p:extLst>
      <p:ext uri="{BB962C8B-B14F-4D97-AF65-F5344CB8AC3E}">
        <p14:creationId xmlns:p14="http://schemas.microsoft.com/office/powerpoint/2010/main" val="4613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A8C7D-35E0-443D-B8A3-DA5174D2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Содержание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351C7-E324-4975-843F-7D5ACB11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Изучить: как инструменты командной разработки </a:t>
            </a:r>
            <a:r>
              <a:rPr lang="ru-RU" dirty="0" err="1"/>
              <a:t>Git</a:t>
            </a:r>
            <a:r>
              <a:rPr lang="ru-RU" dirty="0"/>
              <a:t> \ </a:t>
            </a:r>
            <a:r>
              <a:rPr lang="ru-RU" dirty="0" err="1"/>
              <a:t>Trello</a:t>
            </a:r>
            <a:r>
              <a:rPr lang="ru-RU" dirty="0"/>
              <a:t> и т.п. инструменты помогают в разработке и развитии проектов</a:t>
            </a:r>
          </a:p>
          <a:p>
            <a:r>
              <a:rPr lang="ru-RU" dirty="0"/>
              <a:t>Практически выполнить: найти особенности инструментов командной разработки </a:t>
            </a:r>
            <a:r>
              <a:rPr lang="ru-RU" dirty="0" err="1"/>
              <a:t>Git</a:t>
            </a:r>
            <a:r>
              <a:rPr lang="ru-RU" dirty="0"/>
              <a:t> \ </a:t>
            </a:r>
            <a:r>
              <a:rPr lang="ru-RU" dirty="0" err="1"/>
              <a:t>Trello</a:t>
            </a:r>
            <a:endParaRPr lang="ru-RU" dirty="0"/>
          </a:p>
          <a:p>
            <a:r>
              <a:rPr lang="ru-RU" dirty="0"/>
              <a:t>Ознакомиться: с влиянием инструментов командной разработки </a:t>
            </a:r>
            <a:r>
              <a:rPr lang="ru-RU" dirty="0" err="1"/>
              <a:t>Git</a:t>
            </a:r>
            <a:r>
              <a:rPr lang="ru-RU" dirty="0"/>
              <a:t> \ </a:t>
            </a:r>
            <a:r>
              <a:rPr lang="ru-RU" dirty="0" err="1"/>
              <a:t>Trello</a:t>
            </a:r>
            <a:r>
              <a:rPr lang="ru-RU" dirty="0"/>
              <a:t> и т.п. инструментов на достижение целей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06891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324CE-710D-4D1D-8167-B15276B7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sz="4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1F381-7BA7-4973-B3F4-CA903CE9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41" y="1848375"/>
            <a:ext cx="7780789" cy="4455253"/>
          </a:xfrm>
        </p:spPr>
        <p:txBody>
          <a:bodyPr>
            <a:normAutofit fontScale="85000" lnSpcReduction="20000"/>
          </a:bodyPr>
          <a:lstStyle/>
          <a:p>
            <a:pPr marL="0" indent="450000">
              <a:buNone/>
            </a:pPr>
            <a:r>
              <a:rPr lang="ru-RU" dirty="0"/>
              <a:t>Существует множество как платных, так и бесплатных инструментов командной разработки, имеющие одно и то же применение, но разные функции и преимущества. Различные сервисы для постановки задач, хранилища исходного кода, системы управления проектами, облачные хранилища данных относятся к разным категориям инструментов, но все они используются в командной разработке проекта. Среди этих решений можно выделить основной инструмент, без которого работу над проектом нельзя будет назвать командной – хранилище исходного кода. Они предназначены для параллельной работы над одним проектом. Включая в себя системы ветвления проекта, инструмент позволяет разрабатывать решения одновременно нескольким людям в одном проекте. Большинство этих веб-репозиториев построено на системе контроля версий </a:t>
            </a:r>
            <a:r>
              <a:rPr lang="ru-RU" dirty="0" err="1"/>
              <a:t>Git</a:t>
            </a:r>
            <a:r>
              <a:rPr lang="ru-RU" dirty="0"/>
              <a:t>. </a:t>
            </a:r>
          </a:p>
          <a:p>
            <a:pPr marL="0" indent="450000">
              <a:buNone/>
            </a:pPr>
            <a:r>
              <a:rPr lang="ru-RU" dirty="0" err="1"/>
              <a:t>Git</a:t>
            </a:r>
            <a:r>
              <a:rPr lang="ru-RU" dirty="0"/>
              <a:t> – это система контроля версий, отслеживающая изменения в коде, для облегчения работы программистов и оптимизации процесса разработки. </a:t>
            </a:r>
            <a:r>
              <a:rPr lang="ru-RU" dirty="0" err="1"/>
              <a:t>Git</a:t>
            </a:r>
            <a:r>
              <a:rPr lang="ru-RU" dirty="0"/>
              <a:t> был разработан в 2005 году </a:t>
            </a:r>
            <a:r>
              <a:rPr lang="ru-RU" dirty="0" err="1"/>
              <a:t>Линусом</a:t>
            </a:r>
            <a:r>
              <a:rPr lang="ru-RU" dirty="0"/>
              <a:t> </a:t>
            </a:r>
            <a:r>
              <a:rPr lang="ru-RU" dirty="0" err="1"/>
              <a:t>Торвальдсом</a:t>
            </a:r>
            <a:r>
              <a:rPr lang="ru-RU" dirty="0"/>
              <a:t>, создателем </a:t>
            </a:r>
            <a:r>
              <a:rPr lang="ru-RU" dirty="0" err="1"/>
              <a:t>Linux</a:t>
            </a:r>
            <a:r>
              <a:rPr lang="ru-RU" dirty="0"/>
              <a:t>, чтобы другие разработчики могли вносить свой вклад в ядро </a:t>
            </a:r>
            <a:r>
              <a:rPr lang="ru-RU" dirty="0" err="1"/>
              <a:t>Linux</a:t>
            </a:r>
            <a:r>
              <a:rPr lang="ru-RU" dirty="0"/>
              <a:t>. </a:t>
            </a:r>
            <a:r>
              <a:rPr lang="ru-RU" dirty="0" err="1"/>
              <a:t>Git</a:t>
            </a:r>
            <a:r>
              <a:rPr lang="ru-RU" dirty="0"/>
              <a:t> популярен благодаря скорости работы, оптимальному дизайну и поддержке нелинейной разработки. В </a:t>
            </a:r>
            <a:r>
              <a:rPr lang="ru-RU" dirty="0" err="1"/>
              <a:t>Git</a:t>
            </a:r>
            <a:r>
              <a:rPr lang="ru-RU" dirty="0"/>
              <a:t> есть полезная функция, называемая </a:t>
            </a:r>
            <a:r>
              <a:rPr lang="ru-RU" dirty="0" err="1"/>
              <a:t>commit’ом</a:t>
            </a:r>
            <a:r>
              <a:rPr lang="ru-RU" dirty="0"/>
              <a:t>. Эта функция загружает отредактированные файлы на сервер. Остальные разработчики могут посмотреть на сервере всю историю </a:t>
            </a:r>
            <a:r>
              <a:rPr lang="ru-RU" dirty="0" err="1"/>
              <a:t>коммитов</a:t>
            </a:r>
            <a:r>
              <a:rPr lang="ru-RU" dirty="0"/>
              <a:t> кода.</a:t>
            </a:r>
          </a:p>
          <a:p>
            <a:endParaRPr lang="ru-RU" dirty="0"/>
          </a:p>
        </p:txBody>
      </p:sp>
      <p:pic>
        <p:nvPicPr>
          <p:cNvPr id="1026" name="Picture 2" descr="https://fuzeservers.ru/wp-content/uploads/e/4/5/e4553ab0cd4508104a3196729458afab.png">
            <a:extLst>
              <a:ext uri="{FF2B5EF4-FFF2-40B4-BE49-F238E27FC236}">
                <a16:creationId xmlns:a16="http://schemas.microsoft.com/office/drawing/2014/main" id="{4A44974A-8380-406D-85F5-26096193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50" y="1460559"/>
            <a:ext cx="3747432" cy="374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8C252-3FB5-4C2F-BD20-A904FD5A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36" y="2439099"/>
            <a:ext cx="10914077" cy="2837576"/>
          </a:xfrm>
        </p:spPr>
        <p:txBody>
          <a:bodyPr>
            <a:normAutofit/>
          </a:bodyPr>
          <a:lstStyle/>
          <a:p>
            <a:r>
              <a:rPr lang="ru-RU" dirty="0"/>
              <a:t>Особенности популярных инструментов командной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410680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1F1F5-8F28-4677-8859-0127C254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462AC-0D6D-4525-8145-F1DD51B4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0351"/>
            <a:ext cx="8644855" cy="5066951"/>
          </a:xfrm>
        </p:spPr>
        <p:txBody>
          <a:bodyPr>
            <a:normAutofit fontScale="85000" lnSpcReduction="20000"/>
          </a:bodyPr>
          <a:lstStyle/>
          <a:p>
            <a:pPr marL="0" indent="450000">
              <a:buNone/>
            </a:pPr>
            <a:r>
              <a:rPr lang="ru-RU" dirty="0" err="1"/>
              <a:t>GitHub</a:t>
            </a:r>
            <a:r>
              <a:rPr lang="ru-RU" dirty="0"/>
              <a:t> – это крупнейший веб-сервис для хостинга IT-проектов и их совместной разработки. Он построен на </a:t>
            </a:r>
            <a:r>
              <a:rPr lang="ru-RU" dirty="0" err="1"/>
              <a:t>Git’е</a:t>
            </a:r>
            <a:r>
              <a:rPr lang="ru-RU" dirty="0"/>
              <a:t> и предлагает контроль версий, а также имеет собственный ряд удобных функций для командной разработки. Основными их них являются отслеживание ошибок в коде, клонирование репозитория, управление доступом, статистика, вики. Основные услуги </a:t>
            </a:r>
            <a:r>
              <a:rPr lang="ru-RU" dirty="0" err="1"/>
              <a:t>GitHub</a:t>
            </a:r>
            <a:r>
              <a:rPr lang="ru-RU" dirty="0"/>
              <a:t> предоставляет бесплатно, однако есть и расширенные тарифные планы с расширенными пакетами опций, пользующиеся спросом у крупных и масштабных проектов. В основном бесплатные аккаунты используются для размещения проектов с открытым исходным кодом. </a:t>
            </a:r>
            <a:r>
              <a:rPr lang="ru-RU" dirty="0" err="1"/>
              <a:t>GitHub</a:t>
            </a:r>
            <a:r>
              <a:rPr lang="ru-RU" dirty="0"/>
              <a:t> позволяет создавать неограниченное количество приватных репозиториев с неограниченными количеством соавторов даже для бесплатных планов.</a:t>
            </a:r>
            <a:endParaRPr lang="en-US" dirty="0"/>
          </a:p>
          <a:p>
            <a:pPr marL="0" indent="450000">
              <a:buNone/>
            </a:pPr>
            <a:r>
              <a:rPr lang="ru-RU" dirty="0" err="1"/>
              <a:t>GitHub</a:t>
            </a:r>
            <a:r>
              <a:rPr lang="ru-RU" dirty="0"/>
              <a:t> имеет множество функций для комфортной работы в команде таких, как:</a:t>
            </a:r>
          </a:p>
          <a:p>
            <a:pPr marL="0" indent="450000">
              <a:buNone/>
            </a:pPr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Визуализация текстовых файлов, использующихся для описания проекта, инструкции и документации</a:t>
            </a:r>
          </a:p>
          <a:p>
            <a:pPr marL="0" indent="450000">
              <a:buNone/>
            </a:pPr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График активности создания </a:t>
            </a:r>
            <a:r>
              <a:rPr lang="ru-RU" dirty="0" err="1"/>
              <a:t>коммитов</a:t>
            </a:r>
            <a:endParaRPr lang="ru-RU" dirty="0"/>
          </a:p>
          <a:p>
            <a:pPr marL="0" indent="450000">
              <a:buNone/>
            </a:pPr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Встроенная программа просмотра </a:t>
            </a:r>
            <a:r>
              <a:rPr lang="ru-RU" dirty="0" err="1"/>
              <a:t>pdf</a:t>
            </a:r>
            <a:r>
              <a:rPr lang="ru-RU" dirty="0"/>
              <a:t>-файлов</a:t>
            </a:r>
          </a:p>
          <a:p>
            <a:pPr marL="0" indent="450000">
              <a:buNone/>
            </a:pPr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Рассылка по электронной почте</a:t>
            </a:r>
          </a:p>
          <a:p>
            <a:pPr marL="0" indent="450000">
              <a:buNone/>
            </a:pPr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Графики об участниках, частоте обновления кода</a:t>
            </a:r>
          </a:p>
          <a:p>
            <a:pPr marL="0" indent="450000">
              <a:buNone/>
            </a:pPr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Функционал </a:t>
            </a:r>
            <a:r>
              <a:rPr lang="ru-RU" dirty="0" err="1"/>
              <a:t>GitHub’а</a:t>
            </a:r>
            <a:r>
              <a:rPr lang="ru-RU" dirty="0"/>
              <a:t> позволяет пользоваться им не только как инструментом для создания проектов, но и как облачным хранилищем для различных файлов, изображений, таблиц и кода.</a:t>
            </a:r>
          </a:p>
          <a:p>
            <a:pPr marL="0" indent="450000">
              <a:buNone/>
            </a:pPr>
            <a:endParaRPr lang="ru-RU" dirty="0"/>
          </a:p>
        </p:txBody>
      </p:sp>
      <p:pic>
        <p:nvPicPr>
          <p:cNvPr id="2050" name="Picture 2" descr="https://www.pngarts.com/files/8/Black-Github-Logo-PNG-Image-Background.png">
            <a:extLst>
              <a:ext uri="{FF2B5EF4-FFF2-40B4-BE49-F238E27FC236}">
                <a16:creationId xmlns:a16="http://schemas.microsoft.com/office/drawing/2014/main" id="{BFD7F921-AD2B-45D5-BC26-88350279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436" y="1428750"/>
            <a:ext cx="2416728" cy="24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8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DA52B-FC1F-4572-AB44-CEBE481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D3B76-B0B8-454A-9518-31778FB4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3878"/>
            <a:ext cx="7629787" cy="5314427"/>
          </a:xfrm>
        </p:spPr>
        <p:txBody>
          <a:bodyPr>
            <a:normAutofit fontScale="85000" lnSpcReduction="10000"/>
          </a:bodyPr>
          <a:lstStyle/>
          <a:p>
            <a:pPr marL="0" indent="450000">
              <a:buNone/>
            </a:pPr>
            <a:r>
              <a:rPr lang="ru-RU" dirty="0" err="1"/>
              <a:t>BitBucket</a:t>
            </a:r>
            <a:r>
              <a:rPr lang="ru-RU" dirty="0"/>
              <a:t> – это веб-сервис для хостинга проектов и их совместной разработки, основанный на системе контроля версий </a:t>
            </a:r>
            <a:r>
              <a:rPr lang="ru-RU" dirty="0" err="1"/>
              <a:t>Git</a:t>
            </a:r>
            <a:r>
              <a:rPr lang="ru-RU" dirty="0"/>
              <a:t>. По назначению и основным предлагаемым функциям аналогичен </a:t>
            </a:r>
            <a:r>
              <a:rPr lang="ru-RU" dirty="0" err="1"/>
              <a:t>GitHub</a:t>
            </a:r>
            <a:r>
              <a:rPr lang="ru-RU" dirty="0"/>
              <a:t>, от которого отличается определёнными преимуществами в плане размещения не публичных репозиториев — возможностью их бесплатного хостинга с ограничением на размер команды не более пяти человек и меньшей арендной платой при большем размере команды, а также управление правами доступа на уровне отдельных ветвей проекта.</a:t>
            </a:r>
          </a:p>
          <a:p>
            <a:pPr marL="0" indent="450000">
              <a:buNone/>
            </a:pPr>
            <a:r>
              <a:rPr lang="ru-RU" dirty="0"/>
              <a:t>К плюсам можно отнести:</a:t>
            </a:r>
          </a:p>
          <a:p>
            <a:pPr marL="530352" lvl="1" indent="0">
              <a:buNone/>
            </a:pPr>
            <a:r>
              <a:rPr lang="ru-RU" dirty="0"/>
              <a:t>•</a:t>
            </a:r>
            <a:r>
              <a:rPr lang="en-US" dirty="0"/>
              <a:t> </a:t>
            </a:r>
            <a:r>
              <a:rPr lang="ru-RU" i="0" dirty="0" err="1"/>
              <a:t>BitBucket</a:t>
            </a:r>
            <a:r>
              <a:rPr lang="ru-RU" i="0" dirty="0"/>
              <a:t> абсолютно бесплатен для пяти пользователей. Это включает в себя неограниченное количество частных репозиториев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Цены за подписку намного выгоднее чем на </a:t>
            </a:r>
            <a:r>
              <a:rPr lang="ru-RU" i="0" dirty="0" err="1"/>
              <a:t>GitHub</a:t>
            </a:r>
            <a:endParaRPr lang="ru-RU" i="0" dirty="0"/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Поиск </a:t>
            </a:r>
            <a:r>
              <a:rPr lang="ru-RU" i="0" dirty="0" err="1"/>
              <a:t>BitBucket</a:t>
            </a:r>
            <a:r>
              <a:rPr lang="ru-RU" i="0" dirty="0"/>
              <a:t> сканирует ваш синтаксис, чтобы найти определения, которые соответствуют вашему запросу, а не просто имена переменных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Одним из чрезвычайно полезных аспектов </a:t>
            </a:r>
            <a:r>
              <a:rPr lang="ru-RU" i="0" dirty="0" err="1"/>
              <a:t>BitBucket</a:t>
            </a:r>
            <a:r>
              <a:rPr lang="ru-RU" i="0" dirty="0"/>
              <a:t> является то, что каждый репозиторий может иметь свою собственную вики, доступную по щелчку переключателя. Эта функциональность означает, что вы можете включить всю необходимую информацию и заметки в платформу, держа их под рукой в течение всего цикла разработки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 err="1"/>
              <a:t>BitBucket</a:t>
            </a:r>
            <a:r>
              <a:rPr lang="ru-RU" i="0" dirty="0"/>
              <a:t> имеет мощную интеграцию </a:t>
            </a:r>
            <a:r>
              <a:rPr lang="ru-RU" i="0" dirty="0" err="1"/>
              <a:t>Trello</a:t>
            </a:r>
            <a:endParaRPr lang="ru-RU" i="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82" name="Picture 10" descr="https://static.tildacdn.com/tild3264-6261-4537-a434-656630373333/bitbucket_icon_14621.png">
            <a:extLst>
              <a:ext uri="{FF2B5EF4-FFF2-40B4-BE49-F238E27FC236}">
                <a16:creationId xmlns:a16="http://schemas.microsoft.com/office/drawing/2014/main" id="{D73DB714-046E-4EA1-813D-A253F132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337" y="1463879"/>
            <a:ext cx="2498872" cy="24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8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43A38-C9BE-4F24-A8D0-1022FB4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50ECB-EA71-4FA5-BD73-0EDFFAA8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7847901" cy="5310232"/>
          </a:xfrm>
        </p:spPr>
        <p:txBody>
          <a:bodyPr>
            <a:normAutofit fontScale="85000" lnSpcReduction="10000"/>
          </a:bodyPr>
          <a:lstStyle/>
          <a:p>
            <a:pPr marL="0" indent="450000">
              <a:buNone/>
            </a:pPr>
            <a:r>
              <a:rPr lang="ru-RU" dirty="0" err="1"/>
              <a:t>GitLab</a:t>
            </a:r>
            <a:r>
              <a:rPr lang="ru-RU" dirty="0"/>
              <a:t> - еще одна популярная платформа для хостинга исходного кода, которая предлагает множество функций, аналогичных </a:t>
            </a:r>
            <a:r>
              <a:rPr lang="ru-RU" dirty="0" err="1"/>
              <a:t>Github</a:t>
            </a:r>
            <a:r>
              <a:rPr lang="ru-RU" dirty="0"/>
              <a:t>, поскольку оба они контролируют версии размещенных проектов с использованием </a:t>
            </a:r>
            <a:r>
              <a:rPr lang="ru-RU" dirty="0" err="1"/>
              <a:t>Git</a:t>
            </a:r>
            <a:r>
              <a:rPr lang="ru-RU" dirty="0"/>
              <a:t>. </a:t>
            </a:r>
            <a:r>
              <a:rPr lang="ru-RU" dirty="0" err="1"/>
              <a:t>GitLab</a:t>
            </a:r>
            <a:r>
              <a:rPr lang="ru-RU" dirty="0"/>
              <a:t> позволяет управлять правами доступа и пользователями, автоматизировать процессы. Изначально разработчики создали </a:t>
            </a:r>
            <a:r>
              <a:rPr lang="ru-RU" dirty="0" err="1"/>
              <a:t>GitLab</a:t>
            </a:r>
            <a:r>
              <a:rPr lang="ru-RU" dirty="0"/>
              <a:t> для управления исходным кодом для совместной работы в команде. Позже его доработали, и </a:t>
            </a:r>
            <a:r>
              <a:rPr lang="ru-RU" dirty="0" err="1"/>
              <a:t>GitLab</a:t>
            </a:r>
            <a:r>
              <a:rPr lang="ru-RU" dirty="0"/>
              <a:t> стал полноценным решением, охватывающим весь жизненный цикл </a:t>
            </a:r>
            <a:r>
              <a:rPr lang="ru-RU" dirty="0" err="1"/>
              <a:t>DevOps</a:t>
            </a:r>
            <a:r>
              <a:rPr lang="ru-RU" dirty="0"/>
              <a:t>. </a:t>
            </a:r>
            <a:r>
              <a:rPr lang="ru-RU" dirty="0" err="1"/>
              <a:t>GitLab</a:t>
            </a:r>
            <a:r>
              <a:rPr lang="ru-RU" dirty="0"/>
              <a:t> предоставляет инструменты интеграции и непрерывной доставки или CI / CD, а также метрики для отслеживания качества кода, производительности и юзабилити-тестирования. У него также есть платное самостоятельное приложение.</a:t>
            </a:r>
          </a:p>
          <a:p>
            <a:pPr marL="0" indent="450000">
              <a:buNone/>
            </a:pPr>
            <a:r>
              <a:rPr lang="ru-RU" dirty="0" err="1"/>
              <a:t>GitLab</a:t>
            </a:r>
            <a:r>
              <a:rPr lang="ru-RU" dirty="0"/>
              <a:t> имеет широкий функционал, в который входят: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Планирование (процесс разработки становится более наглядным, повышается эффективность коллективной работы)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Тестирование (настраиваемые инструменты проверки кода на ошибки и оценки качества работают в автоматическом режиме и помогают быстрее обнаружить проблему)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Мониторинг (сбор статистики о проекте и анализ производительности после каждого изменения в коде)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Контроль времени (отчеты по затраченному времени на выполнение задач)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https://matrix.org/docs/projects/images/gitlab.png">
            <a:extLst>
              <a:ext uri="{FF2B5EF4-FFF2-40B4-BE49-F238E27FC236}">
                <a16:creationId xmlns:a16="http://schemas.microsoft.com/office/drawing/2014/main" id="{4CA20411-365F-4433-AA8D-A933A3D86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539" y="1118358"/>
            <a:ext cx="3230461" cy="32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38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CF25C-C0D2-4608-B424-F7DB7D12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Gogs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FA0B52-CB3D-40D3-BBE8-642297E12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7596231" cy="4932726"/>
          </a:xfrm>
        </p:spPr>
        <p:txBody>
          <a:bodyPr>
            <a:normAutofit fontScale="92500" lnSpcReduction="10000"/>
          </a:bodyPr>
          <a:lstStyle/>
          <a:p>
            <a:pPr marL="0" indent="450000">
              <a:buNone/>
            </a:pPr>
            <a:r>
              <a:rPr lang="ru-RU" dirty="0" err="1"/>
              <a:t>Gogs</a:t>
            </a:r>
            <a:r>
              <a:rPr lang="ru-RU" dirty="0"/>
              <a:t> - это кроссплатформенный, автономный сервис с открытым исходным кодом. Он служит инструментом контроля версий, который позволяет разработчикам создавать отдельные двоичные дистрибутивы для разных платформ. Веб-инфраструктура </a:t>
            </a:r>
            <a:r>
              <a:rPr lang="ru-RU" dirty="0" err="1"/>
              <a:t>Gogs</a:t>
            </a:r>
            <a:r>
              <a:rPr lang="ru-RU" dirty="0"/>
              <a:t> основана на </a:t>
            </a:r>
            <a:r>
              <a:rPr lang="ru-RU" dirty="0" err="1"/>
              <a:t>Macaron</a:t>
            </a:r>
            <a:r>
              <a:rPr lang="ru-RU" dirty="0"/>
              <a:t>, который чрезвычайно быстр. Кроме того, он включает в себя возможность аутентификации из внешних источников, так как он может быть интегрирован с серверами LDAP, PAM, </a:t>
            </a:r>
            <a:r>
              <a:rPr lang="ru-RU" dirty="0" err="1"/>
              <a:t>SMTPи</a:t>
            </a:r>
            <a:r>
              <a:rPr lang="ru-RU" dirty="0"/>
              <a:t> даже </a:t>
            </a:r>
            <a:r>
              <a:rPr lang="ru-RU" dirty="0" err="1"/>
              <a:t>GitHub</a:t>
            </a:r>
            <a:r>
              <a:rPr lang="ru-RU" dirty="0"/>
              <a:t>.</a:t>
            </a:r>
          </a:p>
          <a:p>
            <a:pPr marL="0" indent="450000">
              <a:buNone/>
            </a:pPr>
            <a:r>
              <a:rPr lang="ru-RU" dirty="0"/>
              <a:t>В числе важнейших характеристик </a:t>
            </a:r>
            <a:r>
              <a:rPr lang="ru-RU" dirty="0" err="1"/>
              <a:t>Gogs</a:t>
            </a:r>
            <a:r>
              <a:rPr lang="ru-RU" dirty="0"/>
              <a:t> также следует назвать: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поддержку протоколов HTTP(s) и SSH;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поддержку SMTP и LDAP;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возможность создания как приватных, так и публичных репозиториев;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интеграцию с социальными сетями (пока что поддерживаются </a:t>
            </a:r>
            <a:r>
              <a:rPr lang="ru-RU" i="0" dirty="0" err="1"/>
              <a:t>GitHub</a:t>
            </a:r>
            <a:r>
              <a:rPr lang="ru-RU" i="0" dirty="0"/>
              <a:t>, </a:t>
            </a:r>
            <a:r>
              <a:rPr lang="ru-RU" i="0" dirty="0" err="1"/>
              <a:t>Google</a:t>
            </a:r>
            <a:r>
              <a:rPr lang="ru-RU" i="0" dirty="0"/>
              <a:t>+, а также китайские сервисы QQ и </a:t>
            </a:r>
            <a:r>
              <a:rPr lang="ru-RU" i="0" dirty="0" err="1"/>
              <a:t>Weibo</a:t>
            </a:r>
            <a:r>
              <a:rPr lang="ru-RU" i="0" dirty="0"/>
              <a:t>);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возможность работы в связке с сервисами непрерывной интеграции и </a:t>
            </a:r>
            <a:r>
              <a:rPr lang="ru-RU" i="0" dirty="0" err="1"/>
              <a:t>DevOps</a:t>
            </a:r>
            <a:r>
              <a:rPr lang="ru-RU" i="0" dirty="0"/>
              <a:t>-сервисами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 descr="https://git.techgrow.ru/img/gogs-lg.png">
            <a:extLst>
              <a:ext uri="{FF2B5EF4-FFF2-40B4-BE49-F238E27FC236}">
                <a16:creationId xmlns:a16="http://schemas.microsoft.com/office/drawing/2014/main" id="{51102C0B-099A-4CE3-8E07-B9D23EC3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945" y="1428750"/>
            <a:ext cx="2583809" cy="25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1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E5CB0-5250-4F96-852C-9B3FD5BD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 err="1"/>
              <a:t>GitFlic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A9965-45C2-4F06-828F-49BF988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793"/>
            <a:ext cx="6631497" cy="5083729"/>
          </a:xfrm>
        </p:spPr>
        <p:txBody>
          <a:bodyPr>
            <a:normAutofit fontScale="85000" lnSpcReduction="10000"/>
          </a:bodyPr>
          <a:lstStyle/>
          <a:p>
            <a:pPr marL="0" indent="450000">
              <a:buNone/>
            </a:pPr>
            <a:r>
              <a:rPr lang="ru-RU" dirty="0" err="1"/>
              <a:t>GitFlic</a:t>
            </a:r>
            <a:r>
              <a:rPr lang="ru-RU" dirty="0"/>
              <a:t> – это первый российский сервис для хранения исходного кода и работы с ним. Основан на системе контроля версий </a:t>
            </a:r>
            <a:r>
              <a:rPr lang="ru-RU" dirty="0" err="1"/>
              <a:t>Git</a:t>
            </a:r>
            <a:r>
              <a:rPr lang="ru-RU" dirty="0"/>
              <a:t>. Разработчики планировали создать инструмент командной разработки наподобие </a:t>
            </a:r>
            <a:r>
              <a:rPr lang="ru-RU" dirty="0" err="1"/>
              <a:t>GitHub</a:t>
            </a:r>
            <a:r>
              <a:rPr lang="ru-RU" dirty="0"/>
              <a:t>. Сервис пока что нельзя назвать аналогом иных инструментов, поскольку он появился меньше года назад и имеет сильно урезанный функционал.</a:t>
            </a:r>
          </a:p>
          <a:p>
            <a:pPr marL="0" indent="450000">
              <a:buNone/>
            </a:pPr>
            <a:r>
              <a:rPr lang="ru-RU" dirty="0"/>
              <a:t>Из предложенных опций можно отобрать: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Запросы на слияние (использование ветвей проекта и управление правами участников)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 err="1"/>
              <a:t>Трекер</a:t>
            </a:r>
            <a:r>
              <a:rPr lang="ru-RU" i="0" dirty="0"/>
              <a:t> задач (определение задач для каждого </a:t>
            </a:r>
            <a:r>
              <a:rPr lang="ru-RU" i="0" dirty="0" err="1"/>
              <a:t>коммита</a:t>
            </a:r>
            <a:r>
              <a:rPr lang="ru-RU" i="0" dirty="0"/>
              <a:t>)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Обсуждение кода (комментирование участков кода)</a:t>
            </a:r>
          </a:p>
          <a:p>
            <a:pPr marL="530352" lvl="1" indent="0">
              <a:buNone/>
            </a:pPr>
            <a:r>
              <a:rPr lang="ru-RU" i="0" dirty="0"/>
              <a:t>•</a:t>
            </a:r>
            <a:r>
              <a:rPr lang="en-US" i="0" dirty="0"/>
              <a:t> </a:t>
            </a:r>
            <a:r>
              <a:rPr lang="ru-RU" i="0" dirty="0"/>
              <a:t>Уведомления в Telegram (получение отчетов о процессе разработки проекта)</a:t>
            </a:r>
          </a:p>
          <a:p>
            <a:pPr marL="0" indent="450000">
              <a:buNone/>
            </a:pPr>
            <a:r>
              <a:rPr lang="ru-RU" dirty="0" err="1"/>
              <a:t>GitFlic</a:t>
            </a:r>
            <a:r>
              <a:rPr lang="ru-RU" dirty="0"/>
              <a:t> имеет самые базовые функции инструмента командной разработки, а большинство дополнительных опций находятся в разработке, поэтому ими сейчас нельзя воспользоваться. У </a:t>
            </a:r>
            <a:r>
              <a:rPr lang="ru-RU" dirty="0" err="1"/>
              <a:t>GitFlic’а</a:t>
            </a:r>
            <a:r>
              <a:rPr lang="ru-RU" dirty="0"/>
              <a:t> есть все шансы в будущем догнать такие сервисы, как </a:t>
            </a:r>
            <a:r>
              <a:rPr lang="ru-RU" dirty="0" err="1"/>
              <a:t>GitHub</a:t>
            </a:r>
            <a:r>
              <a:rPr lang="ru-RU" dirty="0"/>
              <a:t> и </a:t>
            </a:r>
            <a:r>
              <a:rPr lang="ru-RU" dirty="0" err="1"/>
              <a:t>GitLab</a:t>
            </a:r>
            <a:r>
              <a:rPr lang="ru-RU" dirty="0"/>
              <a:t>, но успех зависит только от его команды разработчиков.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 descr="https://ekaterinburg.hh.ru/employer-logo/4002484.png">
            <a:extLst>
              <a:ext uri="{FF2B5EF4-FFF2-40B4-BE49-F238E27FC236}">
                <a16:creationId xmlns:a16="http://schemas.microsoft.com/office/drawing/2014/main" id="{41B322EB-8251-47D5-A082-B80F0AA7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91" y="1375793"/>
            <a:ext cx="2532427" cy="253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567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90</TotalTime>
  <Words>2096</Words>
  <Application>Microsoft Office PowerPoint</Application>
  <PresentationFormat>Широкоэкранный</PresentationFormat>
  <Paragraphs>93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Franklin Gothic Book</vt:lpstr>
      <vt:lpstr>Обрезка</vt:lpstr>
      <vt:lpstr>Инструменты командной разработки Git\trello и т. П. инструменты</vt:lpstr>
      <vt:lpstr>Содержание практики</vt:lpstr>
      <vt:lpstr>Введение</vt:lpstr>
      <vt:lpstr>Особенности популярных инструментов командной разработки</vt:lpstr>
      <vt:lpstr>GitHub</vt:lpstr>
      <vt:lpstr>BitBucket</vt:lpstr>
      <vt:lpstr>GitLab</vt:lpstr>
      <vt:lpstr>Gogs</vt:lpstr>
      <vt:lpstr>GitFlic</vt:lpstr>
      <vt:lpstr>Gitea</vt:lpstr>
      <vt:lpstr>Gitee</vt:lpstr>
      <vt:lpstr>ProjectLocker</vt:lpstr>
      <vt:lpstr>RhodeCode</vt:lpstr>
      <vt:lpstr>Влияние инструментов командной разработки на достижение целей проекта</vt:lpstr>
      <vt:lpstr>Заключение</vt:lpstr>
      <vt:lpstr>Список информационных источников</vt:lpstr>
      <vt:lpstr>Антиплагиат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Vyacheslav Dmitriev</dc:creator>
  <cp:lastModifiedBy>Vyacheslav Dmitriev</cp:lastModifiedBy>
  <cp:revision>40</cp:revision>
  <dcterms:created xsi:type="dcterms:W3CDTF">2022-06-03T20:08:25Z</dcterms:created>
  <dcterms:modified xsi:type="dcterms:W3CDTF">2022-06-04T09:38:22Z</dcterms:modified>
</cp:coreProperties>
</file>