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3" r:id="rId3"/>
    <p:sldId id="266" r:id="rId4"/>
    <p:sldId id="267" r:id="rId5"/>
    <p:sldId id="264" r:id="rId6"/>
    <p:sldId id="274" r:id="rId7"/>
    <p:sldId id="265" r:id="rId8"/>
    <p:sldId id="272" r:id="rId9"/>
    <p:sldId id="273" r:id="rId10"/>
    <p:sldId id="270" r:id="rId11"/>
    <p:sldId id="269" r:id="rId12"/>
    <p:sldId id="271" r:id="rId13"/>
    <p:sldId id="26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6"/>
    <a:srgbClr val="A7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545" autoAdjust="0"/>
  </p:normalViewPr>
  <p:slideViewPr>
    <p:cSldViewPr showGuides="1">
      <p:cViewPr varScale="1">
        <p:scale>
          <a:sx n="83" d="100"/>
          <a:sy n="83" d="100"/>
        </p:scale>
        <p:origin x="-96" y="-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C502C-C804-4198-99A2-1BC651C18491}" type="datetimeFigureOut">
              <a:rPr lang="de-DE" smtClean="0"/>
              <a:t>02.12.2018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B466E-F74B-4936-9E84-9281961C90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83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mit Bild (Schl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4000" y="584684"/>
            <a:ext cx="5479200" cy="4680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4000" y="1051200"/>
            <a:ext cx="5479200" cy="396000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305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83568" y="6386400"/>
            <a:ext cx="2133600" cy="18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06.12.2018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4000" y="6132599"/>
            <a:ext cx="2895600" cy="18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Pavel Lesnevski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405972" y="6134400"/>
            <a:ext cx="1054460" cy="180000"/>
          </a:xfrm>
        </p:spPr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b="25698"/>
          <a:stretch/>
        </p:blipFill>
        <p:spPr>
          <a:xfrm>
            <a:off x="0" y="2058943"/>
            <a:ext cx="9144000" cy="3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0073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in belieb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06.12.2018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Pavel Lesnevski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43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(individu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4000" y="584684"/>
            <a:ext cx="5479200" cy="4680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4000" y="1051200"/>
            <a:ext cx="5479200" cy="396000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305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06.12.2018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Pavel Lesnevski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idx="13"/>
          </p:nvPr>
        </p:nvSpPr>
        <p:spPr>
          <a:xfrm>
            <a:off x="684000" y="2059200"/>
            <a:ext cx="7776000" cy="376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662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hne Bild/Abschnitt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712584"/>
            <a:ext cx="7772400" cy="46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569060"/>
            <a:ext cx="6400800" cy="396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305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06.12.2018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Pavel Lesnevski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19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Beliebige Inhalte (1:1) mit Überschrif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000" y="1983600"/>
            <a:ext cx="3812400" cy="3597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84000" y="2348556"/>
            <a:ext cx="3812400" cy="347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983600"/>
            <a:ext cx="3812400" cy="3597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48556"/>
            <a:ext cx="3812400" cy="347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06.12.2018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Pavel Lesnevski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43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4000" y="1983600"/>
            <a:ext cx="3812400" cy="38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06.12.2018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Pavel Lesnevski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4647600" y="1983600"/>
            <a:ext cx="3812400" cy="38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598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(asymmetris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4000" y="1983600"/>
            <a:ext cx="5479200" cy="38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06.12.2018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Pavel Lesnevski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6357600" y="1983600"/>
            <a:ext cx="2095200" cy="38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369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84000" y="584684"/>
            <a:ext cx="5479200" cy="1141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000" y="1982490"/>
            <a:ext cx="7776000" cy="383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83568" y="6386400"/>
            <a:ext cx="21336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rgbClr val="003056"/>
                </a:solidFill>
              </a:defRPr>
            </a:lvl1pPr>
          </a:lstStyle>
          <a:p>
            <a:r>
              <a:rPr lang="de-DE" dirty="0" smtClean="0"/>
              <a:t>06.12.2018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84000" y="6134400"/>
            <a:ext cx="28956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rgbClr val="003056"/>
                </a:solidFill>
              </a:defRPr>
            </a:lvl1pPr>
          </a:lstStyle>
          <a:p>
            <a:r>
              <a:rPr lang="de-DE" dirty="0" smtClean="0"/>
              <a:t>Pavel Lesnevski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05972" y="6134400"/>
            <a:ext cx="105446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1200">
                <a:solidFill>
                  <a:srgbClr val="003056"/>
                </a:solidFill>
              </a:defRPr>
            </a:lvl1pPr>
          </a:lstStyle>
          <a:p>
            <a:fld id="{FC0CC166-4E39-43B8-AB91-BDD1C4C9E22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283" y="354072"/>
            <a:ext cx="2181600" cy="9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2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3" r:id="rId5"/>
    <p:sldLayoutId id="2147483652" r:id="rId6"/>
    <p:sldLayoutId id="2147483662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 baseline="0">
          <a:solidFill>
            <a:srgbClr val="00305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305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305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00305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00305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00305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712584"/>
            <a:ext cx="7772400" cy="468000"/>
          </a:xfrm>
        </p:spPr>
        <p:txBody>
          <a:bodyPr/>
          <a:lstStyle/>
          <a:p>
            <a:r>
              <a:rPr lang="de-DE" dirty="0"/>
              <a:t>Machine Learning and Stock Market Returns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569060"/>
            <a:ext cx="6400800" cy="396000"/>
          </a:xfrm>
        </p:spPr>
        <p:txBody>
          <a:bodyPr/>
          <a:lstStyle/>
          <a:p>
            <a:r>
              <a:rPr lang="de-DE" dirty="0" smtClean="0"/>
              <a:t>Idea and First Results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06.12.2018</a:t>
            </a:r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Ridge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1600" dirty="0"/>
                  <a:t>Based on </a:t>
                </a:r>
                <a:r>
                  <a:rPr lang="de-DE" sz="1600" i="1" dirty="0"/>
                  <a:t>Hoerl and Kennard (Technometrics, 1970)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en-US" dirty="0"/>
                  <a:t>Ridge is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-penalized regression method</a:t>
                </a:r>
              </a:p>
              <a:p>
                <a:r>
                  <a:rPr lang="en-US" dirty="0"/>
                  <a:t>Idea:</a:t>
                </a:r>
              </a:p>
              <a:p>
                <a:pPr lvl="1"/>
                <a:r>
                  <a:rPr lang="en-US" dirty="0"/>
                  <a:t>Biases non-linearly coefficients towards zero</a:t>
                </a:r>
              </a:p>
              <a:p>
                <a:pPr lvl="1"/>
                <a:r>
                  <a:rPr lang="en-US" dirty="0"/>
                  <a:t>Works well in dense models and with correlated predictors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DE" sz="16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de-DE" sz="16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sz="16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16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1600" b="0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nary>
                                <m:naryPr>
                                  <m:chr m:val="∑"/>
                                  <m:ctrlPr>
                                    <a:rPr lang="el-GR" sz="16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l-GR" sz="16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94" t="-1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67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Lasso (Least absolute shrinkage and selection operator)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1600" dirty="0"/>
                  <a:t>Based on </a:t>
                </a:r>
                <a:r>
                  <a:rPr lang="de-DE" sz="1600" i="1" dirty="0"/>
                  <a:t>Tibshirani (Journal of the Royal Statistical Society, 1996)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en-US" dirty="0"/>
                  <a:t>Lasso is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-penalized regression method</a:t>
                </a:r>
              </a:p>
              <a:p>
                <a:r>
                  <a:rPr lang="en-US" dirty="0"/>
                  <a:t>Idea:</a:t>
                </a:r>
              </a:p>
              <a:p>
                <a:pPr lvl="1"/>
                <a:r>
                  <a:rPr lang="en-US" dirty="0"/>
                  <a:t>Employs variable selection by reducing coefficients to zero</a:t>
                </a:r>
              </a:p>
              <a:p>
                <a:pPr lvl="1"/>
                <a:r>
                  <a:rPr lang="en-US" dirty="0"/>
                  <a:t>Works well in approximately sparse models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DE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de-DE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nary>
                                <m:naryPr>
                                  <m:chr m:val="∑"/>
                                  <m:ctrlPr>
                                    <a:rPr lang="el-GR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de-DE" sz="16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94" t="-1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1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Elastic Net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1600" dirty="0"/>
                  <a:t>Based on </a:t>
                </a:r>
                <a:r>
                  <a:rPr lang="de-DE" sz="1600" i="1" dirty="0"/>
                  <a:t>Zou and Hastie (Journal of the Royal Statistical Society, 2005)</a:t>
                </a:r>
                <a:endParaRPr lang="de-DE" sz="1600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en-US" dirty="0"/>
                  <a:t>Combination method of lasso and ridge</a:t>
                </a:r>
              </a:p>
              <a:p>
                <a:r>
                  <a:rPr lang="en-US" dirty="0"/>
                  <a:t>Idea:</a:t>
                </a:r>
              </a:p>
              <a:p>
                <a:pPr lvl="1"/>
                <a:r>
                  <a:rPr lang="en-US" dirty="0"/>
                  <a:t>Perform variable selection and bias remaining coefficients to zero</a:t>
                </a:r>
              </a:p>
              <a:p>
                <a:pPr lvl="1"/>
                <a:r>
                  <a:rPr lang="en-US" dirty="0"/>
                  <a:t>Works well in models that are neither fully sparse nor dense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DE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de-DE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l-GR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nary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l-GR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l-GR" sz="16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94" t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88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06.12.2018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Pavel Lesnevski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9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06.12.2018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Pavel Lesnevski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2</a:t>
            </a:fld>
            <a:endParaRPr lang="de-D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1" y="1880827"/>
            <a:ext cx="7769895" cy="4079195"/>
          </a:xfrm>
        </p:spPr>
      </p:pic>
    </p:spTree>
    <p:extLst>
      <p:ext uri="{BB962C8B-B14F-4D97-AF65-F5344CB8AC3E}">
        <p14:creationId xmlns:p14="http://schemas.microsoft.com/office/powerpoint/2010/main" val="35712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Methods in Finance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/>
              <a:t>Chinco, A., Clark-Joseph, A. D., and M. </a:t>
            </a:r>
            <a:r>
              <a:rPr lang="de-DE" sz="1400" dirty="0" smtClean="0"/>
              <a:t>Ye.„Sparse </a:t>
            </a:r>
            <a:r>
              <a:rPr lang="de-DE" sz="1400" dirty="0"/>
              <a:t>Signals in the Cross-Section of Returns“. </a:t>
            </a:r>
            <a:r>
              <a:rPr lang="de-DE" sz="1400" i="1" dirty="0"/>
              <a:t>Journal of Finance</a:t>
            </a:r>
            <a:r>
              <a:rPr lang="de-DE" sz="1400" dirty="0"/>
              <a:t> (forthcoming</a:t>
            </a:r>
            <a:r>
              <a:rPr lang="de-DE" sz="1400" dirty="0" smtClean="0"/>
              <a:t>)</a:t>
            </a:r>
          </a:p>
          <a:p>
            <a:r>
              <a:rPr lang="en-US" sz="1400" dirty="0"/>
              <a:t>Feng, </a:t>
            </a:r>
            <a:r>
              <a:rPr lang="en-US" sz="1400" dirty="0" err="1"/>
              <a:t>Guanhao</a:t>
            </a:r>
            <a:r>
              <a:rPr lang="en-US" sz="1400" dirty="0"/>
              <a:t>, and Stefano </a:t>
            </a:r>
            <a:r>
              <a:rPr lang="en-US" sz="1400" dirty="0" err="1"/>
              <a:t>Giglio</a:t>
            </a:r>
            <a:r>
              <a:rPr lang="en-US" sz="1400" dirty="0"/>
              <a:t>, 2017, Taming the Factor Zoo, </a:t>
            </a:r>
            <a:r>
              <a:rPr lang="en-US" sz="1400" i="1" dirty="0"/>
              <a:t>SSRN Electronic Journal</a:t>
            </a:r>
            <a:r>
              <a:rPr lang="en-US" sz="1400" dirty="0"/>
              <a:t>, 1–69</a:t>
            </a:r>
            <a:r>
              <a:rPr lang="en-US" sz="1400" dirty="0" smtClean="0"/>
              <a:t>. (Under Revision)</a:t>
            </a:r>
          </a:p>
          <a:p>
            <a:r>
              <a:rPr lang="en-US" sz="1400" dirty="0" err="1" smtClean="0"/>
              <a:t>Freyberger</a:t>
            </a:r>
            <a:r>
              <a:rPr lang="en-US" sz="1400" dirty="0"/>
              <a:t>, Joachim, Andreas </a:t>
            </a:r>
            <a:r>
              <a:rPr lang="en-US" sz="1400" dirty="0" err="1"/>
              <a:t>Neuhierl</a:t>
            </a:r>
            <a:r>
              <a:rPr lang="en-US" sz="1400" dirty="0"/>
              <a:t>, and Michael Weber, </a:t>
            </a:r>
            <a:r>
              <a:rPr lang="en-US" sz="1400" dirty="0" smtClean="0"/>
              <a:t>2017</a:t>
            </a:r>
            <a:r>
              <a:rPr lang="en-US" sz="1400" dirty="0"/>
              <a:t>, Dissecting Characteristics </a:t>
            </a:r>
            <a:r>
              <a:rPr lang="en-US" sz="1400" dirty="0" err="1" smtClean="0"/>
              <a:t>Nonparametrically</a:t>
            </a:r>
            <a:r>
              <a:rPr lang="en-US" sz="1400" dirty="0" smtClean="0"/>
              <a:t>. </a:t>
            </a:r>
            <a:r>
              <a:rPr lang="en-US" sz="1400" i="1" dirty="0" smtClean="0"/>
              <a:t>RFS</a:t>
            </a:r>
            <a:r>
              <a:rPr lang="en-US" sz="1400" dirty="0" smtClean="0"/>
              <a:t> (R&amp;R)</a:t>
            </a:r>
          </a:p>
          <a:p>
            <a:r>
              <a:rPr lang="en-US" sz="1400" dirty="0" err="1"/>
              <a:t>Gu</a:t>
            </a:r>
            <a:r>
              <a:rPr lang="en-US" sz="1400" dirty="0"/>
              <a:t>, </a:t>
            </a:r>
            <a:r>
              <a:rPr lang="en-US" sz="1400" dirty="0" err="1"/>
              <a:t>Shihao</a:t>
            </a:r>
            <a:r>
              <a:rPr lang="en-US" sz="1400" dirty="0"/>
              <a:t>, Bryan T. Kelly, and </a:t>
            </a:r>
            <a:r>
              <a:rPr lang="en-US" sz="1400" dirty="0" err="1"/>
              <a:t>Dacheng</a:t>
            </a:r>
            <a:r>
              <a:rPr lang="en-US" sz="1400" dirty="0"/>
              <a:t> </a:t>
            </a:r>
            <a:r>
              <a:rPr lang="en-US" sz="1400" dirty="0" err="1"/>
              <a:t>Xiu</a:t>
            </a:r>
            <a:r>
              <a:rPr lang="en-US" sz="1400" dirty="0"/>
              <a:t>, 2018, Empirical Asset Pricing via Machine Learning, </a:t>
            </a:r>
            <a:r>
              <a:rPr lang="en-US" sz="1400" i="1" dirty="0" err="1"/>
              <a:t>Ssrn</a:t>
            </a:r>
            <a:r>
              <a:rPr lang="en-US" sz="1400" dirty="0"/>
              <a:t>. </a:t>
            </a:r>
            <a:endParaRPr lang="en-US" sz="1400" dirty="0" smtClean="0"/>
          </a:p>
          <a:p>
            <a:r>
              <a:rPr lang="en-US" sz="1400" dirty="0" err="1" smtClean="0"/>
              <a:t>Brogaard</a:t>
            </a:r>
            <a:r>
              <a:rPr lang="en-US" sz="1400" dirty="0"/>
              <a:t>, Jonathan, and </a:t>
            </a:r>
            <a:r>
              <a:rPr lang="en-US" sz="1400" dirty="0" err="1"/>
              <a:t>Abalfazl</a:t>
            </a:r>
            <a:r>
              <a:rPr lang="en-US" sz="1400" dirty="0"/>
              <a:t> </a:t>
            </a:r>
            <a:r>
              <a:rPr lang="en-US" sz="1400" dirty="0" err="1"/>
              <a:t>Zareei</a:t>
            </a:r>
            <a:r>
              <a:rPr lang="en-US" sz="1400" dirty="0"/>
              <a:t>, 2018, Machine Learning and the Stock Market, </a:t>
            </a:r>
            <a:r>
              <a:rPr lang="en-US" sz="1400" i="1" dirty="0"/>
              <a:t>SSRN Electronic Journal</a:t>
            </a:r>
            <a:r>
              <a:rPr lang="en-US" sz="1400" dirty="0"/>
              <a:t>, 1–57. </a:t>
            </a:r>
            <a:endParaRPr lang="en-US" sz="1400" dirty="0" smtClean="0"/>
          </a:p>
          <a:p>
            <a:r>
              <a:rPr lang="en-US" sz="1400" dirty="0" err="1" smtClean="0"/>
              <a:t>Kozak</a:t>
            </a:r>
            <a:r>
              <a:rPr lang="en-US" sz="1400" dirty="0"/>
              <a:t>, </a:t>
            </a:r>
            <a:r>
              <a:rPr lang="en-US" sz="1400" dirty="0" err="1"/>
              <a:t>Serhiy</a:t>
            </a:r>
            <a:r>
              <a:rPr lang="en-US" sz="1400" dirty="0"/>
              <a:t>, Stefan Nagel, and </a:t>
            </a:r>
            <a:r>
              <a:rPr lang="en-US" sz="1400" dirty="0" err="1"/>
              <a:t>Shrihari</a:t>
            </a:r>
            <a:r>
              <a:rPr lang="en-US" sz="1400" dirty="0"/>
              <a:t> Santosh, 2017, Shrinking the Cross Section, </a:t>
            </a:r>
            <a:r>
              <a:rPr lang="en-US" sz="1400" i="1" dirty="0" err="1"/>
              <a:t>Ssrn</a:t>
            </a:r>
            <a:r>
              <a:rPr lang="en-US" sz="1400" dirty="0"/>
              <a:t>, 1–69</a:t>
            </a:r>
            <a:r>
              <a:rPr lang="en-US" sz="1400" dirty="0" smtClean="0"/>
              <a:t>.</a:t>
            </a:r>
          </a:p>
          <a:p>
            <a:r>
              <a:rPr lang="en-US" sz="1400" dirty="0" err="1" smtClean="0"/>
              <a:t>Chinco</a:t>
            </a:r>
            <a:r>
              <a:rPr lang="en-US" sz="1400" dirty="0"/>
              <a:t>, Alex, Andreas </a:t>
            </a:r>
            <a:r>
              <a:rPr lang="en-US" sz="1400" dirty="0" err="1"/>
              <a:t>Neuhierl</a:t>
            </a:r>
            <a:r>
              <a:rPr lang="en-US" sz="1400" dirty="0"/>
              <a:t>, and Michael Weber, 2018, Estimating the Anomaly </a:t>
            </a:r>
            <a:r>
              <a:rPr lang="en-US" sz="1400" dirty="0" err="1"/>
              <a:t>Baserate</a:t>
            </a:r>
            <a:r>
              <a:rPr lang="en-US" sz="1400" dirty="0"/>
              <a:t>, , 1–30.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06.12.2018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Pavel Lesnevski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08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Methods for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/>
              <a:t>Belloni, A., Chen, D., Chernozhukov, V., and C. Hansen (2012). „Sparse Models and Methods for Optimal Instruments with Application to Eminent Domain“. </a:t>
            </a:r>
            <a:r>
              <a:rPr lang="de-DE" sz="1400" i="1" dirty="0"/>
              <a:t>Econometrica </a:t>
            </a:r>
            <a:r>
              <a:rPr lang="de-DE" sz="1400" dirty="0"/>
              <a:t>80(6), 2269-2429</a:t>
            </a:r>
          </a:p>
          <a:p>
            <a:r>
              <a:rPr lang="de-DE" sz="1400" dirty="0"/>
              <a:t>Belloni, A., Chernozhukov, V., Fernandez-Val, I., and C. Hansen (2017). „Program Evaluation and Causal Inference with High-Dimensional Data“. </a:t>
            </a:r>
            <a:r>
              <a:rPr lang="de-DE" sz="1400" i="1" dirty="0"/>
              <a:t>Econometrica</a:t>
            </a:r>
            <a:r>
              <a:rPr lang="de-DE" sz="1400" dirty="0"/>
              <a:t> 85(1), 233-298</a:t>
            </a:r>
          </a:p>
          <a:p>
            <a:r>
              <a:rPr lang="de-DE" sz="1400" dirty="0"/>
              <a:t>Belloni, A., Chernozhukov, V., and C. Hansen (2014). „Inference on Treatment Effects after Selection among High-Dimensional Controls“. </a:t>
            </a:r>
            <a:r>
              <a:rPr lang="de-DE" sz="1400" i="1" dirty="0"/>
              <a:t>Review of Economic Studies</a:t>
            </a:r>
            <a:r>
              <a:rPr lang="de-DE" sz="1400" dirty="0"/>
              <a:t> 81, 608-650</a:t>
            </a:r>
          </a:p>
          <a:p>
            <a:r>
              <a:rPr lang="de-DE" sz="1400" dirty="0"/>
              <a:t>Chernozhukov, V., Chetverikov, D., Demirer, M., Duflo, E., Hansen, C., Newey, W., and J. Robins (2018). „Double/Debiased Machine Learning for Treatment and Structural Parameters“. </a:t>
            </a:r>
            <a:r>
              <a:rPr lang="de-DE" sz="1400" i="1" dirty="0"/>
              <a:t>Econometrics Journal </a:t>
            </a:r>
            <a:r>
              <a:rPr lang="de-DE" sz="1400" dirty="0"/>
              <a:t>21, 1-68</a:t>
            </a:r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06.12.2018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Pavel Lesnevski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4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vs.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Breiman</a:t>
            </a:r>
            <a:r>
              <a:rPr lang="en-US" dirty="0"/>
              <a:t>, Leo, 2001, Statistical Modeling: The Two </a:t>
            </a:r>
            <a:r>
              <a:rPr lang="en-US" dirty="0" smtClean="0"/>
              <a:t>Cultures, </a:t>
            </a:r>
            <a:r>
              <a:rPr lang="en-US" i="1" dirty="0"/>
              <a:t>Statistical Science</a:t>
            </a:r>
            <a:r>
              <a:rPr lang="en-US" dirty="0"/>
              <a:t> 16, </a:t>
            </a:r>
            <a:r>
              <a:rPr lang="en-US" dirty="0" smtClean="0"/>
              <a:t>199–231.</a:t>
            </a:r>
          </a:p>
          <a:p>
            <a:r>
              <a:rPr lang="en-US" dirty="0" err="1"/>
              <a:t>Shmueli</a:t>
            </a:r>
            <a:r>
              <a:rPr lang="en-US" dirty="0"/>
              <a:t>, </a:t>
            </a:r>
            <a:r>
              <a:rPr lang="en-US" dirty="0" err="1"/>
              <a:t>Galit</a:t>
            </a:r>
            <a:r>
              <a:rPr lang="en-US" dirty="0"/>
              <a:t>, 2010, To Explain or to Predict?, </a:t>
            </a:r>
            <a:r>
              <a:rPr lang="en-US" i="1" dirty="0"/>
              <a:t>Statistical Science</a:t>
            </a:r>
            <a:r>
              <a:rPr lang="en-US" dirty="0"/>
              <a:t> 25, </a:t>
            </a:r>
            <a:r>
              <a:rPr lang="en-US" dirty="0" smtClean="0"/>
              <a:t>289–310.</a:t>
            </a:r>
          </a:p>
          <a:p>
            <a:r>
              <a:rPr lang="en-US" dirty="0"/>
              <a:t>Kleinberg, Jon, Jens Ludwig, </a:t>
            </a:r>
            <a:r>
              <a:rPr lang="en-US" dirty="0" err="1"/>
              <a:t>Sendhil</a:t>
            </a:r>
            <a:r>
              <a:rPr lang="en-US" dirty="0"/>
              <a:t> Mullainathan, and </a:t>
            </a:r>
            <a:r>
              <a:rPr lang="en-US" dirty="0" err="1"/>
              <a:t>Ziad</a:t>
            </a:r>
            <a:r>
              <a:rPr lang="en-US" dirty="0"/>
              <a:t> Obermeyer, 2015, Prediction Policy Problems, </a:t>
            </a:r>
            <a:r>
              <a:rPr lang="en-US" i="1" dirty="0"/>
              <a:t>American Economic Review</a:t>
            </a:r>
            <a:r>
              <a:rPr lang="en-US" dirty="0"/>
              <a:t> 105, 491–495.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06.12.2018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Pavel Lesnevski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0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Tradeoff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000" y="1982490"/>
                <a:ext cx="8028460" cy="3834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𝑀𝑆𝐸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i="1" dirty="0">
                    <a:latin typeface="Cambria Math"/>
                  </a:rPr>
                  <a:t/>
                </a:r>
                <a:br>
                  <a:rPr lang="en-US" i="1" dirty="0">
                    <a:latin typeface="Cambria Math"/>
                  </a:rPr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i="1">
                            <a:latin typeface="Cambria Math"/>
                          </a:rPr>
                          <m:t>𝑉𝑎𝑟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lim>
                    </m:limLow>
                    <m:r>
                      <a:rPr lang="en-US" b="0" i="1" smtClean="0">
                        <a:latin typeface="Cambria Math"/>
                      </a:rPr>
                      <m:t>+</m:t>
                    </m:r>
                    <m:limLow>
                      <m:limLow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{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}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groupChr>
                      </m:e>
                      <m:li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𝐵𝑖𝑎𝑠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lim>
                    </m:limLow>
                    <m:r>
                      <m:rPr>
                        <m:nor/>
                      </m:rPr>
                      <a:rPr lang="en-US" dirty="0">
                        <a:latin typeface="Cambria Math"/>
                      </a:rPr>
                      <m:t>+</m:t>
                    </m:r>
                    <m:limLow>
                      <m:limLowPr>
                        <m:ctrlPr>
                          <a:rPr lang="en-US" i="1" smtClean="0">
                            <a:latin typeface="Cambria Math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/>
                                  </a:rPr>
                                  <m:t>E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/>
                                  </a:rPr>
                                  <m:t>[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groupChr>
                      </m:e>
                      <m:lim>
                        <m:r>
                          <a:rPr lang="en-US" i="1">
                            <a:latin typeface="Cambria Math"/>
                          </a:rPr>
                          <m:t>𝑉𝑎𝑟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lim>
                    </m:limLow>
                  </m:oMath>
                </a14:m>
                <a:endParaRPr lang="en-US" dirty="0" smtClean="0"/>
              </a:p>
              <a:p>
                <a:r>
                  <a:rPr lang="en-US" dirty="0"/>
                  <a:t>The ﬁrst </a:t>
                </a:r>
                <a:r>
                  <a:rPr lang="en-US" dirty="0" smtClean="0"/>
                  <a:t>term is </a:t>
                </a:r>
                <a:r>
                  <a:rPr lang="en-US" dirty="0"/>
                  <a:t>the error that results even if the model is </a:t>
                </a:r>
                <a:r>
                  <a:rPr lang="en-US" dirty="0" smtClean="0"/>
                  <a:t>correctly speciﬁed </a:t>
                </a:r>
                <a:r>
                  <a:rPr lang="en-US" dirty="0"/>
                  <a:t>and accurately </a:t>
                </a:r>
                <a:r>
                  <a:rPr lang="en-US" dirty="0" smtClean="0"/>
                  <a:t>estimated</a:t>
                </a:r>
                <a:endParaRPr lang="en-US" dirty="0"/>
              </a:p>
              <a:p>
                <a:r>
                  <a:rPr lang="en-US" dirty="0" smtClean="0"/>
                  <a:t>OLS minimizes the </a:t>
                </a:r>
                <a:r>
                  <a:rPr lang="en-US" dirty="0"/>
                  <a:t>b</a:t>
                </a:r>
                <a:r>
                  <a:rPr lang="en-US" dirty="0" smtClean="0"/>
                  <a:t>ias </a:t>
                </a:r>
                <a:r>
                  <a:rPr lang="en-US" dirty="0"/>
                  <a:t>t</a:t>
                </a:r>
                <a:r>
                  <a:rPr lang="en-US" dirty="0" smtClean="0"/>
                  <a:t>erm (Best Linear Unbiased Estimator)</a:t>
                </a:r>
              </a:p>
              <a:p>
                <a:r>
                  <a:rPr lang="en-US" dirty="0" smtClean="0"/>
                  <a:t>ML methods minimizes the combination of bias and estimation variance </a:t>
                </a:r>
                <a:r>
                  <a:rPr lang="en-US" dirty="0" smtClean="0">
                    <a:sym typeface="Wingdings" panose="05000000000000000000" pitchFamily="2" charset="2"/>
                  </a:rPr>
                  <a:t> less forecast error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000" y="1982490"/>
                <a:ext cx="8028460" cy="3834000"/>
              </a:xfrm>
              <a:blipFill rotWithShape="1">
                <a:blip r:embed="rId2"/>
                <a:stretch>
                  <a:fillRect l="-2126" r="-1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06.12.2018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Pavel Lesnevski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2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Equity Premium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err="1"/>
              <a:t>Rapach</a:t>
            </a:r>
            <a:r>
              <a:rPr lang="en-US" sz="1400" dirty="0"/>
              <a:t>, David, and </a:t>
            </a:r>
            <a:r>
              <a:rPr lang="en-US" sz="1400" dirty="0" err="1"/>
              <a:t>Guofu</a:t>
            </a:r>
            <a:r>
              <a:rPr lang="en-US" sz="1400" dirty="0"/>
              <a:t> Zhou, 2013, </a:t>
            </a:r>
            <a:r>
              <a:rPr lang="en-US" sz="1400" i="1" dirty="0"/>
              <a:t>Forecasting Stock Returns</a:t>
            </a:r>
            <a:r>
              <a:rPr lang="en-US" sz="1400" dirty="0"/>
              <a:t> </a:t>
            </a:r>
            <a:r>
              <a:rPr lang="en-US" sz="1400" i="1" dirty="0"/>
              <a:t>Handbook of Economic Forecasting</a:t>
            </a:r>
            <a:r>
              <a:rPr lang="en-US" sz="1400" dirty="0"/>
              <a:t>. Vol. 2 (Elsevier B.V</a:t>
            </a:r>
            <a:r>
              <a:rPr lang="en-US" sz="1400" dirty="0" smtClean="0"/>
              <a:t>.).</a:t>
            </a:r>
          </a:p>
          <a:p>
            <a:r>
              <a:rPr lang="en-US" sz="1400" dirty="0" err="1" smtClean="0"/>
              <a:t>Rapach</a:t>
            </a:r>
            <a:r>
              <a:rPr lang="en-US" sz="1400" dirty="0"/>
              <a:t>, David E., Jack K. Strauss, and </a:t>
            </a:r>
            <a:r>
              <a:rPr lang="en-US" sz="1400" dirty="0" err="1"/>
              <a:t>Guofu</a:t>
            </a:r>
            <a:r>
              <a:rPr lang="en-US" sz="1400" dirty="0"/>
              <a:t> Zhou, 2010, Out-of-sample equity premium prediction: Combination forecasts and links to the real economy, </a:t>
            </a:r>
            <a:r>
              <a:rPr lang="en-US" sz="1400" i="1" dirty="0"/>
              <a:t>Review of Financial Studies</a:t>
            </a:r>
            <a:r>
              <a:rPr lang="en-US" sz="1400" dirty="0"/>
              <a:t> 23, 821–862.</a:t>
            </a:r>
          </a:p>
          <a:p>
            <a:r>
              <a:rPr lang="en-US" sz="1400" dirty="0" smtClean="0"/>
              <a:t>Neely</a:t>
            </a:r>
            <a:r>
              <a:rPr lang="en-US" sz="1400" dirty="0"/>
              <a:t>, Christopher J., David E. </a:t>
            </a:r>
            <a:r>
              <a:rPr lang="en-US" sz="1400" dirty="0" err="1"/>
              <a:t>Rapach</a:t>
            </a:r>
            <a:r>
              <a:rPr lang="en-US" sz="1400" dirty="0"/>
              <a:t>, Jun </a:t>
            </a:r>
            <a:r>
              <a:rPr lang="en-US" sz="1400" dirty="0" err="1"/>
              <a:t>Tu</a:t>
            </a:r>
            <a:r>
              <a:rPr lang="en-US" sz="1400" dirty="0"/>
              <a:t>, and </a:t>
            </a:r>
            <a:r>
              <a:rPr lang="en-US" sz="1400" dirty="0" err="1"/>
              <a:t>Guofu</a:t>
            </a:r>
            <a:r>
              <a:rPr lang="en-US" sz="1400" dirty="0"/>
              <a:t> Zhou, 2014, Forecasting the Equity Risk Premium: The Role of Technical Indicators, </a:t>
            </a:r>
            <a:r>
              <a:rPr lang="en-US" sz="1400" i="1" dirty="0"/>
              <a:t>Management Science</a:t>
            </a:r>
            <a:r>
              <a:rPr lang="en-US" sz="1400" dirty="0"/>
              <a:t> 60, 1772–1791.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06.12.2018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Pavel Lesnevski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04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</a:t>
            </a:r>
            <a:br>
              <a:rPr lang="de-DE" dirty="0"/>
            </a:br>
            <a:r>
              <a:rPr lang="de-DE" sz="2000" dirty="0"/>
              <a:t>Outline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Parametric Predictors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Subset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Selection via AIC/BIC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/>
              <a:t>Lasso</a:t>
            </a:r>
          </a:p>
          <a:p>
            <a:pPr lvl="1"/>
            <a:r>
              <a:rPr lang="en-US" dirty="0"/>
              <a:t>Ridge</a:t>
            </a:r>
          </a:p>
          <a:p>
            <a:pPr lvl="1"/>
            <a:r>
              <a:rPr lang="en-US" dirty="0"/>
              <a:t>Elastic Net</a:t>
            </a:r>
          </a:p>
          <a:p>
            <a:r>
              <a:rPr lang="en-US" dirty="0"/>
              <a:t>Nonparametric Predictors</a:t>
            </a:r>
          </a:p>
          <a:p>
            <a:pPr lvl="1"/>
            <a:r>
              <a:rPr lang="en-US" dirty="0"/>
              <a:t>Regression Trees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Nearest Neighbors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Kernel Regression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6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Predictors</a:t>
            </a:r>
          </a:p>
          <a:p>
            <a:pPr lvl="1"/>
            <a:r>
              <a:rPr lang="en-US" dirty="0"/>
              <a:t>Neural Nets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Splines</a:t>
            </a:r>
          </a:p>
          <a:p>
            <a:r>
              <a:rPr lang="en-US" dirty="0"/>
              <a:t>Combined Predictors</a:t>
            </a:r>
          </a:p>
          <a:p>
            <a:pPr lvl="1"/>
            <a:r>
              <a:rPr lang="en-US" dirty="0"/>
              <a:t>Bagging</a:t>
            </a:r>
          </a:p>
          <a:p>
            <a:pPr lvl="1"/>
            <a:r>
              <a:rPr lang="en-US" dirty="0"/>
              <a:t>Boosting</a:t>
            </a:r>
          </a:p>
          <a:p>
            <a:pPr lvl="1"/>
            <a:r>
              <a:rPr lang="en-US" dirty="0"/>
              <a:t>Ensemble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4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871</Words>
  <Application>Microsoft Office PowerPoint</Application>
  <PresentationFormat>On-screen Show (4:3)</PresentationFormat>
  <Paragraphs>112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Larissa</vt:lpstr>
      <vt:lpstr>Machine Learning and Stock Market Returns</vt:lpstr>
      <vt:lpstr>PowerPoint Presentation</vt:lpstr>
      <vt:lpstr>ML Methods in Finance</vt:lpstr>
      <vt:lpstr>ML Methods for Inference</vt:lpstr>
      <vt:lpstr>Prediction vs. Inference</vt:lpstr>
      <vt:lpstr>Bias-Variance Tradeoff</vt:lpstr>
      <vt:lpstr>Predicting Equity Premium</vt:lpstr>
      <vt:lpstr>Methods Outline</vt:lpstr>
      <vt:lpstr>PowerPoint Presentation</vt:lpstr>
      <vt:lpstr> Ridge</vt:lpstr>
      <vt:lpstr> Lasso (Least absolute shrinkage and selection operator)</vt:lpstr>
      <vt:lpstr> Elastic Net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User</dc:creator>
  <cp:lastModifiedBy>plesnevs</cp:lastModifiedBy>
  <cp:revision>59</cp:revision>
  <dcterms:created xsi:type="dcterms:W3CDTF">2017-12-12T19:58:15Z</dcterms:created>
  <dcterms:modified xsi:type="dcterms:W3CDTF">2018-12-02T21:01:11Z</dcterms:modified>
</cp:coreProperties>
</file>