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8" r:id="rId2"/>
    <p:sldId id="263" r:id="rId3"/>
    <p:sldId id="264" r:id="rId4"/>
    <p:sldId id="275" r:id="rId5"/>
    <p:sldId id="267" r:id="rId6"/>
    <p:sldId id="274" r:id="rId7"/>
    <p:sldId id="266" r:id="rId8"/>
    <p:sldId id="265" r:id="rId9"/>
    <p:sldId id="277" r:id="rId10"/>
    <p:sldId id="276" r:id="rId11"/>
    <p:sldId id="269" r:id="rId12"/>
    <p:sldId id="270" r:id="rId13"/>
    <p:sldId id="271" r:id="rId14"/>
    <p:sldId id="268" r:id="rId15"/>
    <p:sldId id="279" r:id="rId16"/>
    <p:sldId id="280" r:id="rId17"/>
    <p:sldId id="278" r:id="rId18"/>
    <p:sldId id="281" r:id="rId19"/>
    <p:sldId id="283" r:id="rId20"/>
    <p:sldId id="282" r:id="rId21"/>
    <p:sldId id="284" r:id="rId22"/>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056"/>
    <a:srgbClr val="A7D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94545" autoAdjust="0"/>
  </p:normalViewPr>
  <p:slideViewPr>
    <p:cSldViewPr showGuides="1">
      <p:cViewPr>
        <p:scale>
          <a:sx n="66" d="100"/>
          <a:sy n="66" d="100"/>
        </p:scale>
        <p:origin x="-3180" y="-10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AC502C-C804-4198-99A2-1BC651C18491}" type="datetimeFigureOut">
              <a:rPr lang="de-DE" smtClean="0"/>
              <a:t>03.12.2018</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2B466E-F74B-4936-9E84-9281961C909D}" type="slidenum">
              <a:rPr lang="de-DE" smtClean="0"/>
              <a:t>‹#›</a:t>
            </a:fld>
            <a:endParaRPr lang="de-DE"/>
          </a:p>
        </p:txBody>
      </p:sp>
    </p:spTree>
    <p:extLst>
      <p:ext uri="{BB962C8B-B14F-4D97-AF65-F5344CB8AC3E}">
        <p14:creationId xmlns:p14="http://schemas.microsoft.com/office/powerpoint/2010/main" val="730832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mit Bild (Schloss)">
    <p:spTree>
      <p:nvGrpSpPr>
        <p:cNvPr id="1" name=""/>
        <p:cNvGrpSpPr/>
        <p:nvPr/>
      </p:nvGrpSpPr>
      <p:grpSpPr>
        <a:xfrm>
          <a:off x="0" y="0"/>
          <a:ext cx="0" cy="0"/>
          <a:chOff x="0" y="0"/>
          <a:chExt cx="0" cy="0"/>
        </a:xfrm>
      </p:grpSpPr>
      <p:sp>
        <p:nvSpPr>
          <p:cNvPr id="2" name="Titel 1"/>
          <p:cNvSpPr>
            <a:spLocks noGrp="1"/>
          </p:cNvSpPr>
          <p:nvPr>
            <p:ph type="ctrTitle"/>
          </p:nvPr>
        </p:nvSpPr>
        <p:spPr>
          <a:xfrm>
            <a:off x="684000" y="584684"/>
            <a:ext cx="5479200" cy="468000"/>
          </a:xfrm>
        </p:spPr>
        <p:txBody>
          <a:bodyPr/>
          <a:lstStyle/>
          <a:p>
            <a:r>
              <a:rPr lang="de-DE" dirty="0" smtClean="0"/>
              <a:t>Titelmasterformat durch Klicken bearbeiten</a:t>
            </a:r>
            <a:endParaRPr lang="de-DE" dirty="0"/>
          </a:p>
        </p:txBody>
      </p:sp>
      <p:sp>
        <p:nvSpPr>
          <p:cNvPr id="3" name="Untertitel 2"/>
          <p:cNvSpPr>
            <a:spLocks noGrp="1"/>
          </p:cNvSpPr>
          <p:nvPr>
            <p:ph type="subTitle" idx="1"/>
          </p:nvPr>
        </p:nvSpPr>
        <p:spPr>
          <a:xfrm>
            <a:off x="684000" y="1051200"/>
            <a:ext cx="5479200" cy="396000"/>
          </a:xfrm>
        </p:spPr>
        <p:txBody>
          <a:bodyPr/>
          <a:lstStyle>
            <a:lvl1pPr marL="0" indent="0" algn="l">
              <a:buNone/>
              <a:defRPr sz="2400">
                <a:solidFill>
                  <a:srgbClr val="00305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Formatvorlage des Untertitelmasters durch Klicken bearbeiten</a:t>
            </a:r>
            <a:endParaRPr lang="de-DE" dirty="0"/>
          </a:p>
        </p:txBody>
      </p:sp>
      <p:sp>
        <p:nvSpPr>
          <p:cNvPr id="4" name="Datumsplatzhalter 3"/>
          <p:cNvSpPr>
            <a:spLocks noGrp="1"/>
          </p:cNvSpPr>
          <p:nvPr>
            <p:ph type="dt" sz="half" idx="10"/>
          </p:nvPr>
        </p:nvSpPr>
        <p:spPr>
          <a:xfrm>
            <a:off x="683568" y="6386400"/>
            <a:ext cx="2133600" cy="180000"/>
          </a:xfrm>
        </p:spPr>
        <p:txBody>
          <a:bodyPr/>
          <a:lstStyle>
            <a:lvl1pPr>
              <a:defRPr/>
            </a:lvl1pPr>
          </a:lstStyle>
          <a:p>
            <a:r>
              <a:rPr lang="de-DE" dirty="0" smtClean="0"/>
              <a:t>06.12.2018</a:t>
            </a:r>
            <a:endParaRPr lang="de-DE" dirty="0"/>
          </a:p>
        </p:txBody>
      </p:sp>
      <p:sp>
        <p:nvSpPr>
          <p:cNvPr id="5" name="Fußzeilenplatzhalter 4"/>
          <p:cNvSpPr>
            <a:spLocks noGrp="1"/>
          </p:cNvSpPr>
          <p:nvPr>
            <p:ph type="ftr" sz="quarter" idx="11"/>
          </p:nvPr>
        </p:nvSpPr>
        <p:spPr>
          <a:xfrm>
            <a:off x="684000" y="6132599"/>
            <a:ext cx="2895600" cy="180000"/>
          </a:xfrm>
        </p:spPr>
        <p:txBody>
          <a:bodyPr/>
          <a:lstStyle>
            <a:lvl1pPr>
              <a:defRPr/>
            </a:lvl1pPr>
          </a:lstStyle>
          <a:p>
            <a:r>
              <a:rPr lang="de-DE" dirty="0" smtClean="0"/>
              <a:t>Pavel Lesnevski</a:t>
            </a:r>
            <a:endParaRPr lang="de-DE" dirty="0"/>
          </a:p>
        </p:txBody>
      </p:sp>
      <p:sp>
        <p:nvSpPr>
          <p:cNvPr id="6" name="Foliennummernplatzhalter 5"/>
          <p:cNvSpPr>
            <a:spLocks noGrp="1"/>
          </p:cNvSpPr>
          <p:nvPr>
            <p:ph type="sldNum" sz="quarter" idx="12"/>
          </p:nvPr>
        </p:nvSpPr>
        <p:spPr>
          <a:xfrm>
            <a:off x="7405972" y="6134400"/>
            <a:ext cx="1054460" cy="180000"/>
          </a:xfrm>
        </p:spPr>
        <p:txBody>
          <a:bodyPr/>
          <a:lstStyle/>
          <a:p>
            <a:fld id="{FC0CC166-4E39-43B8-AB91-BDD1C4C9E224}" type="slidenum">
              <a:rPr lang="de-DE" smtClean="0"/>
              <a:t>‹#›</a:t>
            </a:fld>
            <a:endParaRPr lang="de-DE"/>
          </a:p>
        </p:txBody>
      </p:sp>
      <p:pic>
        <p:nvPicPr>
          <p:cNvPr id="8" name="Grafik 7"/>
          <p:cNvPicPr>
            <a:picLocks noChangeAspect="1"/>
          </p:cNvPicPr>
          <p:nvPr userDrawn="1"/>
        </p:nvPicPr>
        <p:blipFill rotWithShape="1">
          <a:blip r:embed="rId2" cstate="print">
            <a:extLst>
              <a:ext uri="{28A0092B-C50C-407E-A947-70E740481C1C}">
                <a14:useLocalDpi xmlns:a14="http://schemas.microsoft.com/office/drawing/2010/main" val="0"/>
              </a:ext>
            </a:extLst>
          </a:blip>
          <a:srcRect t="12588" b="25698"/>
          <a:stretch/>
        </p:blipFill>
        <p:spPr>
          <a:xfrm>
            <a:off x="0" y="2058943"/>
            <a:ext cx="9144000" cy="3762000"/>
          </a:xfrm>
          <a:prstGeom prst="rect">
            <a:avLst/>
          </a:prstGeom>
          <a:noFill/>
          <a:ln>
            <a:noFill/>
          </a:ln>
        </p:spPr>
      </p:pic>
    </p:spTree>
    <p:extLst>
      <p:ext uri="{BB962C8B-B14F-4D97-AF65-F5344CB8AC3E}">
        <p14:creationId xmlns:p14="http://schemas.microsoft.com/office/powerpoint/2010/main" val="17600733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Ein beliebiger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p:txBody>
          <a:bodyPr/>
          <a:lstStyle/>
          <a:p>
            <a:r>
              <a:rPr lang="de-DE" dirty="0" smtClean="0"/>
              <a:t>06.12.2018</a:t>
            </a:r>
            <a:endParaRPr lang="de-DE" dirty="0"/>
          </a:p>
        </p:txBody>
      </p:sp>
      <p:sp>
        <p:nvSpPr>
          <p:cNvPr id="5" name="Fußzeilenplatzhalter 4"/>
          <p:cNvSpPr>
            <a:spLocks noGrp="1"/>
          </p:cNvSpPr>
          <p:nvPr>
            <p:ph type="ftr" sz="quarter" idx="11"/>
          </p:nvPr>
        </p:nvSpPr>
        <p:spPr/>
        <p:txBody>
          <a:bodyPr/>
          <a:lstStyle/>
          <a:p>
            <a:r>
              <a:rPr lang="de-DE" dirty="0" smtClean="0"/>
              <a:t>Pavel Lesnevski</a:t>
            </a:r>
            <a:endParaRPr lang="de-DE" dirty="0"/>
          </a:p>
        </p:txBody>
      </p:sp>
      <p:sp>
        <p:nvSpPr>
          <p:cNvPr id="6" name="Foliennummernplatzhalter 5"/>
          <p:cNvSpPr>
            <a:spLocks noGrp="1"/>
          </p:cNvSpPr>
          <p:nvPr>
            <p:ph type="sldNum" sz="quarter" idx="12"/>
          </p:nvPr>
        </p:nvSpPr>
        <p:spPr/>
        <p:txBody>
          <a:bodyPr/>
          <a:lstStyle/>
          <a:p>
            <a:fld id="{FC0CC166-4E39-43B8-AB91-BDD1C4C9E224}" type="slidenum">
              <a:rPr lang="de-DE" smtClean="0"/>
              <a:t>‹#›</a:t>
            </a:fld>
            <a:endParaRPr lang="de-DE"/>
          </a:p>
        </p:txBody>
      </p:sp>
    </p:spTree>
    <p:extLst>
      <p:ext uri="{BB962C8B-B14F-4D97-AF65-F5344CB8AC3E}">
        <p14:creationId xmlns:p14="http://schemas.microsoft.com/office/powerpoint/2010/main" val="2274438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mit Bild (individuell)">
    <p:spTree>
      <p:nvGrpSpPr>
        <p:cNvPr id="1" name=""/>
        <p:cNvGrpSpPr/>
        <p:nvPr/>
      </p:nvGrpSpPr>
      <p:grpSpPr>
        <a:xfrm>
          <a:off x="0" y="0"/>
          <a:ext cx="0" cy="0"/>
          <a:chOff x="0" y="0"/>
          <a:chExt cx="0" cy="0"/>
        </a:xfrm>
      </p:grpSpPr>
      <p:sp>
        <p:nvSpPr>
          <p:cNvPr id="2" name="Titel 1"/>
          <p:cNvSpPr>
            <a:spLocks noGrp="1"/>
          </p:cNvSpPr>
          <p:nvPr>
            <p:ph type="ctrTitle"/>
          </p:nvPr>
        </p:nvSpPr>
        <p:spPr>
          <a:xfrm>
            <a:off x="684000" y="584684"/>
            <a:ext cx="5479200" cy="468000"/>
          </a:xfrm>
        </p:spPr>
        <p:txBody>
          <a:bodyPr/>
          <a:lstStyle/>
          <a:p>
            <a:r>
              <a:rPr lang="de-DE" dirty="0" smtClean="0"/>
              <a:t>Titelmasterformat durch Klicken bearbeiten</a:t>
            </a:r>
            <a:endParaRPr lang="de-DE" dirty="0"/>
          </a:p>
        </p:txBody>
      </p:sp>
      <p:sp>
        <p:nvSpPr>
          <p:cNvPr id="3" name="Untertitel 2"/>
          <p:cNvSpPr>
            <a:spLocks noGrp="1"/>
          </p:cNvSpPr>
          <p:nvPr>
            <p:ph type="subTitle" idx="1"/>
          </p:nvPr>
        </p:nvSpPr>
        <p:spPr>
          <a:xfrm>
            <a:off x="684000" y="1051200"/>
            <a:ext cx="5479200" cy="396000"/>
          </a:xfrm>
        </p:spPr>
        <p:txBody>
          <a:bodyPr/>
          <a:lstStyle>
            <a:lvl1pPr marL="0" indent="0" algn="l">
              <a:buNone/>
              <a:defRPr sz="2400">
                <a:solidFill>
                  <a:srgbClr val="00305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Formatvorlage des Untertitelmasters durch Klicken bearbeiten</a:t>
            </a:r>
            <a:endParaRPr lang="de-DE" dirty="0"/>
          </a:p>
        </p:txBody>
      </p:sp>
      <p:sp>
        <p:nvSpPr>
          <p:cNvPr id="4" name="Datumsplatzhalter 3"/>
          <p:cNvSpPr>
            <a:spLocks noGrp="1"/>
          </p:cNvSpPr>
          <p:nvPr>
            <p:ph type="dt" sz="half" idx="10"/>
          </p:nvPr>
        </p:nvSpPr>
        <p:spPr/>
        <p:txBody>
          <a:bodyPr/>
          <a:lstStyle/>
          <a:p>
            <a:r>
              <a:rPr lang="de-DE" dirty="0" smtClean="0"/>
              <a:t>06.12.2018</a:t>
            </a:r>
            <a:endParaRPr lang="de-DE" dirty="0"/>
          </a:p>
        </p:txBody>
      </p:sp>
      <p:sp>
        <p:nvSpPr>
          <p:cNvPr id="5" name="Fußzeilenplatzhalter 4"/>
          <p:cNvSpPr>
            <a:spLocks noGrp="1"/>
          </p:cNvSpPr>
          <p:nvPr>
            <p:ph type="ftr" sz="quarter" idx="11"/>
          </p:nvPr>
        </p:nvSpPr>
        <p:spPr/>
        <p:txBody>
          <a:bodyPr/>
          <a:lstStyle/>
          <a:p>
            <a:r>
              <a:rPr lang="de-DE" dirty="0" smtClean="0"/>
              <a:t>Pavel Lesnevski</a:t>
            </a:r>
            <a:endParaRPr lang="de-DE" dirty="0"/>
          </a:p>
        </p:txBody>
      </p:sp>
      <p:sp>
        <p:nvSpPr>
          <p:cNvPr id="6" name="Foliennummernplatzhalter 5"/>
          <p:cNvSpPr>
            <a:spLocks noGrp="1"/>
          </p:cNvSpPr>
          <p:nvPr>
            <p:ph type="sldNum" sz="quarter" idx="12"/>
          </p:nvPr>
        </p:nvSpPr>
        <p:spPr/>
        <p:txBody>
          <a:bodyPr/>
          <a:lstStyle/>
          <a:p>
            <a:fld id="{FC0CC166-4E39-43B8-AB91-BDD1C4C9E224}" type="slidenum">
              <a:rPr lang="de-DE" smtClean="0"/>
              <a:t>‹#›</a:t>
            </a:fld>
            <a:endParaRPr lang="de-DE"/>
          </a:p>
        </p:txBody>
      </p:sp>
      <p:sp>
        <p:nvSpPr>
          <p:cNvPr id="10" name="Bildplatzhalter 2"/>
          <p:cNvSpPr>
            <a:spLocks noGrp="1"/>
          </p:cNvSpPr>
          <p:nvPr>
            <p:ph type="pic" idx="13"/>
          </p:nvPr>
        </p:nvSpPr>
        <p:spPr>
          <a:xfrm>
            <a:off x="684000" y="2059200"/>
            <a:ext cx="7776000" cy="376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Tree>
    <p:extLst>
      <p:ext uri="{BB962C8B-B14F-4D97-AF65-F5344CB8AC3E}">
        <p14:creationId xmlns:p14="http://schemas.microsoft.com/office/powerpoint/2010/main" val="4886629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elfolie ohne Bild/Abschnittstitel">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685800" y="2712584"/>
            <a:ext cx="7772400" cy="468000"/>
          </a:xfrm>
        </p:spPr>
        <p:txBody>
          <a:bodyPr/>
          <a:lstStyle>
            <a:lvl1pPr algn="ctr">
              <a:defRPr/>
            </a:lvl1pPr>
          </a:lstStyle>
          <a:p>
            <a:r>
              <a:rPr lang="de-DE" dirty="0" smtClean="0"/>
              <a:t>Titelmasterformat durch Klicken bearbeiten</a:t>
            </a:r>
            <a:br>
              <a:rPr lang="de-DE" dirty="0" smtClean="0"/>
            </a:br>
            <a:endParaRPr lang="de-DE" dirty="0"/>
          </a:p>
        </p:txBody>
      </p:sp>
      <p:sp>
        <p:nvSpPr>
          <p:cNvPr id="3" name="Untertitel 2"/>
          <p:cNvSpPr>
            <a:spLocks noGrp="1"/>
          </p:cNvSpPr>
          <p:nvPr>
            <p:ph type="subTitle" idx="1"/>
          </p:nvPr>
        </p:nvSpPr>
        <p:spPr>
          <a:xfrm>
            <a:off x="1371600" y="3569060"/>
            <a:ext cx="6400800" cy="396000"/>
          </a:xfrm>
        </p:spPr>
        <p:txBody>
          <a:bodyPr/>
          <a:lstStyle>
            <a:lvl1pPr marL="0" indent="0" algn="ctr">
              <a:buNone/>
              <a:defRPr>
                <a:solidFill>
                  <a:srgbClr val="00305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Formatvorlage des Untertitelmasters durch Klicken bearbeiten</a:t>
            </a:r>
            <a:endParaRPr lang="de-DE" dirty="0"/>
          </a:p>
        </p:txBody>
      </p:sp>
      <p:sp>
        <p:nvSpPr>
          <p:cNvPr id="4" name="Datumsplatzhalter 3"/>
          <p:cNvSpPr>
            <a:spLocks noGrp="1"/>
          </p:cNvSpPr>
          <p:nvPr>
            <p:ph type="dt" sz="half" idx="10"/>
          </p:nvPr>
        </p:nvSpPr>
        <p:spPr/>
        <p:txBody>
          <a:bodyPr/>
          <a:lstStyle/>
          <a:p>
            <a:r>
              <a:rPr lang="de-DE" dirty="0" smtClean="0"/>
              <a:t>06.12.2018</a:t>
            </a:r>
            <a:endParaRPr lang="de-DE" dirty="0"/>
          </a:p>
        </p:txBody>
      </p:sp>
      <p:sp>
        <p:nvSpPr>
          <p:cNvPr id="5" name="Fußzeilenplatzhalter 4"/>
          <p:cNvSpPr>
            <a:spLocks noGrp="1"/>
          </p:cNvSpPr>
          <p:nvPr>
            <p:ph type="ftr" sz="quarter" idx="11"/>
          </p:nvPr>
        </p:nvSpPr>
        <p:spPr/>
        <p:txBody>
          <a:bodyPr/>
          <a:lstStyle/>
          <a:p>
            <a:r>
              <a:rPr lang="de-DE" dirty="0" smtClean="0"/>
              <a:t>Pavel Lesnevski</a:t>
            </a:r>
            <a:endParaRPr lang="de-DE" dirty="0"/>
          </a:p>
        </p:txBody>
      </p:sp>
      <p:sp>
        <p:nvSpPr>
          <p:cNvPr id="6" name="Foliennummernplatzhalter 5"/>
          <p:cNvSpPr>
            <a:spLocks noGrp="1"/>
          </p:cNvSpPr>
          <p:nvPr>
            <p:ph type="sldNum" sz="quarter" idx="12"/>
          </p:nvPr>
        </p:nvSpPr>
        <p:spPr/>
        <p:txBody>
          <a:bodyPr/>
          <a:lstStyle/>
          <a:p>
            <a:fld id="{FC0CC166-4E39-43B8-AB91-BDD1C4C9E224}" type="slidenum">
              <a:rPr lang="de-DE" smtClean="0"/>
              <a:t>‹#›</a:t>
            </a:fld>
            <a:endParaRPr lang="de-DE"/>
          </a:p>
        </p:txBody>
      </p:sp>
    </p:spTree>
    <p:extLst>
      <p:ext uri="{BB962C8B-B14F-4D97-AF65-F5344CB8AC3E}">
        <p14:creationId xmlns:p14="http://schemas.microsoft.com/office/powerpoint/2010/main" val="1195196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Zwei Beliebige Inhalte (1:1) mit Überschrift (1:1)">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684000" y="1983600"/>
            <a:ext cx="3812400" cy="3597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 bearbeiten</a:t>
            </a:r>
          </a:p>
        </p:txBody>
      </p:sp>
      <p:sp>
        <p:nvSpPr>
          <p:cNvPr id="4" name="Inhaltsplatzhalter 3"/>
          <p:cNvSpPr>
            <a:spLocks noGrp="1"/>
          </p:cNvSpPr>
          <p:nvPr>
            <p:ph sz="half" idx="2"/>
          </p:nvPr>
        </p:nvSpPr>
        <p:spPr>
          <a:xfrm>
            <a:off x="684000" y="2348556"/>
            <a:ext cx="3812400" cy="3474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Textplatzhalter 4"/>
          <p:cNvSpPr>
            <a:spLocks noGrp="1"/>
          </p:cNvSpPr>
          <p:nvPr>
            <p:ph type="body" sz="quarter" idx="3"/>
          </p:nvPr>
        </p:nvSpPr>
        <p:spPr>
          <a:xfrm>
            <a:off x="4645025" y="1983600"/>
            <a:ext cx="3812400" cy="3597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 bearbeiten</a:t>
            </a:r>
          </a:p>
        </p:txBody>
      </p:sp>
      <p:sp>
        <p:nvSpPr>
          <p:cNvPr id="6" name="Inhaltsplatzhalter 5"/>
          <p:cNvSpPr>
            <a:spLocks noGrp="1"/>
          </p:cNvSpPr>
          <p:nvPr>
            <p:ph sz="quarter" idx="4"/>
          </p:nvPr>
        </p:nvSpPr>
        <p:spPr>
          <a:xfrm>
            <a:off x="4645025" y="2348556"/>
            <a:ext cx="3812400" cy="3474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Datumsplatzhalter 6"/>
          <p:cNvSpPr>
            <a:spLocks noGrp="1"/>
          </p:cNvSpPr>
          <p:nvPr>
            <p:ph type="dt" sz="half" idx="10"/>
          </p:nvPr>
        </p:nvSpPr>
        <p:spPr/>
        <p:txBody>
          <a:bodyPr/>
          <a:lstStyle/>
          <a:p>
            <a:r>
              <a:rPr lang="de-DE" dirty="0" smtClean="0"/>
              <a:t>06.12.2018</a:t>
            </a:r>
            <a:endParaRPr lang="de-DE" dirty="0"/>
          </a:p>
        </p:txBody>
      </p:sp>
      <p:sp>
        <p:nvSpPr>
          <p:cNvPr id="8" name="Fußzeilenplatzhalter 7"/>
          <p:cNvSpPr>
            <a:spLocks noGrp="1"/>
          </p:cNvSpPr>
          <p:nvPr>
            <p:ph type="ftr" sz="quarter" idx="11"/>
          </p:nvPr>
        </p:nvSpPr>
        <p:spPr/>
        <p:txBody>
          <a:bodyPr/>
          <a:lstStyle/>
          <a:p>
            <a:r>
              <a:rPr lang="de-DE" dirty="0" smtClean="0"/>
              <a:t>Pavel Lesnevski</a:t>
            </a:r>
            <a:endParaRPr lang="de-DE" dirty="0"/>
          </a:p>
        </p:txBody>
      </p:sp>
      <p:sp>
        <p:nvSpPr>
          <p:cNvPr id="9" name="Foliennummernplatzhalter 8"/>
          <p:cNvSpPr>
            <a:spLocks noGrp="1"/>
          </p:cNvSpPr>
          <p:nvPr>
            <p:ph type="sldNum" sz="quarter" idx="12"/>
          </p:nvPr>
        </p:nvSpPr>
        <p:spPr/>
        <p:txBody>
          <a:bodyPr/>
          <a:lstStyle/>
          <a:p>
            <a:fld id="{FC0CC166-4E39-43B8-AB91-BDD1C4C9E224}" type="slidenum">
              <a:rPr lang="de-DE" smtClean="0"/>
              <a:t>‹#›</a:t>
            </a:fld>
            <a:endParaRPr lang="de-DE"/>
          </a:p>
        </p:txBody>
      </p:sp>
    </p:spTree>
    <p:extLst>
      <p:ext uri="{BB962C8B-B14F-4D97-AF65-F5344CB8AC3E}">
        <p14:creationId xmlns:p14="http://schemas.microsoft.com/office/powerpoint/2010/main" val="40144352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und Bild (1:1)">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684000" y="1983600"/>
            <a:ext cx="3812400" cy="383400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Datumsplatzhalter 4"/>
          <p:cNvSpPr>
            <a:spLocks noGrp="1"/>
          </p:cNvSpPr>
          <p:nvPr>
            <p:ph type="dt" sz="half" idx="10"/>
          </p:nvPr>
        </p:nvSpPr>
        <p:spPr/>
        <p:txBody>
          <a:bodyPr/>
          <a:lstStyle/>
          <a:p>
            <a:r>
              <a:rPr lang="de-DE" dirty="0" smtClean="0"/>
              <a:t>06.12.2018</a:t>
            </a:r>
            <a:endParaRPr lang="de-DE" dirty="0"/>
          </a:p>
        </p:txBody>
      </p:sp>
      <p:sp>
        <p:nvSpPr>
          <p:cNvPr id="6" name="Fußzeilenplatzhalter 5"/>
          <p:cNvSpPr>
            <a:spLocks noGrp="1"/>
          </p:cNvSpPr>
          <p:nvPr>
            <p:ph type="ftr" sz="quarter" idx="11"/>
          </p:nvPr>
        </p:nvSpPr>
        <p:spPr/>
        <p:txBody>
          <a:bodyPr/>
          <a:lstStyle/>
          <a:p>
            <a:r>
              <a:rPr lang="de-DE" dirty="0" smtClean="0"/>
              <a:t>Pavel Lesnevski</a:t>
            </a:r>
            <a:endParaRPr lang="de-DE" dirty="0"/>
          </a:p>
        </p:txBody>
      </p:sp>
      <p:sp>
        <p:nvSpPr>
          <p:cNvPr id="7" name="Foliennummernplatzhalter 6"/>
          <p:cNvSpPr>
            <a:spLocks noGrp="1"/>
          </p:cNvSpPr>
          <p:nvPr>
            <p:ph type="sldNum" sz="quarter" idx="12"/>
          </p:nvPr>
        </p:nvSpPr>
        <p:spPr/>
        <p:txBody>
          <a:bodyPr/>
          <a:lstStyle/>
          <a:p>
            <a:fld id="{FC0CC166-4E39-43B8-AB91-BDD1C4C9E224}" type="slidenum">
              <a:rPr lang="de-DE" smtClean="0"/>
              <a:t>‹#›</a:t>
            </a:fld>
            <a:endParaRPr lang="de-DE"/>
          </a:p>
        </p:txBody>
      </p:sp>
      <p:sp>
        <p:nvSpPr>
          <p:cNvPr id="8" name="Bildplatzhalter 2"/>
          <p:cNvSpPr>
            <a:spLocks noGrp="1"/>
          </p:cNvSpPr>
          <p:nvPr>
            <p:ph type="pic" idx="13"/>
          </p:nvPr>
        </p:nvSpPr>
        <p:spPr>
          <a:xfrm>
            <a:off x="4647600" y="1983600"/>
            <a:ext cx="3812400" cy="38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Tree>
    <p:extLst>
      <p:ext uri="{BB962C8B-B14F-4D97-AF65-F5344CB8AC3E}">
        <p14:creationId xmlns:p14="http://schemas.microsoft.com/office/powerpoint/2010/main" val="42685980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und Bild (asymmetris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684000" y="1983600"/>
            <a:ext cx="5479200" cy="383400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Datumsplatzhalter 4"/>
          <p:cNvSpPr>
            <a:spLocks noGrp="1"/>
          </p:cNvSpPr>
          <p:nvPr>
            <p:ph type="dt" sz="half" idx="10"/>
          </p:nvPr>
        </p:nvSpPr>
        <p:spPr/>
        <p:txBody>
          <a:bodyPr/>
          <a:lstStyle/>
          <a:p>
            <a:r>
              <a:rPr lang="de-DE" dirty="0" smtClean="0"/>
              <a:t>06.12.2018</a:t>
            </a:r>
            <a:endParaRPr lang="de-DE" dirty="0"/>
          </a:p>
        </p:txBody>
      </p:sp>
      <p:sp>
        <p:nvSpPr>
          <p:cNvPr id="6" name="Fußzeilenplatzhalter 5"/>
          <p:cNvSpPr>
            <a:spLocks noGrp="1"/>
          </p:cNvSpPr>
          <p:nvPr>
            <p:ph type="ftr" sz="quarter" idx="11"/>
          </p:nvPr>
        </p:nvSpPr>
        <p:spPr/>
        <p:txBody>
          <a:bodyPr/>
          <a:lstStyle/>
          <a:p>
            <a:r>
              <a:rPr lang="de-DE" dirty="0" smtClean="0"/>
              <a:t>Pavel Lesnevski</a:t>
            </a:r>
            <a:endParaRPr lang="de-DE" dirty="0"/>
          </a:p>
        </p:txBody>
      </p:sp>
      <p:sp>
        <p:nvSpPr>
          <p:cNvPr id="7" name="Foliennummernplatzhalter 6"/>
          <p:cNvSpPr>
            <a:spLocks noGrp="1"/>
          </p:cNvSpPr>
          <p:nvPr>
            <p:ph type="sldNum" sz="quarter" idx="12"/>
          </p:nvPr>
        </p:nvSpPr>
        <p:spPr/>
        <p:txBody>
          <a:bodyPr/>
          <a:lstStyle/>
          <a:p>
            <a:fld id="{FC0CC166-4E39-43B8-AB91-BDD1C4C9E224}" type="slidenum">
              <a:rPr lang="de-DE" smtClean="0"/>
              <a:t>‹#›</a:t>
            </a:fld>
            <a:endParaRPr lang="de-DE"/>
          </a:p>
        </p:txBody>
      </p:sp>
      <p:sp>
        <p:nvSpPr>
          <p:cNvPr id="8" name="Bildplatzhalter 2"/>
          <p:cNvSpPr>
            <a:spLocks noGrp="1"/>
          </p:cNvSpPr>
          <p:nvPr>
            <p:ph type="pic" idx="13"/>
          </p:nvPr>
        </p:nvSpPr>
        <p:spPr>
          <a:xfrm>
            <a:off x="6357600" y="1983600"/>
            <a:ext cx="2095200" cy="38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dirty="0"/>
          </a:p>
        </p:txBody>
      </p:sp>
    </p:spTree>
    <p:extLst>
      <p:ext uri="{BB962C8B-B14F-4D97-AF65-F5344CB8AC3E}">
        <p14:creationId xmlns:p14="http://schemas.microsoft.com/office/powerpoint/2010/main" val="35493695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000" y="584684"/>
            <a:ext cx="5479200" cy="1141200"/>
          </a:xfrm>
          <a:prstGeom prst="rect">
            <a:avLst/>
          </a:prstGeom>
        </p:spPr>
        <p:txBody>
          <a:bodyPr vert="horz" lIns="0" tIns="0" rIns="0" bIns="0" rtlCol="0" anchor="t">
            <a:no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684000" y="1982490"/>
            <a:ext cx="7776000" cy="3834000"/>
          </a:xfrm>
          <a:prstGeom prst="rect">
            <a:avLst/>
          </a:prstGeom>
        </p:spPr>
        <p:txBody>
          <a:bodyPr vert="horz" lIns="0" tIns="0" rIns="0" bIns="0" rtlCol="0" anchor="t">
            <a:no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683568" y="6386400"/>
            <a:ext cx="2133600" cy="180000"/>
          </a:xfrm>
          <a:prstGeom prst="rect">
            <a:avLst/>
          </a:prstGeom>
        </p:spPr>
        <p:txBody>
          <a:bodyPr vert="horz" lIns="0" tIns="0" rIns="0" bIns="0" rtlCol="0" anchor="t">
            <a:noAutofit/>
          </a:bodyPr>
          <a:lstStyle>
            <a:lvl1pPr algn="l">
              <a:defRPr sz="1200">
                <a:solidFill>
                  <a:srgbClr val="003056"/>
                </a:solidFill>
              </a:defRPr>
            </a:lvl1pPr>
          </a:lstStyle>
          <a:p>
            <a:r>
              <a:rPr lang="de-DE" dirty="0" smtClean="0"/>
              <a:t>06.12.2018</a:t>
            </a:r>
            <a:endParaRPr lang="de-DE" dirty="0"/>
          </a:p>
        </p:txBody>
      </p:sp>
      <p:sp>
        <p:nvSpPr>
          <p:cNvPr id="5" name="Fußzeilenplatzhalter 4"/>
          <p:cNvSpPr>
            <a:spLocks noGrp="1"/>
          </p:cNvSpPr>
          <p:nvPr>
            <p:ph type="ftr" sz="quarter" idx="3"/>
          </p:nvPr>
        </p:nvSpPr>
        <p:spPr>
          <a:xfrm>
            <a:off x="684000" y="6134400"/>
            <a:ext cx="2895600" cy="180000"/>
          </a:xfrm>
          <a:prstGeom prst="rect">
            <a:avLst/>
          </a:prstGeom>
        </p:spPr>
        <p:txBody>
          <a:bodyPr vert="horz" lIns="0" tIns="0" rIns="0" bIns="0" rtlCol="0" anchor="t">
            <a:noAutofit/>
          </a:bodyPr>
          <a:lstStyle>
            <a:lvl1pPr algn="l">
              <a:defRPr sz="1200">
                <a:solidFill>
                  <a:srgbClr val="003056"/>
                </a:solidFill>
              </a:defRPr>
            </a:lvl1pPr>
          </a:lstStyle>
          <a:p>
            <a:r>
              <a:rPr lang="de-DE" dirty="0" smtClean="0"/>
              <a:t>Pavel Lesnevski</a:t>
            </a:r>
            <a:endParaRPr lang="de-DE" dirty="0"/>
          </a:p>
        </p:txBody>
      </p:sp>
      <p:sp>
        <p:nvSpPr>
          <p:cNvPr id="6" name="Foliennummernplatzhalter 5"/>
          <p:cNvSpPr>
            <a:spLocks noGrp="1"/>
          </p:cNvSpPr>
          <p:nvPr>
            <p:ph type="sldNum" sz="quarter" idx="4"/>
          </p:nvPr>
        </p:nvSpPr>
        <p:spPr>
          <a:xfrm>
            <a:off x="7405972" y="6134400"/>
            <a:ext cx="1054460" cy="180000"/>
          </a:xfrm>
          <a:prstGeom prst="rect">
            <a:avLst/>
          </a:prstGeom>
        </p:spPr>
        <p:txBody>
          <a:bodyPr vert="horz" lIns="0" tIns="0" rIns="0" bIns="0" rtlCol="0" anchor="t">
            <a:noAutofit/>
          </a:bodyPr>
          <a:lstStyle>
            <a:lvl1pPr algn="r">
              <a:defRPr sz="1200">
                <a:solidFill>
                  <a:srgbClr val="003056"/>
                </a:solidFill>
              </a:defRPr>
            </a:lvl1pPr>
          </a:lstStyle>
          <a:p>
            <a:fld id="{FC0CC166-4E39-43B8-AB91-BDD1C4C9E224}" type="slidenum">
              <a:rPr lang="de-DE" smtClean="0"/>
              <a:pPr/>
              <a:t>‹#›</a:t>
            </a:fld>
            <a:endParaRPr lang="de-DE"/>
          </a:p>
        </p:txBody>
      </p:sp>
      <p:pic>
        <p:nvPicPr>
          <p:cNvPr id="8" name="Grafik 7"/>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679283" y="354072"/>
            <a:ext cx="2181600" cy="927417"/>
          </a:xfrm>
          <a:prstGeom prst="rect">
            <a:avLst/>
          </a:prstGeom>
        </p:spPr>
      </p:pic>
    </p:spTree>
    <p:extLst>
      <p:ext uri="{BB962C8B-B14F-4D97-AF65-F5344CB8AC3E}">
        <p14:creationId xmlns:p14="http://schemas.microsoft.com/office/powerpoint/2010/main" val="1976521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0" r:id="rId4"/>
    <p:sldLayoutId id="2147483653" r:id="rId5"/>
    <p:sldLayoutId id="2147483652" r:id="rId6"/>
    <p:sldLayoutId id="2147483662" r:id="rId7"/>
  </p:sldLayoutIdLst>
  <p:timing>
    <p:tnLst>
      <p:par>
        <p:cTn id="1" dur="indefinite" restart="never" nodeType="tmRoot"/>
      </p:par>
    </p:tnLst>
  </p:timing>
  <p:hf hdr="0"/>
  <p:txStyles>
    <p:titleStyle>
      <a:lvl1pPr algn="l" defTabSz="914400" rtl="0" eaLnBrk="1" latinLnBrk="0" hangingPunct="1">
        <a:spcBef>
          <a:spcPct val="0"/>
        </a:spcBef>
        <a:buNone/>
        <a:defRPr sz="3000" b="1" kern="1200" baseline="0">
          <a:solidFill>
            <a:srgbClr val="003056"/>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712584"/>
            <a:ext cx="7772400" cy="468000"/>
          </a:xfrm>
        </p:spPr>
        <p:txBody>
          <a:bodyPr/>
          <a:lstStyle/>
          <a:p>
            <a:r>
              <a:rPr lang="de-DE" dirty="0"/>
              <a:t>Machine Learning and Stock Market Returns</a:t>
            </a:r>
          </a:p>
        </p:txBody>
      </p:sp>
      <p:sp>
        <p:nvSpPr>
          <p:cNvPr id="3" name="Untertitel 2"/>
          <p:cNvSpPr>
            <a:spLocks noGrp="1"/>
          </p:cNvSpPr>
          <p:nvPr>
            <p:ph type="subTitle" idx="1"/>
          </p:nvPr>
        </p:nvSpPr>
        <p:spPr>
          <a:xfrm>
            <a:off x="1371600" y="3569060"/>
            <a:ext cx="6400800" cy="396000"/>
          </a:xfrm>
        </p:spPr>
        <p:txBody>
          <a:bodyPr/>
          <a:lstStyle/>
          <a:p>
            <a:r>
              <a:rPr lang="de-DE" dirty="0" smtClean="0"/>
              <a:t>Idea and First Results</a:t>
            </a:r>
            <a:endParaRPr lang="de-DE" dirty="0"/>
          </a:p>
        </p:txBody>
      </p:sp>
      <p:sp>
        <p:nvSpPr>
          <p:cNvPr id="4" name="Datumsplatzhalter 3"/>
          <p:cNvSpPr>
            <a:spLocks noGrp="1"/>
          </p:cNvSpPr>
          <p:nvPr>
            <p:ph type="dt" sz="half" idx="10"/>
          </p:nvPr>
        </p:nvSpPr>
        <p:spPr/>
        <p:txBody>
          <a:bodyPr/>
          <a:lstStyle/>
          <a:p>
            <a:r>
              <a:rPr lang="de-DE" dirty="0"/>
              <a:t>06.12.2018</a:t>
            </a:r>
          </a:p>
          <a:p>
            <a:endParaRPr lang="de-DE" dirty="0"/>
          </a:p>
        </p:txBody>
      </p:sp>
      <p:sp>
        <p:nvSpPr>
          <p:cNvPr id="6" name="Foliennummernplatzhalter 5"/>
          <p:cNvSpPr>
            <a:spLocks noGrp="1"/>
          </p:cNvSpPr>
          <p:nvPr>
            <p:ph type="sldNum" sz="quarter" idx="12"/>
          </p:nvPr>
        </p:nvSpPr>
        <p:spPr/>
        <p:txBody>
          <a:bodyPr/>
          <a:lstStyle/>
          <a:p>
            <a:fld id="{FC0CC166-4E39-43B8-AB91-BDD1C4C9E224}" type="slidenum">
              <a:rPr lang="de-DE" smtClean="0"/>
              <a:t>1</a:t>
            </a:fld>
            <a:endParaRPr lang="de-DE"/>
          </a:p>
        </p:txBody>
      </p:sp>
      <p:sp>
        <p:nvSpPr>
          <p:cNvPr id="7" name="Footer Placeholder 4"/>
          <p:cNvSpPr>
            <a:spLocks noGrp="1"/>
          </p:cNvSpPr>
          <p:nvPr>
            <p:ph type="ftr" sz="quarter" idx="11"/>
          </p:nvPr>
        </p:nvSpPr>
        <p:spPr>
          <a:xfrm>
            <a:off x="684000" y="6134400"/>
            <a:ext cx="2895600" cy="180000"/>
          </a:xfrm>
        </p:spPr>
        <p:txBody>
          <a:bodyPr/>
          <a:lstStyle/>
          <a:p>
            <a:r>
              <a:rPr lang="de-DE" dirty="0" smtClean="0"/>
              <a:t>Pavel Lesnevski</a:t>
            </a:r>
            <a:endParaRPr lang="de-DE" dirty="0"/>
          </a:p>
        </p:txBody>
      </p:sp>
    </p:spTree>
    <p:extLst>
      <p:ext uri="{BB962C8B-B14F-4D97-AF65-F5344CB8AC3E}">
        <p14:creationId xmlns:p14="http://schemas.microsoft.com/office/powerpoint/2010/main" val="17058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000" y="584684"/>
            <a:ext cx="5940228" cy="1141200"/>
          </a:xfrm>
        </p:spPr>
        <p:txBody>
          <a:bodyPr/>
          <a:lstStyle/>
          <a:p>
            <a:r>
              <a:rPr lang="en-US" dirty="0"/>
              <a:t>Some Machine Learning </a:t>
            </a:r>
            <a:r>
              <a:rPr lang="en-US" dirty="0" smtClean="0"/>
              <a:t>Methods</a:t>
            </a:r>
            <a:endParaRPr lang="en-US" dirty="0"/>
          </a:p>
        </p:txBody>
      </p:sp>
      <p:sp>
        <p:nvSpPr>
          <p:cNvPr id="4" name="Date Placeholder 3"/>
          <p:cNvSpPr>
            <a:spLocks noGrp="1"/>
          </p:cNvSpPr>
          <p:nvPr>
            <p:ph type="dt" sz="half" idx="10"/>
          </p:nvPr>
        </p:nvSpPr>
        <p:spPr/>
        <p:txBody>
          <a:bodyPr/>
          <a:lstStyle/>
          <a:p>
            <a:r>
              <a:rPr lang="de-DE" dirty="0" smtClean="0"/>
              <a:t>06.12.2018</a:t>
            </a:r>
            <a:endParaRPr lang="de-DE" dirty="0"/>
          </a:p>
        </p:txBody>
      </p:sp>
      <p:sp>
        <p:nvSpPr>
          <p:cNvPr id="5" name="Footer Placeholder 4"/>
          <p:cNvSpPr>
            <a:spLocks noGrp="1"/>
          </p:cNvSpPr>
          <p:nvPr>
            <p:ph type="ftr" sz="quarter" idx="11"/>
          </p:nvPr>
        </p:nvSpPr>
        <p:spPr/>
        <p:txBody>
          <a:bodyPr/>
          <a:lstStyle/>
          <a:p>
            <a:r>
              <a:rPr lang="de-DE" dirty="0"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10</a:t>
            </a:fld>
            <a:endParaRPr lang="de-DE"/>
          </a:p>
        </p:txBody>
      </p:sp>
      <p:pic>
        <p:nvPicPr>
          <p:cNvPr id="1028" name="Picture 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142011" y="1196752"/>
            <a:ext cx="5418321" cy="5307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2123728" y="1628800"/>
            <a:ext cx="5364596" cy="684076"/>
          </a:xfrm>
          <a:prstGeom prst="rect">
            <a:avLst/>
          </a:prstGeom>
          <a:solidFill>
            <a:srgbClr val="92D050">
              <a:alpha val="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231740" y="6453336"/>
            <a:ext cx="2648033" cy="276999"/>
          </a:xfrm>
          <a:prstGeom prst="rect">
            <a:avLst/>
          </a:prstGeom>
        </p:spPr>
        <p:txBody>
          <a:bodyPr wrap="none">
            <a:spAutoFit/>
          </a:bodyPr>
          <a:lstStyle/>
          <a:p>
            <a:r>
              <a:rPr lang="en-US" sz="1200" dirty="0" smtClean="0"/>
              <a:t>Source: Mullainathan </a:t>
            </a:r>
            <a:r>
              <a:rPr lang="en-US" sz="1200" dirty="0"/>
              <a:t>and </a:t>
            </a:r>
            <a:r>
              <a:rPr lang="en-US" sz="1200" dirty="0" err="1"/>
              <a:t>Spiess</a:t>
            </a:r>
            <a:r>
              <a:rPr lang="en-US" sz="1200" dirty="0"/>
              <a:t> (2017)</a:t>
            </a:r>
          </a:p>
        </p:txBody>
      </p:sp>
    </p:spTree>
    <p:extLst>
      <p:ext uri="{BB962C8B-B14F-4D97-AF65-F5344CB8AC3E}">
        <p14:creationId xmlns:p14="http://schemas.microsoft.com/office/powerpoint/2010/main" val="3571114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Lasso</a:t>
            </a:r>
            <a:endParaRPr lang="de-DE"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Lasso – a linear regression method with a  </a:t>
                </a:r>
                <a14:m>
                  <m:oMath xmlns:m="http://schemas.openxmlformats.org/officeDocument/2006/math">
                    <m:sSub>
                      <m:sSubPr>
                        <m:ctrlPr>
                          <a:rPr lang="en-US" i="1">
                            <a:latin typeface="Cambria Math"/>
                          </a:rPr>
                        </m:ctrlPr>
                      </m:sSubPr>
                      <m:e>
                        <m:r>
                          <a:rPr lang="en-US" i="1">
                            <a:latin typeface="Cambria Math" panose="02040503050406030204" pitchFamily="18" charset="0"/>
                          </a:rPr>
                          <m:t>𝑙</m:t>
                        </m:r>
                      </m:e>
                      <m:sub>
                        <m:r>
                          <a:rPr lang="en-US" b="0" i="1" smtClean="0">
                            <a:latin typeface="Cambria Math"/>
                          </a:rPr>
                          <m:t>1</m:t>
                        </m:r>
                      </m:sub>
                    </m:sSub>
                  </m:oMath>
                </a14:m>
                <a:r>
                  <a:rPr lang="en-US" dirty="0"/>
                  <a:t>-</a:t>
                </a:r>
                <a:r>
                  <a:rPr lang="en-US" dirty="0"/>
                  <a:t>penalized term</a:t>
                </a:r>
                <a:endParaRPr lang="en-US" dirty="0" smtClean="0"/>
              </a:p>
              <a:p>
                <a:pPr marL="0" indent="0">
                  <a:buNone/>
                </a:pPr>
                <a14:m>
                  <m:oMathPara xmlns:m="http://schemas.openxmlformats.org/officeDocument/2006/math">
                    <m:oMathParaPr>
                      <m:jc m:val="centerGroup"/>
                    </m:oMathParaPr>
                    <m:oMath xmlns:m="http://schemas.openxmlformats.org/officeDocument/2006/math">
                      <m:func>
                        <m:funcPr>
                          <m:ctrlPr>
                            <a:rPr lang="de-DE" i="1">
                              <a:latin typeface="Cambria Math"/>
                            </a:rPr>
                          </m:ctrlPr>
                        </m:funcPr>
                        <m:fName>
                          <m:acc>
                            <m:accPr>
                              <m:chr m:val="̂"/>
                              <m:ctrlPr>
                                <a:rPr lang="de-DE" i="1">
                                  <a:latin typeface="Cambria Math"/>
                                  <a:ea typeface="Cambria Math"/>
                                </a:rPr>
                              </m:ctrlPr>
                            </m:accPr>
                            <m:e>
                              <m:r>
                                <a:rPr lang="de-DE" i="1">
                                  <a:latin typeface="Cambria Math"/>
                                  <a:ea typeface="Cambria Math"/>
                                </a:rPr>
                                <m:t>𝛽</m:t>
                              </m:r>
                            </m:e>
                          </m:acc>
                          <m:r>
                            <a:rPr lang="en-US" i="1">
                              <a:latin typeface="Cambria Math"/>
                              <a:ea typeface="Cambria Math"/>
                            </a:rPr>
                            <m:t>(</m:t>
                          </m:r>
                          <m:r>
                            <m:rPr>
                              <m:sty m:val="p"/>
                            </m:rPr>
                            <a:rPr lang="el-GR" i="1">
                              <a:latin typeface="Cambria Math" panose="02040503050406030204" pitchFamily="18" charset="0"/>
                            </a:rPr>
                            <m:t>λ</m:t>
                          </m:r>
                          <m:r>
                            <a:rPr lang="en-US" i="1">
                              <a:latin typeface="Cambria Math"/>
                              <a:ea typeface="Cambria Math"/>
                            </a:rPr>
                            <m:t>)</m:t>
                          </m:r>
                        </m:fName>
                        <m:e>
                          <m:r>
                            <a:rPr lang="en-US" i="1">
                              <a:latin typeface="Cambria Math"/>
                            </a:rPr>
                            <m:t>=</m:t>
                          </m:r>
                          <m:limLow>
                            <m:limLowPr>
                              <m:ctrlPr>
                                <a:rPr lang="de-DE" i="1">
                                  <a:latin typeface="Cambria Math"/>
                                </a:rPr>
                              </m:ctrlPr>
                            </m:limLowPr>
                            <m:e>
                              <m:r>
                                <m:rPr>
                                  <m:sty m:val="p"/>
                                </m:rPr>
                                <a:rPr lang="en-US">
                                  <a:latin typeface="Cambria Math"/>
                                </a:rPr>
                                <m:t>arg</m:t>
                              </m:r>
                              <m:r>
                                <m:rPr>
                                  <m:sty m:val="p"/>
                                </m:rPr>
                                <a:rPr lang="de-DE" i="1">
                                  <a:latin typeface="Cambria Math" panose="02040503050406030204" pitchFamily="18" charset="0"/>
                                </a:rPr>
                                <m:t>min</m:t>
                              </m:r>
                            </m:e>
                            <m:lim>
                              <m:r>
                                <a:rPr lang="de-DE" i="1">
                                  <a:latin typeface="Cambria Math" panose="02040503050406030204" pitchFamily="18" charset="0"/>
                                </a:rPr>
                                <m:t>𝑏</m:t>
                              </m:r>
                              <m:r>
                                <a:rPr lang="de-DE" i="1">
                                  <a:latin typeface="Cambria Math" panose="02040503050406030204" pitchFamily="18" charset="0"/>
                                </a:rPr>
                                <m:t>∈</m:t>
                              </m:r>
                              <m:sSup>
                                <m:sSupPr>
                                  <m:ctrlPr>
                                    <a:rPr lang="de-DE" i="1">
                                      <a:latin typeface="Cambria Math"/>
                                    </a:rPr>
                                  </m:ctrlPr>
                                </m:sSupPr>
                                <m:e>
                                  <m:r>
                                    <a:rPr lang="de-DE" i="1">
                                      <a:latin typeface="Cambria Math" panose="02040503050406030204" pitchFamily="18" charset="0"/>
                                    </a:rPr>
                                    <m:t>𝑅</m:t>
                                  </m:r>
                                </m:e>
                                <m:sup>
                                  <m:r>
                                    <a:rPr lang="de-DE" i="1">
                                      <a:latin typeface="Cambria Math" panose="02040503050406030204" pitchFamily="18" charset="0"/>
                                    </a:rPr>
                                    <m:t>𝑝</m:t>
                                  </m:r>
                                </m:sup>
                              </m:sSup>
                            </m:lim>
                          </m:limLow>
                          <m:nary>
                            <m:naryPr>
                              <m:chr m:val="∑"/>
                              <m:ctrlPr>
                                <a:rPr lang="de-DE" i="1">
                                  <a:latin typeface="Cambria Math"/>
                                </a:rPr>
                              </m:ctrlPr>
                            </m:naryPr>
                            <m:sub>
                              <m:r>
                                <m:rPr>
                                  <m:brk m:alnAt="23"/>
                                </m:rPr>
                                <a:rPr lang="de-DE" i="1">
                                  <a:latin typeface="Cambria Math" panose="02040503050406030204" pitchFamily="18" charset="0"/>
                                </a:rPr>
                                <m:t>𝑖</m:t>
                              </m:r>
                              <m:r>
                                <a:rPr lang="de-DE" i="1">
                                  <a:latin typeface="Cambria Math" panose="02040503050406030204" pitchFamily="18" charset="0"/>
                                </a:rPr>
                                <m:t>=1</m:t>
                              </m:r>
                            </m:sub>
                            <m:sup>
                              <m:r>
                                <a:rPr lang="de-DE" i="1">
                                  <a:latin typeface="Cambria Math" panose="02040503050406030204" pitchFamily="18" charset="0"/>
                                </a:rPr>
                                <m:t>𝑛</m:t>
                              </m:r>
                            </m:sup>
                            <m:e>
                              <m:sSup>
                                <m:sSupPr>
                                  <m:ctrlPr>
                                    <a:rPr lang="de-DE" i="1">
                                      <a:latin typeface="Cambria Math"/>
                                    </a:rPr>
                                  </m:ctrlPr>
                                </m:sSupPr>
                                <m:e>
                                  <m:r>
                                    <a:rPr lang="de-DE" i="1">
                                      <a:latin typeface="Cambria Math" panose="02040503050406030204" pitchFamily="18" charset="0"/>
                                    </a:rPr>
                                    <m:t>(</m:t>
                                  </m:r>
                                  <m:sSub>
                                    <m:sSubPr>
                                      <m:ctrlPr>
                                        <a:rPr lang="de-DE" i="1">
                                          <a:latin typeface="Cambria Math"/>
                                        </a:rPr>
                                      </m:ctrlPr>
                                    </m:sSubPr>
                                    <m:e>
                                      <m:r>
                                        <a:rPr lang="de-DE" i="1">
                                          <a:latin typeface="Cambria Math" panose="02040503050406030204" pitchFamily="18" charset="0"/>
                                        </a:rPr>
                                        <m:t>𝑌</m:t>
                                      </m:r>
                                    </m:e>
                                    <m:sub>
                                      <m:r>
                                        <a:rPr lang="de-DE" i="1">
                                          <a:latin typeface="Cambria Math" panose="02040503050406030204" pitchFamily="18" charset="0"/>
                                        </a:rPr>
                                        <m:t>𝑖</m:t>
                                      </m:r>
                                    </m:sub>
                                  </m:sSub>
                                  <m:r>
                                    <a:rPr lang="de-DE" i="1">
                                      <a:latin typeface="Cambria Math" panose="02040503050406030204" pitchFamily="18" charset="0"/>
                                    </a:rPr>
                                    <m:t>−</m:t>
                                  </m:r>
                                  <m:sSup>
                                    <m:sSupPr>
                                      <m:ctrlPr>
                                        <a:rPr lang="de-DE" i="1">
                                          <a:latin typeface="Cambria Math"/>
                                        </a:rPr>
                                      </m:ctrlPr>
                                    </m:sSupPr>
                                    <m:e>
                                      <m:r>
                                        <a:rPr lang="de-DE" i="1">
                                          <a:latin typeface="Cambria Math" panose="02040503050406030204" pitchFamily="18" charset="0"/>
                                        </a:rPr>
                                        <m:t>𝑏</m:t>
                                      </m:r>
                                    </m:e>
                                    <m:sup>
                                      <m:r>
                                        <a:rPr lang="de-DE" i="1">
                                          <a:latin typeface="Cambria Math" panose="02040503050406030204" pitchFamily="18" charset="0"/>
                                        </a:rPr>
                                        <m:t>′</m:t>
                                      </m:r>
                                    </m:sup>
                                  </m:sSup>
                                  <m:sSub>
                                    <m:sSubPr>
                                      <m:ctrlPr>
                                        <a:rPr lang="de-DE" i="1">
                                          <a:latin typeface="Cambria Math"/>
                                        </a:rPr>
                                      </m:ctrlPr>
                                    </m:sSubPr>
                                    <m:e>
                                      <m:r>
                                        <a:rPr lang="de-DE" i="1">
                                          <a:latin typeface="Cambria Math" panose="02040503050406030204" pitchFamily="18" charset="0"/>
                                        </a:rPr>
                                        <m:t>𝑋</m:t>
                                      </m:r>
                                    </m:e>
                                    <m:sub>
                                      <m:r>
                                        <a:rPr lang="de-DE" i="1">
                                          <a:latin typeface="Cambria Math" panose="02040503050406030204" pitchFamily="18" charset="0"/>
                                        </a:rPr>
                                        <m:t>𝑖</m:t>
                                      </m:r>
                                    </m:sub>
                                  </m:sSub>
                                  <m:r>
                                    <a:rPr lang="de-DE" i="1">
                                      <a:latin typeface="Cambria Math" panose="02040503050406030204" pitchFamily="18" charset="0"/>
                                    </a:rPr>
                                    <m:t>)</m:t>
                                  </m:r>
                                </m:e>
                                <m:sup>
                                  <m:r>
                                    <a:rPr lang="de-DE" i="1">
                                      <a:latin typeface="Cambria Math" panose="02040503050406030204" pitchFamily="18" charset="0"/>
                                    </a:rPr>
                                    <m:t>2</m:t>
                                  </m:r>
                                </m:sup>
                              </m:sSup>
                              <m:r>
                                <a:rPr lang="de-DE" i="1">
                                  <a:latin typeface="Cambria Math" panose="02040503050406030204" pitchFamily="18" charset="0"/>
                                </a:rPr>
                                <m:t>+</m:t>
                              </m:r>
                              <m:r>
                                <m:rPr>
                                  <m:sty m:val="p"/>
                                </m:rPr>
                                <a:rPr lang="el-GR" i="1">
                                  <a:latin typeface="Cambria Math" panose="02040503050406030204" pitchFamily="18" charset="0"/>
                                </a:rPr>
                                <m:t>λ</m:t>
                              </m:r>
                              <m:nary>
                                <m:naryPr>
                                  <m:chr m:val="∑"/>
                                  <m:ctrlPr>
                                    <a:rPr lang="el-GR" i="1">
                                      <a:latin typeface="Cambria Math"/>
                                    </a:rPr>
                                  </m:ctrlPr>
                                </m:naryPr>
                                <m:sub>
                                  <m:r>
                                    <m:rPr>
                                      <m:brk m:alnAt="23"/>
                                    </m:rPr>
                                    <a:rPr lang="de-DE" i="1">
                                      <a:latin typeface="Cambria Math" panose="02040503050406030204" pitchFamily="18" charset="0"/>
                                    </a:rPr>
                                    <m:t>𝑗</m:t>
                                  </m:r>
                                  <m:r>
                                    <a:rPr lang="de-DE" i="1">
                                      <a:latin typeface="Cambria Math" panose="02040503050406030204" pitchFamily="18" charset="0"/>
                                    </a:rPr>
                                    <m:t>=1</m:t>
                                  </m:r>
                                </m:sub>
                                <m:sup>
                                  <m:r>
                                    <a:rPr lang="de-DE" i="1">
                                      <a:latin typeface="Cambria Math" panose="02040503050406030204" pitchFamily="18" charset="0"/>
                                    </a:rPr>
                                    <m:t>𝑝</m:t>
                                  </m:r>
                                </m:sup>
                                <m:e>
                                  <m:r>
                                    <a:rPr lang="de-DE" i="1">
                                      <a:latin typeface="Cambria Math" panose="02040503050406030204" pitchFamily="18" charset="0"/>
                                    </a:rPr>
                                    <m:t>|</m:t>
                                  </m:r>
                                  <m:sSub>
                                    <m:sSubPr>
                                      <m:ctrlPr>
                                        <a:rPr lang="de-DE" i="1">
                                          <a:latin typeface="Cambria Math"/>
                                        </a:rPr>
                                      </m:ctrlPr>
                                    </m:sSubPr>
                                    <m:e>
                                      <m:r>
                                        <a:rPr lang="de-DE" i="1">
                                          <a:latin typeface="Cambria Math" panose="02040503050406030204" pitchFamily="18" charset="0"/>
                                        </a:rPr>
                                        <m:t>𝑏</m:t>
                                      </m:r>
                                    </m:e>
                                    <m:sub>
                                      <m:r>
                                        <a:rPr lang="de-DE" i="1">
                                          <a:latin typeface="Cambria Math" panose="02040503050406030204" pitchFamily="18" charset="0"/>
                                        </a:rPr>
                                        <m:t>𝑗</m:t>
                                      </m:r>
                                    </m:sub>
                                  </m:sSub>
                                  <m:r>
                                    <a:rPr lang="de-DE" i="1">
                                      <a:latin typeface="Cambria Math" panose="02040503050406030204" pitchFamily="18" charset="0"/>
                                    </a:rPr>
                                    <m:t>|</m:t>
                                  </m:r>
                                </m:e>
                              </m:nary>
                            </m:e>
                          </m:nary>
                        </m:e>
                      </m:func>
                    </m:oMath>
                  </m:oMathPara>
                </a14:m>
                <a:endParaRPr lang="en-US" dirty="0"/>
              </a:p>
              <a:p>
                <a:r>
                  <a:rPr lang="en-US" dirty="0" smtClean="0"/>
                  <a:t>Explanation:</a:t>
                </a:r>
                <a:endParaRPr lang="en-US" dirty="0" smtClean="0"/>
              </a:p>
              <a:p>
                <a:pPr lvl="1"/>
                <a:r>
                  <a:rPr lang="en-US" dirty="0" smtClean="0"/>
                  <a:t>It presses down all of the coeﬃcients to zero, as much as possible and at an equal rate, without sacriﬁcing too much ﬁt, and it ends up setting many of these coeﬃcients to zero.</a:t>
                </a:r>
                <a:endParaRPr lang="de-DE" dirty="0" smtClean="0"/>
              </a:p>
              <a:p>
                <a:pPr marL="0" indent="0">
                  <a:buNone/>
                </a:pPr>
                <a:endParaRPr lang="de-DE"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194" t="-2385" r="-2273"/>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FC0CC166-4E39-43B8-AB91-BDD1C4C9E224}" type="slidenum">
              <a:rPr lang="de-DE" smtClean="0"/>
              <a:t>11</a:t>
            </a:fld>
            <a:endParaRPr lang="de-DE"/>
          </a:p>
        </p:txBody>
      </p:sp>
      <p:sp>
        <p:nvSpPr>
          <p:cNvPr id="7" name="Date Placeholder 3"/>
          <p:cNvSpPr txBox="1">
            <a:spLocks/>
          </p:cNvSpPr>
          <p:nvPr/>
        </p:nvSpPr>
        <p:spPr>
          <a:xfrm>
            <a:off x="835968" y="6538800"/>
            <a:ext cx="2133600" cy="180000"/>
          </a:xfrm>
          <a:prstGeom prst="rect">
            <a:avLst/>
          </a:prstGeom>
        </p:spPr>
        <p:txBody>
          <a:bodyPr vert="horz" lIns="0" tIns="0" rIns="0" bIns="0" rtlCol="0" anchor="t">
            <a:noAutofit/>
          </a:bodyPr>
          <a:lstStyle>
            <a:defPPr>
              <a:defRPr lang="de-DE"/>
            </a:defPPr>
            <a:lvl1pPr marL="0" algn="l" defTabSz="914400" rtl="0" eaLnBrk="1" latinLnBrk="0" hangingPunct="1">
              <a:defRPr sz="1200" kern="1200">
                <a:solidFill>
                  <a:srgbClr val="00305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mtClean="0"/>
              <a:t>06.12.2018</a:t>
            </a:r>
            <a:endParaRPr lang="de-DE" dirty="0"/>
          </a:p>
        </p:txBody>
      </p:sp>
      <p:sp>
        <p:nvSpPr>
          <p:cNvPr id="8" name="Footer Placeholder 4"/>
          <p:cNvSpPr txBox="1">
            <a:spLocks/>
          </p:cNvSpPr>
          <p:nvPr/>
        </p:nvSpPr>
        <p:spPr>
          <a:xfrm>
            <a:off x="836400" y="6286800"/>
            <a:ext cx="2895600" cy="180000"/>
          </a:xfrm>
          <a:prstGeom prst="rect">
            <a:avLst/>
          </a:prstGeom>
        </p:spPr>
        <p:txBody>
          <a:bodyPr vert="horz" lIns="0" tIns="0" rIns="0" bIns="0" rtlCol="0" anchor="t">
            <a:noAutofit/>
          </a:bodyPr>
          <a:lstStyle>
            <a:defPPr>
              <a:defRPr lang="de-DE"/>
            </a:defPPr>
            <a:lvl1pPr marL="0" algn="l" defTabSz="914400" rtl="0" eaLnBrk="1" latinLnBrk="0" hangingPunct="1">
              <a:defRPr sz="1200" kern="1200">
                <a:solidFill>
                  <a:srgbClr val="00305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mtClean="0"/>
              <a:t>Pavel Lesnevski</a:t>
            </a:r>
            <a:endParaRPr lang="de-DE" dirty="0"/>
          </a:p>
        </p:txBody>
      </p:sp>
    </p:spTree>
    <p:extLst>
      <p:ext uri="{BB962C8B-B14F-4D97-AF65-F5344CB8AC3E}">
        <p14:creationId xmlns:p14="http://schemas.microsoft.com/office/powerpoint/2010/main" val="42031794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Ridge</a:t>
            </a:r>
            <a:endParaRPr lang="de-DE"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Ridge - a linear regression method with a </a:t>
                </a:r>
                <a:r>
                  <a:rPr lang="en-US" dirty="0" smtClean="0"/>
                  <a:t> </a:t>
                </a:r>
                <a14:m>
                  <m:oMath xmlns:m="http://schemas.openxmlformats.org/officeDocument/2006/math">
                    <m:sSub>
                      <m:sSubPr>
                        <m:ctrlPr>
                          <a:rPr lang="en-US" i="1" smtClean="0">
                            <a:latin typeface="Cambria Math"/>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oMath>
                </a14:m>
                <a:r>
                  <a:rPr lang="en-US" dirty="0"/>
                  <a:t>-</a:t>
                </a:r>
                <a:r>
                  <a:rPr lang="en-US" dirty="0" smtClean="0"/>
                  <a:t>penalized term</a:t>
                </a:r>
              </a:p>
              <a:p>
                <a:pPr marL="0" indent="0">
                  <a:buNone/>
                </a:pPr>
                <a14:m>
                  <m:oMathPara xmlns:m="http://schemas.openxmlformats.org/officeDocument/2006/math">
                    <m:oMathParaPr>
                      <m:jc m:val="centerGroup"/>
                    </m:oMathParaPr>
                    <m:oMath xmlns:m="http://schemas.openxmlformats.org/officeDocument/2006/math">
                      <m:func>
                        <m:funcPr>
                          <m:ctrlPr>
                            <a:rPr lang="de-DE" i="1">
                              <a:latin typeface="Cambria Math"/>
                            </a:rPr>
                          </m:ctrlPr>
                        </m:funcPr>
                        <m:fName>
                          <m:acc>
                            <m:accPr>
                              <m:chr m:val="̂"/>
                              <m:ctrlPr>
                                <a:rPr lang="de-DE" i="1">
                                  <a:latin typeface="Cambria Math"/>
                                  <a:ea typeface="Cambria Math"/>
                                </a:rPr>
                              </m:ctrlPr>
                            </m:accPr>
                            <m:e>
                              <m:r>
                                <a:rPr lang="de-DE" i="1">
                                  <a:latin typeface="Cambria Math"/>
                                  <a:ea typeface="Cambria Math"/>
                                </a:rPr>
                                <m:t>𝛽</m:t>
                              </m:r>
                            </m:e>
                          </m:acc>
                          <m:d>
                            <m:dPr>
                              <m:ctrlPr>
                                <a:rPr lang="en-US" i="1">
                                  <a:latin typeface="Cambria Math"/>
                                  <a:ea typeface="Cambria Math"/>
                                </a:rPr>
                              </m:ctrlPr>
                            </m:dPr>
                            <m:e>
                              <m:r>
                                <m:rPr>
                                  <m:sty m:val="p"/>
                                </m:rPr>
                                <a:rPr lang="el-GR" i="1">
                                  <a:latin typeface="Cambria Math" panose="02040503050406030204" pitchFamily="18" charset="0"/>
                                </a:rPr>
                                <m:t>λ</m:t>
                              </m:r>
                            </m:e>
                          </m:d>
                          <m:r>
                            <a:rPr lang="en-US" i="1">
                              <a:latin typeface="Cambria Math"/>
                              <a:ea typeface="Cambria Math"/>
                            </a:rPr>
                            <m:t>=</m:t>
                          </m:r>
                          <m:r>
                            <m:rPr>
                              <m:sty m:val="p"/>
                            </m:rPr>
                            <a:rPr lang="en-US">
                              <a:latin typeface="Cambria Math"/>
                              <a:ea typeface="Cambria Math"/>
                            </a:rPr>
                            <m:t>arg</m:t>
                          </m:r>
                          <m:limLow>
                            <m:limLowPr>
                              <m:ctrlPr>
                                <a:rPr lang="de-DE" i="1">
                                  <a:latin typeface="Cambria Math"/>
                                </a:rPr>
                              </m:ctrlPr>
                            </m:limLowPr>
                            <m:e>
                              <m:r>
                                <m:rPr>
                                  <m:sty m:val="p"/>
                                </m:rPr>
                                <a:rPr lang="de-DE" i="1">
                                  <a:latin typeface="Cambria Math" panose="02040503050406030204" pitchFamily="18" charset="0"/>
                                </a:rPr>
                                <m:t>min</m:t>
                              </m:r>
                            </m:e>
                            <m:lim>
                              <m:r>
                                <a:rPr lang="de-DE" i="1">
                                  <a:latin typeface="Cambria Math" panose="02040503050406030204" pitchFamily="18" charset="0"/>
                                </a:rPr>
                                <m:t>𝑏</m:t>
                              </m:r>
                              <m:r>
                                <a:rPr lang="de-DE" i="1">
                                  <a:latin typeface="Cambria Math" panose="02040503050406030204" pitchFamily="18" charset="0"/>
                                </a:rPr>
                                <m:t>∈</m:t>
                              </m:r>
                              <m:sSup>
                                <m:sSupPr>
                                  <m:ctrlPr>
                                    <a:rPr lang="de-DE" i="1">
                                      <a:latin typeface="Cambria Math"/>
                                    </a:rPr>
                                  </m:ctrlPr>
                                </m:sSupPr>
                                <m:e>
                                  <m:r>
                                    <a:rPr lang="de-DE" i="1">
                                      <a:latin typeface="Cambria Math" panose="02040503050406030204" pitchFamily="18" charset="0"/>
                                    </a:rPr>
                                    <m:t>𝑅</m:t>
                                  </m:r>
                                </m:e>
                                <m:sup>
                                  <m:r>
                                    <a:rPr lang="de-DE" i="1">
                                      <a:latin typeface="Cambria Math" panose="02040503050406030204" pitchFamily="18" charset="0"/>
                                    </a:rPr>
                                    <m:t>𝑝</m:t>
                                  </m:r>
                                </m:sup>
                              </m:sSup>
                            </m:lim>
                          </m:limLow>
                        </m:fName>
                        <m:e>
                          <m:nary>
                            <m:naryPr>
                              <m:chr m:val="∑"/>
                              <m:ctrlPr>
                                <a:rPr lang="de-DE" i="1">
                                  <a:latin typeface="Cambria Math"/>
                                </a:rPr>
                              </m:ctrlPr>
                            </m:naryPr>
                            <m:sub>
                              <m:r>
                                <m:rPr>
                                  <m:brk m:alnAt="23"/>
                                </m:rPr>
                                <a:rPr lang="de-DE" i="1">
                                  <a:latin typeface="Cambria Math" panose="02040503050406030204" pitchFamily="18" charset="0"/>
                                </a:rPr>
                                <m:t>𝑖</m:t>
                              </m:r>
                              <m:r>
                                <a:rPr lang="de-DE" i="1">
                                  <a:latin typeface="Cambria Math" panose="02040503050406030204" pitchFamily="18" charset="0"/>
                                </a:rPr>
                                <m:t>=1</m:t>
                              </m:r>
                            </m:sub>
                            <m:sup>
                              <m:r>
                                <a:rPr lang="de-DE" i="1">
                                  <a:latin typeface="Cambria Math" panose="02040503050406030204" pitchFamily="18" charset="0"/>
                                </a:rPr>
                                <m:t>𝑛</m:t>
                              </m:r>
                            </m:sup>
                            <m:e>
                              <m:sSup>
                                <m:sSupPr>
                                  <m:ctrlPr>
                                    <a:rPr lang="de-DE" i="1">
                                      <a:latin typeface="Cambria Math"/>
                                    </a:rPr>
                                  </m:ctrlPr>
                                </m:sSupPr>
                                <m:e>
                                  <m:r>
                                    <a:rPr lang="de-DE" i="1">
                                      <a:latin typeface="Cambria Math" panose="02040503050406030204" pitchFamily="18" charset="0"/>
                                    </a:rPr>
                                    <m:t>(</m:t>
                                  </m:r>
                                  <m:sSub>
                                    <m:sSubPr>
                                      <m:ctrlPr>
                                        <a:rPr lang="de-DE" i="1">
                                          <a:latin typeface="Cambria Math"/>
                                        </a:rPr>
                                      </m:ctrlPr>
                                    </m:sSubPr>
                                    <m:e>
                                      <m:r>
                                        <a:rPr lang="de-DE" i="1">
                                          <a:latin typeface="Cambria Math" panose="02040503050406030204" pitchFamily="18" charset="0"/>
                                        </a:rPr>
                                        <m:t>𝑌</m:t>
                                      </m:r>
                                    </m:e>
                                    <m:sub>
                                      <m:r>
                                        <a:rPr lang="de-DE" i="1">
                                          <a:latin typeface="Cambria Math" panose="02040503050406030204" pitchFamily="18" charset="0"/>
                                        </a:rPr>
                                        <m:t>𝑖</m:t>
                                      </m:r>
                                    </m:sub>
                                  </m:sSub>
                                  <m:r>
                                    <a:rPr lang="de-DE" i="1">
                                      <a:latin typeface="Cambria Math" panose="02040503050406030204" pitchFamily="18" charset="0"/>
                                    </a:rPr>
                                    <m:t>−</m:t>
                                  </m:r>
                                  <m:sSup>
                                    <m:sSupPr>
                                      <m:ctrlPr>
                                        <a:rPr lang="de-DE" i="1">
                                          <a:latin typeface="Cambria Math"/>
                                        </a:rPr>
                                      </m:ctrlPr>
                                    </m:sSupPr>
                                    <m:e>
                                      <m:r>
                                        <a:rPr lang="de-DE" i="1">
                                          <a:latin typeface="Cambria Math" panose="02040503050406030204" pitchFamily="18" charset="0"/>
                                        </a:rPr>
                                        <m:t>𝑏</m:t>
                                      </m:r>
                                    </m:e>
                                    <m:sup>
                                      <m:r>
                                        <a:rPr lang="de-DE" i="1">
                                          <a:latin typeface="Cambria Math" panose="02040503050406030204" pitchFamily="18" charset="0"/>
                                        </a:rPr>
                                        <m:t>′</m:t>
                                      </m:r>
                                    </m:sup>
                                  </m:sSup>
                                  <m:sSub>
                                    <m:sSubPr>
                                      <m:ctrlPr>
                                        <a:rPr lang="de-DE" i="1">
                                          <a:latin typeface="Cambria Math"/>
                                        </a:rPr>
                                      </m:ctrlPr>
                                    </m:sSubPr>
                                    <m:e>
                                      <m:r>
                                        <a:rPr lang="de-DE" i="1">
                                          <a:latin typeface="Cambria Math" panose="02040503050406030204" pitchFamily="18" charset="0"/>
                                        </a:rPr>
                                        <m:t>𝑋</m:t>
                                      </m:r>
                                    </m:e>
                                    <m:sub>
                                      <m:r>
                                        <a:rPr lang="de-DE" i="1">
                                          <a:latin typeface="Cambria Math" panose="02040503050406030204" pitchFamily="18" charset="0"/>
                                        </a:rPr>
                                        <m:t>𝑖</m:t>
                                      </m:r>
                                    </m:sub>
                                  </m:sSub>
                                  <m:r>
                                    <a:rPr lang="de-DE" i="1">
                                      <a:latin typeface="Cambria Math" panose="02040503050406030204" pitchFamily="18" charset="0"/>
                                    </a:rPr>
                                    <m:t>)</m:t>
                                  </m:r>
                                </m:e>
                                <m:sup>
                                  <m:r>
                                    <a:rPr lang="de-DE" i="1">
                                      <a:latin typeface="Cambria Math" panose="02040503050406030204" pitchFamily="18" charset="0"/>
                                    </a:rPr>
                                    <m:t>2</m:t>
                                  </m:r>
                                </m:sup>
                              </m:sSup>
                              <m:r>
                                <a:rPr lang="de-DE" i="1">
                                  <a:latin typeface="Cambria Math" panose="02040503050406030204" pitchFamily="18" charset="0"/>
                                </a:rPr>
                                <m:t>+</m:t>
                              </m:r>
                              <m:r>
                                <m:rPr>
                                  <m:sty m:val="p"/>
                                </m:rPr>
                                <a:rPr lang="el-GR" i="1">
                                  <a:latin typeface="Cambria Math" panose="02040503050406030204" pitchFamily="18" charset="0"/>
                                </a:rPr>
                                <m:t>λ</m:t>
                              </m:r>
                              <m:nary>
                                <m:naryPr>
                                  <m:chr m:val="∑"/>
                                  <m:ctrlPr>
                                    <a:rPr lang="el-GR" i="1">
                                      <a:latin typeface="Cambria Math"/>
                                    </a:rPr>
                                  </m:ctrlPr>
                                </m:naryPr>
                                <m:sub>
                                  <m:r>
                                    <m:rPr>
                                      <m:brk m:alnAt="23"/>
                                    </m:rPr>
                                    <a:rPr lang="de-DE" i="1">
                                      <a:latin typeface="Cambria Math" panose="02040503050406030204" pitchFamily="18" charset="0"/>
                                    </a:rPr>
                                    <m:t>𝑗</m:t>
                                  </m:r>
                                  <m:r>
                                    <a:rPr lang="de-DE" i="1">
                                      <a:latin typeface="Cambria Math" panose="02040503050406030204" pitchFamily="18" charset="0"/>
                                    </a:rPr>
                                    <m:t>=1</m:t>
                                  </m:r>
                                </m:sub>
                                <m:sup>
                                  <m:r>
                                    <a:rPr lang="de-DE" i="1">
                                      <a:latin typeface="Cambria Math" panose="02040503050406030204" pitchFamily="18" charset="0"/>
                                    </a:rPr>
                                    <m:t>𝑝</m:t>
                                  </m:r>
                                </m:sup>
                                <m:e>
                                  <m:sSubSup>
                                    <m:sSubSupPr>
                                      <m:ctrlPr>
                                        <a:rPr lang="el-GR" i="1">
                                          <a:latin typeface="Cambria Math"/>
                                        </a:rPr>
                                      </m:ctrlPr>
                                    </m:sSubSupPr>
                                    <m:e>
                                      <m:r>
                                        <a:rPr lang="de-DE" i="1">
                                          <a:latin typeface="Cambria Math" panose="02040503050406030204" pitchFamily="18" charset="0"/>
                                        </a:rPr>
                                        <m:t>𝑏</m:t>
                                      </m:r>
                                    </m:e>
                                    <m:sub>
                                      <m:r>
                                        <a:rPr lang="de-DE" i="1">
                                          <a:latin typeface="Cambria Math" panose="02040503050406030204" pitchFamily="18" charset="0"/>
                                        </a:rPr>
                                        <m:t>𝑗</m:t>
                                      </m:r>
                                    </m:sub>
                                    <m:sup>
                                      <m:r>
                                        <a:rPr lang="de-DE" i="1">
                                          <a:latin typeface="Cambria Math" panose="02040503050406030204" pitchFamily="18" charset="0"/>
                                        </a:rPr>
                                        <m:t>2</m:t>
                                      </m:r>
                                    </m:sup>
                                  </m:sSubSup>
                                </m:e>
                              </m:nary>
                            </m:e>
                          </m:nary>
                        </m:e>
                      </m:func>
                    </m:oMath>
                  </m:oMathPara>
                </a14:m>
                <a:endParaRPr lang="en-US" dirty="0"/>
              </a:p>
              <a:p>
                <a:r>
                  <a:rPr lang="en-US" dirty="0" smtClean="0"/>
                  <a:t>Explanation:</a:t>
                </a:r>
                <a:endParaRPr lang="en-US" dirty="0"/>
              </a:p>
              <a:p>
                <a:pPr lvl="1"/>
                <a:r>
                  <a:rPr lang="en-US" dirty="0"/>
                  <a:t>Ridge penalizes or presses down large values of </a:t>
                </a:r>
                <a:r>
                  <a:rPr lang="en-US" dirty="0" smtClean="0"/>
                  <a:t>coeﬃcients much </a:t>
                </a:r>
                <a:r>
                  <a:rPr lang="en-US" dirty="0"/>
                  <a:t>more aggressively than Lasso, and it penalizes </a:t>
                </a:r>
                <a:r>
                  <a:rPr lang="en-US" dirty="0" smtClean="0"/>
                  <a:t>small values </a:t>
                </a:r>
                <a:r>
                  <a:rPr lang="en-US" dirty="0"/>
                  <a:t>much less aggressively than </a:t>
                </a:r>
                <a:r>
                  <a:rPr lang="en-US" dirty="0" smtClean="0"/>
                  <a:t>Lasso</a:t>
                </a:r>
              </a:p>
              <a:p>
                <a:pPr lvl="1"/>
                <a:r>
                  <a:rPr lang="en-US" dirty="0"/>
                  <a:t>Unlike Lasso, Ridge does not do variable selection (</a:t>
                </a:r>
                <a:r>
                  <a:rPr lang="en-US" dirty="0" smtClean="0"/>
                  <a:t>set coeﬃcients </a:t>
                </a:r>
                <a:r>
                  <a:rPr lang="en-US" dirty="0"/>
                  <a:t>to zero</a:t>
                </a:r>
                <a:r>
                  <a:rPr lang="en-US" dirty="0" smtClean="0"/>
                  <a:t>)</a:t>
                </a:r>
                <a:endParaRPr lang="de-DE"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194" t="-2385" r="-1724"/>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FC0CC166-4E39-43B8-AB91-BDD1C4C9E224}" type="slidenum">
              <a:rPr lang="de-DE" smtClean="0"/>
              <a:t>12</a:t>
            </a:fld>
            <a:endParaRPr lang="de-DE"/>
          </a:p>
        </p:txBody>
      </p:sp>
      <p:sp>
        <p:nvSpPr>
          <p:cNvPr id="9" name="Date Placeholder 3"/>
          <p:cNvSpPr>
            <a:spLocks noGrp="1"/>
          </p:cNvSpPr>
          <p:nvPr>
            <p:ph type="dt" sz="half" idx="10"/>
          </p:nvPr>
        </p:nvSpPr>
        <p:spPr>
          <a:xfrm>
            <a:off x="683568" y="6386400"/>
            <a:ext cx="2133600" cy="180000"/>
          </a:xfrm>
        </p:spPr>
        <p:txBody>
          <a:bodyPr/>
          <a:lstStyle/>
          <a:p>
            <a:r>
              <a:rPr lang="de-DE" dirty="0" smtClean="0"/>
              <a:t>06.12.2018</a:t>
            </a:r>
            <a:endParaRPr lang="de-DE" dirty="0"/>
          </a:p>
        </p:txBody>
      </p:sp>
      <p:sp>
        <p:nvSpPr>
          <p:cNvPr id="10" name="Footer Placeholder 4"/>
          <p:cNvSpPr>
            <a:spLocks noGrp="1"/>
          </p:cNvSpPr>
          <p:nvPr>
            <p:ph type="ftr" sz="quarter" idx="11"/>
          </p:nvPr>
        </p:nvSpPr>
        <p:spPr>
          <a:xfrm>
            <a:off x="684000" y="6134400"/>
            <a:ext cx="2895600" cy="180000"/>
          </a:xfrm>
        </p:spPr>
        <p:txBody>
          <a:bodyPr/>
          <a:lstStyle/>
          <a:p>
            <a:r>
              <a:rPr lang="de-DE" dirty="0" smtClean="0"/>
              <a:t>Pavel Lesnevski</a:t>
            </a:r>
            <a:endParaRPr lang="de-DE" dirty="0"/>
          </a:p>
        </p:txBody>
      </p:sp>
    </p:spTree>
    <p:extLst>
      <p:ext uri="{BB962C8B-B14F-4D97-AF65-F5344CB8AC3E}">
        <p14:creationId xmlns:p14="http://schemas.microsoft.com/office/powerpoint/2010/main" val="8146741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000" y="584684"/>
            <a:ext cx="5479200" cy="1141200"/>
          </a:xfrm>
        </p:spPr>
        <p:txBody>
          <a:bodyPr/>
          <a:lstStyle/>
          <a:p>
            <a:r>
              <a:rPr lang="de-DE" dirty="0" smtClean="0"/>
              <a:t>Elastic </a:t>
            </a:r>
            <a:r>
              <a:rPr lang="de-DE" dirty="0"/>
              <a:t>Net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Combination of Lasso and </a:t>
                </a:r>
                <a:r>
                  <a:rPr lang="en-US" dirty="0" smtClean="0"/>
                  <a:t>Ridge penalty terms:</a:t>
                </a:r>
              </a:p>
              <a:p>
                <a:pPr marL="0" indent="0">
                  <a:buNone/>
                </a:pPr>
                <a14:m>
                  <m:oMathPara xmlns:m="http://schemas.openxmlformats.org/officeDocument/2006/math">
                    <m:oMathParaPr>
                      <m:jc m:val="centerGroup"/>
                    </m:oMathParaPr>
                    <m:oMath xmlns:m="http://schemas.openxmlformats.org/officeDocument/2006/math">
                      <m:acc>
                        <m:accPr>
                          <m:chr m:val="̂"/>
                          <m:ctrlPr>
                            <a:rPr lang="de-DE" i="1">
                              <a:latin typeface="Cambria Math"/>
                              <a:ea typeface="Cambria Math"/>
                            </a:rPr>
                          </m:ctrlPr>
                        </m:accPr>
                        <m:e>
                          <m:r>
                            <a:rPr lang="de-DE" i="1">
                              <a:latin typeface="Cambria Math"/>
                              <a:ea typeface="Cambria Math"/>
                            </a:rPr>
                            <m:t>𝛽</m:t>
                          </m:r>
                        </m:e>
                      </m:acc>
                      <m:d>
                        <m:dPr>
                          <m:ctrlPr>
                            <a:rPr lang="en-US" i="1">
                              <a:latin typeface="Cambria Math"/>
                              <a:ea typeface="Cambria Math"/>
                            </a:rPr>
                          </m:ctrlPr>
                        </m:dPr>
                        <m:e>
                          <m:r>
                            <m:rPr>
                              <m:sty m:val="p"/>
                            </m:rPr>
                            <a:rPr lang="el-GR" i="1">
                              <a:latin typeface="Cambria Math" panose="02040503050406030204" pitchFamily="18" charset="0"/>
                            </a:rPr>
                            <m:t>λ</m:t>
                          </m:r>
                        </m:e>
                      </m:d>
                      <m:r>
                        <a:rPr lang="en-US" i="1">
                          <a:latin typeface="Cambria Math"/>
                          <a:ea typeface="Cambria Math"/>
                        </a:rPr>
                        <m:t>=</m:t>
                      </m:r>
                      <m:func>
                        <m:funcPr>
                          <m:ctrlPr>
                            <a:rPr lang="de-DE" i="1">
                              <a:latin typeface="Cambria Math"/>
                            </a:rPr>
                          </m:ctrlPr>
                        </m:funcPr>
                        <m:fName>
                          <m:r>
                            <m:rPr>
                              <m:sty m:val="p"/>
                            </m:rPr>
                            <a:rPr lang="en-US">
                              <a:latin typeface="Cambria Math"/>
                              <a:ea typeface="Cambria Math"/>
                            </a:rPr>
                            <m:t>arg</m:t>
                          </m:r>
                          <m:limLow>
                            <m:limLowPr>
                              <m:ctrlPr>
                                <a:rPr lang="de-DE" i="1">
                                  <a:latin typeface="Cambria Math"/>
                                </a:rPr>
                              </m:ctrlPr>
                            </m:limLowPr>
                            <m:e>
                              <m:r>
                                <m:rPr>
                                  <m:sty m:val="p"/>
                                </m:rPr>
                                <a:rPr lang="de-DE" i="1">
                                  <a:latin typeface="Cambria Math" panose="02040503050406030204" pitchFamily="18" charset="0"/>
                                </a:rPr>
                                <m:t>min</m:t>
                              </m:r>
                            </m:e>
                            <m:lim>
                              <m:r>
                                <a:rPr lang="de-DE" i="1">
                                  <a:latin typeface="Cambria Math" panose="02040503050406030204" pitchFamily="18" charset="0"/>
                                </a:rPr>
                                <m:t>𝑏</m:t>
                              </m:r>
                              <m:r>
                                <a:rPr lang="de-DE" i="1">
                                  <a:latin typeface="Cambria Math" panose="02040503050406030204" pitchFamily="18" charset="0"/>
                                </a:rPr>
                                <m:t>∈</m:t>
                              </m:r>
                              <m:sSup>
                                <m:sSupPr>
                                  <m:ctrlPr>
                                    <a:rPr lang="de-DE" i="1">
                                      <a:latin typeface="Cambria Math"/>
                                    </a:rPr>
                                  </m:ctrlPr>
                                </m:sSupPr>
                                <m:e>
                                  <m:r>
                                    <a:rPr lang="de-DE" i="1">
                                      <a:latin typeface="Cambria Math" panose="02040503050406030204" pitchFamily="18" charset="0"/>
                                    </a:rPr>
                                    <m:t>𝑅</m:t>
                                  </m:r>
                                </m:e>
                                <m:sup>
                                  <m:r>
                                    <a:rPr lang="de-DE" i="1">
                                      <a:latin typeface="Cambria Math" panose="02040503050406030204" pitchFamily="18" charset="0"/>
                                    </a:rPr>
                                    <m:t>𝑝</m:t>
                                  </m:r>
                                </m:sup>
                              </m:sSup>
                            </m:lim>
                          </m:limLow>
                        </m:fName>
                        <m:e>
                          <m:nary>
                            <m:naryPr>
                              <m:chr m:val="∑"/>
                              <m:ctrlPr>
                                <a:rPr lang="de-DE" i="1">
                                  <a:latin typeface="Cambria Math"/>
                                </a:rPr>
                              </m:ctrlPr>
                            </m:naryPr>
                            <m:sub>
                              <m:r>
                                <m:rPr>
                                  <m:brk m:alnAt="23"/>
                                </m:rPr>
                                <a:rPr lang="de-DE" i="1">
                                  <a:latin typeface="Cambria Math" panose="02040503050406030204" pitchFamily="18" charset="0"/>
                                </a:rPr>
                                <m:t>𝑖</m:t>
                              </m:r>
                              <m:r>
                                <a:rPr lang="de-DE" i="1">
                                  <a:latin typeface="Cambria Math" panose="02040503050406030204" pitchFamily="18" charset="0"/>
                                </a:rPr>
                                <m:t>=1</m:t>
                              </m:r>
                            </m:sub>
                            <m:sup>
                              <m:r>
                                <a:rPr lang="de-DE" i="1">
                                  <a:latin typeface="Cambria Math" panose="02040503050406030204" pitchFamily="18" charset="0"/>
                                </a:rPr>
                                <m:t>𝑛</m:t>
                              </m:r>
                            </m:sup>
                            <m:e>
                              <m:sSup>
                                <m:sSupPr>
                                  <m:ctrlPr>
                                    <a:rPr lang="de-DE" i="1">
                                      <a:latin typeface="Cambria Math"/>
                                    </a:rPr>
                                  </m:ctrlPr>
                                </m:sSupPr>
                                <m:e>
                                  <m:r>
                                    <a:rPr lang="de-DE" i="1">
                                      <a:latin typeface="Cambria Math" panose="02040503050406030204" pitchFamily="18" charset="0"/>
                                    </a:rPr>
                                    <m:t>(</m:t>
                                  </m:r>
                                  <m:sSub>
                                    <m:sSubPr>
                                      <m:ctrlPr>
                                        <a:rPr lang="de-DE" i="1">
                                          <a:latin typeface="Cambria Math"/>
                                        </a:rPr>
                                      </m:ctrlPr>
                                    </m:sSubPr>
                                    <m:e>
                                      <m:r>
                                        <a:rPr lang="de-DE" i="1">
                                          <a:latin typeface="Cambria Math" panose="02040503050406030204" pitchFamily="18" charset="0"/>
                                        </a:rPr>
                                        <m:t>𝑌</m:t>
                                      </m:r>
                                    </m:e>
                                    <m:sub>
                                      <m:r>
                                        <a:rPr lang="de-DE" i="1">
                                          <a:latin typeface="Cambria Math" panose="02040503050406030204" pitchFamily="18" charset="0"/>
                                        </a:rPr>
                                        <m:t>𝑖</m:t>
                                      </m:r>
                                    </m:sub>
                                  </m:sSub>
                                  <m:r>
                                    <a:rPr lang="de-DE" i="1">
                                      <a:latin typeface="Cambria Math" panose="02040503050406030204" pitchFamily="18" charset="0"/>
                                    </a:rPr>
                                    <m:t>−</m:t>
                                  </m:r>
                                  <m:sSup>
                                    <m:sSupPr>
                                      <m:ctrlPr>
                                        <a:rPr lang="de-DE" i="1">
                                          <a:latin typeface="Cambria Math"/>
                                        </a:rPr>
                                      </m:ctrlPr>
                                    </m:sSupPr>
                                    <m:e>
                                      <m:r>
                                        <a:rPr lang="de-DE" i="1">
                                          <a:latin typeface="Cambria Math" panose="02040503050406030204" pitchFamily="18" charset="0"/>
                                        </a:rPr>
                                        <m:t>𝑏</m:t>
                                      </m:r>
                                    </m:e>
                                    <m:sup>
                                      <m:r>
                                        <a:rPr lang="de-DE" i="1">
                                          <a:latin typeface="Cambria Math" panose="02040503050406030204" pitchFamily="18" charset="0"/>
                                        </a:rPr>
                                        <m:t>′</m:t>
                                      </m:r>
                                    </m:sup>
                                  </m:sSup>
                                  <m:sSub>
                                    <m:sSubPr>
                                      <m:ctrlPr>
                                        <a:rPr lang="de-DE" i="1">
                                          <a:latin typeface="Cambria Math"/>
                                        </a:rPr>
                                      </m:ctrlPr>
                                    </m:sSubPr>
                                    <m:e>
                                      <m:r>
                                        <a:rPr lang="de-DE" i="1">
                                          <a:latin typeface="Cambria Math" panose="02040503050406030204" pitchFamily="18" charset="0"/>
                                        </a:rPr>
                                        <m:t>𝑋</m:t>
                                      </m:r>
                                    </m:e>
                                    <m:sub>
                                      <m:r>
                                        <a:rPr lang="de-DE" i="1">
                                          <a:latin typeface="Cambria Math" panose="02040503050406030204" pitchFamily="18" charset="0"/>
                                        </a:rPr>
                                        <m:t>𝑖</m:t>
                                      </m:r>
                                    </m:sub>
                                  </m:sSub>
                                  <m:r>
                                    <a:rPr lang="de-DE" i="1">
                                      <a:latin typeface="Cambria Math" panose="02040503050406030204" pitchFamily="18" charset="0"/>
                                    </a:rPr>
                                    <m:t>)</m:t>
                                  </m:r>
                                </m:e>
                                <m:sup>
                                  <m:r>
                                    <a:rPr lang="de-DE" i="1">
                                      <a:latin typeface="Cambria Math" panose="02040503050406030204" pitchFamily="18" charset="0"/>
                                    </a:rPr>
                                    <m:t>2</m:t>
                                  </m:r>
                                </m:sup>
                              </m:sSup>
                              <m:r>
                                <a:rPr lang="de-DE" i="1">
                                  <a:latin typeface="Cambria Math" panose="02040503050406030204" pitchFamily="18" charset="0"/>
                                </a:rPr>
                                <m:t>+</m:t>
                              </m:r>
                              <m:sSub>
                                <m:sSubPr>
                                  <m:ctrlPr>
                                    <a:rPr lang="de-DE" i="1">
                                      <a:latin typeface="Cambria Math"/>
                                    </a:rPr>
                                  </m:ctrlPr>
                                </m:sSubPr>
                                <m:e>
                                  <m:r>
                                    <m:rPr>
                                      <m:sty m:val="p"/>
                                    </m:rPr>
                                    <a:rPr lang="el-GR" i="1">
                                      <a:latin typeface="Cambria Math" panose="02040503050406030204" pitchFamily="18" charset="0"/>
                                    </a:rPr>
                                    <m:t>λ</m:t>
                                  </m:r>
                                </m:e>
                                <m:sub>
                                  <m:r>
                                    <a:rPr lang="de-DE" i="1">
                                      <a:latin typeface="Cambria Math" panose="02040503050406030204" pitchFamily="18" charset="0"/>
                                    </a:rPr>
                                    <m:t>1</m:t>
                                  </m:r>
                                </m:sub>
                              </m:sSub>
                              <m:nary>
                                <m:naryPr>
                                  <m:chr m:val="∑"/>
                                  <m:ctrlPr>
                                    <a:rPr lang="el-GR" i="1">
                                      <a:latin typeface="Cambria Math"/>
                                    </a:rPr>
                                  </m:ctrlPr>
                                </m:naryPr>
                                <m:sub>
                                  <m:r>
                                    <m:rPr>
                                      <m:brk m:alnAt="23"/>
                                    </m:rPr>
                                    <a:rPr lang="de-DE" i="1">
                                      <a:latin typeface="Cambria Math" panose="02040503050406030204" pitchFamily="18" charset="0"/>
                                    </a:rPr>
                                    <m:t>𝑗</m:t>
                                  </m:r>
                                  <m:r>
                                    <a:rPr lang="de-DE" i="1">
                                      <a:latin typeface="Cambria Math" panose="02040503050406030204" pitchFamily="18" charset="0"/>
                                    </a:rPr>
                                    <m:t>=1</m:t>
                                  </m:r>
                                </m:sub>
                                <m:sup>
                                  <m:r>
                                    <a:rPr lang="de-DE" i="1">
                                      <a:latin typeface="Cambria Math" panose="02040503050406030204" pitchFamily="18" charset="0"/>
                                    </a:rPr>
                                    <m:t>𝑝</m:t>
                                  </m:r>
                                </m:sup>
                                <m:e>
                                  <m:r>
                                    <a:rPr lang="de-DE" i="1">
                                      <a:latin typeface="Cambria Math" panose="02040503050406030204" pitchFamily="18" charset="0"/>
                                    </a:rPr>
                                    <m:t>|</m:t>
                                  </m:r>
                                  <m:sSub>
                                    <m:sSubPr>
                                      <m:ctrlPr>
                                        <a:rPr lang="de-DE" i="1">
                                          <a:latin typeface="Cambria Math"/>
                                        </a:rPr>
                                      </m:ctrlPr>
                                    </m:sSubPr>
                                    <m:e>
                                      <m:r>
                                        <a:rPr lang="de-DE" i="1">
                                          <a:latin typeface="Cambria Math" panose="02040503050406030204" pitchFamily="18" charset="0"/>
                                        </a:rPr>
                                        <m:t>𝑏</m:t>
                                      </m:r>
                                    </m:e>
                                    <m:sub>
                                      <m:r>
                                        <a:rPr lang="de-DE" i="1">
                                          <a:latin typeface="Cambria Math" panose="02040503050406030204" pitchFamily="18" charset="0"/>
                                        </a:rPr>
                                        <m:t>𝑗</m:t>
                                      </m:r>
                                    </m:sub>
                                  </m:sSub>
                                  <m:r>
                                    <a:rPr lang="de-DE" i="1">
                                      <a:latin typeface="Cambria Math" panose="02040503050406030204" pitchFamily="18" charset="0"/>
                                    </a:rPr>
                                    <m:t>|</m:t>
                                  </m:r>
                                </m:e>
                              </m:nary>
                              <m:r>
                                <a:rPr lang="de-DE" i="1">
                                  <a:latin typeface="Cambria Math" panose="02040503050406030204" pitchFamily="18" charset="0"/>
                                </a:rPr>
                                <m:t>+</m:t>
                              </m:r>
                              <m:sSub>
                                <m:sSubPr>
                                  <m:ctrlPr>
                                    <a:rPr lang="de-DE" i="1">
                                      <a:latin typeface="Cambria Math"/>
                                    </a:rPr>
                                  </m:ctrlPr>
                                </m:sSubPr>
                                <m:e>
                                  <m:r>
                                    <m:rPr>
                                      <m:sty m:val="p"/>
                                    </m:rPr>
                                    <a:rPr lang="el-GR" i="1">
                                      <a:latin typeface="Cambria Math" panose="02040503050406030204" pitchFamily="18" charset="0"/>
                                    </a:rPr>
                                    <m:t>λ</m:t>
                                  </m:r>
                                </m:e>
                                <m:sub>
                                  <m:r>
                                    <a:rPr lang="de-DE" i="1">
                                      <a:latin typeface="Cambria Math" panose="02040503050406030204" pitchFamily="18" charset="0"/>
                                    </a:rPr>
                                    <m:t>2</m:t>
                                  </m:r>
                                </m:sub>
                              </m:sSub>
                              <m:nary>
                                <m:naryPr>
                                  <m:chr m:val="∑"/>
                                  <m:ctrlPr>
                                    <a:rPr lang="el-GR" i="1">
                                      <a:latin typeface="Cambria Math"/>
                                    </a:rPr>
                                  </m:ctrlPr>
                                </m:naryPr>
                                <m:sub>
                                  <m:r>
                                    <m:rPr>
                                      <m:brk m:alnAt="23"/>
                                    </m:rPr>
                                    <a:rPr lang="de-DE" i="1">
                                      <a:latin typeface="Cambria Math" panose="02040503050406030204" pitchFamily="18" charset="0"/>
                                    </a:rPr>
                                    <m:t>𝑗</m:t>
                                  </m:r>
                                  <m:r>
                                    <a:rPr lang="de-DE" i="1">
                                      <a:latin typeface="Cambria Math" panose="02040503050406030204" pitchFamily="18" charset="0"/>
                                    </a:rPr>
                                    <m:t>=1</m:t>
                                  </m:r>
                                </m:sub>
                                <m:sup>
                                  <m:r>
                                    <a:rPr lang="de-DE" i="1">
                                      <a:latin typeface="Cambria Math" panose="02040503050406030204" pitchFamily="18" charset="0"/>
                                    </a:rPr>
                                    <m:t>𝑝</m:t>
                                  </m:r>
                                </m:sup>
                                <m:e>
                                  <m:sSubSup>
                                    <m:sSubSupPr>
                                      <m:ctrlPr>
                                        <a:rPr lang="el-GR" i="1">
                                          <a:latin typeface="Cambria Math"/>
                                        </a:rPr>
                                      </m:ctrlPr>
                                    </m:sSubSupPr>
                                    <m:e>
                                      <m:r>
                                        <a:rPr lang="de-DE" i="1">
                                          <a:latin typeface="Cambria Math" panose="02040503050406030204" pitchFamily="18" charset="0"/>
                                        </a:rPr>
                                        <m:t>𝑏</m:t>
                                      </m:r>
                                    </m:e>
                                    <m:sub>
                                      <m:r>
                                        <a:rPr lang="de-DE" i="1">
                                          <a:latin typeface="Cambria Math" panose="02040503050406030204" pitchFamily="18" charset="0"/>
                                        </a:rPr>
                                        <m:t>𝑗</m:t>
                                      </m:r>
                                    </m:sub>
                                    <m:sup>
                                      <m:r>
                                        <a:rPr lang="de-DE" i="1">
                                          <a:latin typeface="Cambria Math" panose="02040503050406030204" pitchFamily="18" charset="0"/>
                                        </a:rPr>
                                        <m:t>2</m:t>
                                      </m:r>
                                    </m:sup>
                                  </m:sSubSup>
                                </m:e>
                              </m:nary>
                            </m:e>
                          </m:nary>
                        </m:e>
                      </m:func>
                    </m:oMath>
                  </m:oMathPara>
                </a14:m>
                <a:endParaRPr lang="en-US" dirty="0"/>
              </a:p>
              <a:p>
                <a:r>
                  <a:rPr lang="en-US" dirty="0" smtClean="0"/>
                  <a:t>Explanation:</a:t>
                </a:r>
                <a:endParaRPr lang="en-US" dirty="0"/>
              </a:p>
              <a:p>
                <a:pPr lvl="1"/>
                <a:r>
                  <a:rPr lang="en-US" dirty="0"/>
                  <a:t>Perform variable </a:t>
                </a:r>
                <a:r>
                  <a:rPr lang="en-US" dirty="0" smtClean="0"/>
                  <a:t>selection as Lasso </a:t>
                </a:r>
                <a:r>
                  <a:rPr lang="en-US" dirty="0"/>
                  <a:t>and </a:t>
                </a:r>
                <a:r>
                  <a:rPr lang="en-US" dirty="0" smtClean="0"/>
                  <a:t>shrinks </a:t>
                </a:r>
                <a:r>
                  <a:rPr lang="en-US" dirty="0"/>
                  <a:t>remaining coefficients to </a:t>
                </a:r>
                <a:r>
                  <a:rPr lang="en-US" dirty="0" smtClean="0"/>
                  <a:t>zero as Ridge</a:t>
                </a:r>
                <a:endParaRPr lang="en-US" dirty="0"/>
              </a:p>
              <a:p>
                <a:pPr marL="0" indent="0">
                  <a:buNone/>
                </a:pPr>
                <a:endParaRPr lang="de-DE"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194" t="-2385"/>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FC0CC166-4E39-43B8-AB91-BDD1C4C9E224}" type="slidenum">
              <a:rPr lang="de-DE" smtClean="0"/>
              <a:t>13</a:t>
            </a:fld>
            <a:endParaRPr lang="de-DE"/>
          </a:p>
        </p:txBody>
      </p:sp>
      <p:sp>
        <p:nvSpPr>
          <p:cNvPr id="7" name="Date Placeholder 3"/>
          <p:cNvSpPr txBox="1">
            <a:spLocks/>
          </p:cNvSpPr>
          <p:nvPr/>
        </p:nvSpPr>
        <p:spPr>
          <a:xfrm>
            <a:off x="835968" y="6538800"/>
            <a:ext cx="2133600" cy="180000"/>
          </a:xfrm>
          <a:prstGeom prst="rect">
            <a:avLst/>
          </a:prstGeom>
        </p:spPr>
        <p:txBody>
          <a:bodyPr vert="horz" lIns="0" tIns="0" rIns="0" bIns="0" rtlCol="0" anchor="t">
            <a:noAutofit/>
          </a:bodyPr>
          <a:lstStyle>
            <a:defPPr>
              <a:defRPr lang="de-DE"/>
            </a:defPPr>
            <a:lvl1pPr marL="0" algn="l" defTabSz="914400" rtl="0" eaLnBrk="1" latinLnBrk="0" hangingPunct="1">
              <a:defRPr sz="1200" kern="1200">
                <a:solidFill>
                  <a:srgbClr val="00305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t>06.12.2018</a:t>
            </a:r>
            <a:endParaRPr lang="de-DE" dirty="0"/>
          </a:p>
        </p:txBody>
      </p:sp>
      <p:sp>
        <p:nvSpPr>
          <p:cNvPr id="8" name="Footer Placeholder 4"/>
          <p:cNvSpPr txBox="1">
            <a:spLocks/>
          </p:cNvSpPr>
          <p:nvPr/>
        </p:nvSpPr>
        <p:spPr>
          <a:xfrm>
            <a:off x="836400" y="6286800"/>
            <a:ext cx="2895600" cy="180000"/>
          </a:xfrm>
          <a:prstGeom prst="rect">
            <a:avLst/>
          </a:prstGeom>
        </p:spPr>
        <p:txBody>
          <a:bodyPr vert="horz" lIns="0" tIns="0" rIns="0" bIns="0" rtlCol="0" anchor="t">
            <a:noAutofit/>
          </a:bodyPr>
          <a:lstStyle>
            <a:defPPr>
              <a:defRPr lang="de-DE"/>
            </a:defPPr>
            <a:lvl1pPr marL="0" algn="l" defTabSz="914400" rtl="0" eaLnBrk="1" latinLnBrk="0" hangingPunct="1">
              <a:defRPr sz="1200" kern="1200">
                <a:solidFill>
                  <a:srgbClr val="00305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t>Pavel Lesnvski</a:t>
            </a:r>
            <a:endParaRPr lang="de-DE" dirty="0"/>
          </a:p>
        </p:txBody>
      </p:sp>
    </p:spTree>
    <p:extLst>
      <p:ext uri="{BB962C8B-B14F-4D97-AF65-F5344CB8AC3E}">
        <p14:creationId xmlns:p14="http://schemas.microsoft.com/office/powerpoint/2010/main" val="11228862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000" y="260648"/>
            <a:ext cx="5479200" cy="1141200"/>
          </a:xfrm>
        </p:spPr>
        <p:txBody>
          <a:bodyPr/>
          <a:lstStyle/>
          <a:p>
            <a:r>
              <a:rPr lang="en-US" dirty="0" smtClean="0"/>
              <a:t>10-Fold Cross-Validation</a:t>
            </a:r>
            <a:endParaRPr lang="en-US" dirty="0"/>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14</a:t>
            </a:fld>
            <a:endParaRPr lang="de-DE"/>
          </a:p>
        </p:txBody>
      </p:sp>
      <p:pic>
        <p:nvPicPr>
          <p:cNvPr id="2051" name="Picture 3" descr="C:\Users\plesnevs\Desktop\k-fold_cross_valid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844" y="3681028"/>
            <a:ext cx="5256584" cy="296969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920" y="892958"/>
            <a:ext cx="4874362" cy="2716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ight Arrow 6"/>
          <p:cNvSpPr/>
          <p:nvPr/>
        </p:nvSpPr>
        <p:spPr>
          <a:xfrm>
            <a:off x="5712629" y="5298560"/>
            <a:ext cx="162018" cy="252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p:cNvSpPr txBox="1"/>
              <p:nvPr/>
            </p:nvSpPr>
            <p:spPr>
              <a:xfrm>
                <a:off x="6048164" y="4771498"/>
                <a:ext cx="3024336" cy="1316194"/>
              </a:xfrm>
              <a:prstGeom prst="rect">
                <a:avLst/>
              </a:prstGeom>
              <a:noFill/>
            </p:spPr>
            <p:txBody>
              <a:bodyPr wrap="square" rtlCol="0">
                <a:spAutoFit/>
              </a:bodyPr>
              <a:lstStyle/>
              <a:p>
                <a:r>
                  <a:rPr lang="en-US" dirty="0" smtClean="0"/>
                  <a:t>Model </a:t>
                </a:r>
                <a:r>
                  <a:rPr lang="en-US" dirty="0"/>
                  <a:t>parameters </a:t>
                </a:r>
                <a:r>
                  <a:rPr lang="en-US" dirty="0" smtClean="0"/>
                  <a:t> are chosen that minimize :</a:t>
                </a:r>
              </a:p>
              <a:p>
                <a14:m>
                  <m:oMath xmlns:m="http://schemas.openxmlformats.org/officeDocument/2006/math">
                    <m:r>
                      <a:rPr lang="en-US" b="0" i="1" smtClean="0">
                        <a:latin typeface="Cambria Math"/>
                      </a:rPr>
                      <m:t>𝐶𝑉𝑀𝑆𝐸</m:t>
                    </m:r>
                    <m:r>
                      <a:rPr lang="en-US" b="0" i="1" smtClean="0">
                        <a:latin typeface="Cambria Math"/>
                      </a:rPr>
                      <m:t>(</m:t>
                    </m:r>
                    <m:r>
                      <m:rPr>
                        <m:sty m:val="p"/>
                      </m:rPr>
                      <a:rPr lang="el-GR" i="1">
                        <a:latin typeface="Cambria Math" panose="02040503050406030204" pitchFamily="18" charset="0"/>
                      </a:rPr>
                      <m:t>λ</m:t>
                    </m:r>
                    <m:r>
                      <a:rPr lang="en-US" b="0" i="1" smtClean="0">
                        <a:latin typeface="Cambria Math"/>
                      </a:rPr>
                      <m:t>)</m:t>
                    </m:r>
                  </m:oMath>
                </a14:m>
                <a:r>
                  <a:rPr lang="en-US" dirty="0" smtClean="0"/>
                  <a:t>=</a:t>
                </a:r>
                <a14:m>
                  <m:oMath xmlns:m="http://schemas.openxmlformats.org/officeDocument/2006/math">
                    <m:f>
                      <m:fPr>
                        <m:ctrlPr>
                          <a:rPr lang="en-US" i="1" dirty="0" smtClean="0">
                            <a:latin typeface="Cambria Math"/>
                          </a:rPr>
                        </m:ctrlPr>
                      </m:fPr>
                      <m:num>
                        <m:r>
                          <a:rPr lang="en-US" b="0" i="1" dirty="0" smtClean="0">
                            <a:latin typeface="Cambria Math"/>
                          </a:rPr>
                          <m:t>1</m:t>
                        </m:r>
                      </m:num>
                      <m:den>
                        <m:r>
                          <a:rPr lang="en-US" b="0" i="1" dirty="0" smtClean="0">
                            <a:latin typeface="Cambria Math"/>
                          </a:rPr>
                          <m:t>10</m:t>
                        </m:r>
                      </m:den>
                    </m:f>
                    <m:nary>
                      <m:naryPr>
                        <m:chr m:val="∑"/>
                        <m:ctrlPr>
                          <a:rPr lang="en-US" i="1" dirty="0" smtClean="0">
                            <a:latin typeface="Cambria Math"/>
                          </a:rPr>
                        </m:ctrlPr>
                      </m:naryPr>
                      <m:sub>
                        <m:r>
                          <m:rPr>
                            <m:brk m:alnAt="23"/>
                          </m:rPr>
                          <a:rPr lang="en-US" b="0" i="1" dirty="0" smtClean="0">
                            <a:latin typeface="Cambria Math"/>
                          </a:rPr>
                          <m:t>𝑖</m:t>
                        </m:r>
                        <m:r>
                          <a:rPr lang="en-US" b="0" i="1" dirty="0" smtClean="0">
                            <a:latin typeface="Cambria Math"/>
                          </a:rPr>
                          <m:t>=1</m:t>
                        </m:r>
                      </m:sub>
                      <m:sup>
                        <m:r>
                          <a:rPr lang="en-US" b="0" i="1" dirty="0" smtClean="0">
                            <a:latin typeface="Cambria Math"/>
                          </a:rPr>
                          <m:t>10</m:t>
                        </m:r>
                      </m:sup>
                      <m:e>
                        <m:sSub>
                          <m:sSubPr>
                            <m:ctrlPr>
                              <a:rPr lang="en-US" b="0" i="1" dirty="0" smtClean="0">
                                <a:latin typeface="Cambria Math"/>
                              </a:rPr>
                            </m:ctrlPr>
                          </m:sSubPr>
                          <m:e>
                            <m:r>
                              <a:rPr lang="en-US" i="1" dirty="0">
                                <a:latin typeface="Cambria Math"/>
                              </a:rPr>
                              <m:t>𝑀𝑆𝐸</m:t>
                            </m:r>
                          </m:e>
                          <m:sub>
                            <m:r>
                              <a:rPr lang="en-US" b="0" i="1" dirty="0" smtClean="0">
                                <a:latin typeface="Cambria Math"/>
                              </a:rPr>
                              <m:t>𝑖</m:t>
                            </m:r>
                          </m:sub>
                        </m:sSub>
                        <m:r>
                          <a:rPr lang="en-US" b="0" i="1" dirty="0" smtClean="0">
                            <a:latin typeface="Cambria Math"/>
                          </a:rPr>
                          <m:t>(</m:t>
                        </m:r>
                        <m:r>
                          <m:rPr>
                            <m:sty m:val="p"/>
                          </m:rPr>
                          <a:rPr lang="el-GR" i="1">
                            <a:latin typeface="Cambria Math" panose="02040503050406030204" pitchFamily="18" charset="0"/>
                          </a:rPr>
                          <m:t>λ</m:t>
                        </m:r>
                        <m:r>
                          <a:rPr lang="en-US" b="0" i="1" dirty="0" smtClean="0">
                            <a:latin typeface="Cambria Math"/>
                          </a:rPr>
                          <m:t>)</m:t>
                        </m:r>
                      </m:e>
                    </m:nary>
                  </m:oMath>
                </a14:m>
                <a:endParaRPr lang="en-US" dirty="0" smtClean="0"/>
              </a:p>
              <a:p>
                <a:r>
                  <a:rPr lang="en-US" dirty="0" smtClean="0"/>
                  <a:t> </a:t>
                </a:r>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6048164" y="4771498"/>
                <a:ext cx="3024336" cy="1316194"/>
              </a:xfrm>
              <a:prstGeom prst="rect">
                <a:avLst/>
              </a:prstGeom>
              <a:blipFill rotWithShape="1">
                <a:blip r:embed="rId4"/>
                <a:stretch>
                  <a:fillRect l="-1613" t="-2315" r="-3226" b="-26389"/>
                </a:stretch>
              </a:blipFill>
            </p:spPr>
            <p:txBody>
              <a:bodyPr/>
              <a:lstStyle/>
              <a:p>
                <a:r>
                  <a:rPr lang="en-US">
                    <a:noFill/>
                  </a:rPr>
                  <a:t> </a:t>
                </a:r>
              </a:p>
            </p:txBody>
          </p:sp>
        </mc:Fallback>
      </mc:AlternateContent>
      <p:sp>
        <p:nvSpPr>
          <p:cNvPr id="10" name="TextBox 9"/>
          <p:cNvSpPr txBox="1"/>
          <p:nvPr/>
        </p:nvSpPr>
        <p:spPr>
          <a:xfrm>
            <a:off x="5979247" y="1268760"/>
            <a:ext cx="3093253" cy="2031325"/>
          </a:xfrm>
          <a:prstGeom prst="rect">
            <a:avLst/>
          </a:prstGeom>
          <a:noFill/>
        </p:spPr>
        <p:txBody>
          <a:bodyPr wrap="square" rtlCol="0">
            <a:spAutoFit/>
          </a:bodyPr>
          <a:lstStyle/>
          <a:p>
            <a:pPr marL="285750" indent="-285750">
              <a:buFont typeface="Arial" panose="020B0604020202020204" pitchFamily="34" charset="0"/>
              <a:buChar char="•"/>
            </a:pPr>
            <a:r>
              <a:rPr lang="en-US" dirty="0"/>
              <a:t>414 months </a:t>
            </a:r>
            <a:r>
              <a:rPr lang="en-US" dirty="0" smtClean="0"/>
              <a:t>for training</a:t>
            </a:r>
          </a:p>
          <a:p>
            <a:pPr marL="285750" indent="-285750">
              <a:buFont typeface="Arial" panose="020B0604020202020204" pitchFamily="34" charset="0"/>
              <a:buChar char="•"/>
            </a:pPr>
            <a:r>
              <a:rPr lang="en-US" dirty="0" smtClean="0"/>
              <a:t>Use the estimated model to predict future returns</a:t>
            </a:r>
          </a:p>
          <a:p>
            <a:pPr marL="285750" indent="-285750">
              <a:buFont typeface="Arial" panose="020B0604020202020204" pitchFamily="34" charset="0"/>
              <a:buChar char="•"/>
            </a:pPr>
            <a:r>
              <a:rPr lang="en-US" dirty="0" smtClean="0"/>
              <a:t>30 </a:t>
            </a:r>
            <a:r>
              <a:rPr lang="en-US" dirty="0"/>
              <a:t>months </a:t>
            </a:r>
            <a:r>
              <a:rPr lang="en-US" dirty="0" smtClean="0"/>
              <a:t>for testing</a:t>
            </a:r>
          </a:p>
          <a:p>
            <a:pPr marL="285750" indent="-285750">
              <a:buFont typeface="Arial" panose="020B0604020202020204" pitchFamily="34" charset="0"/>
              <a:buChar char="•"/>
            </a:pPr>
            <a:r>
              <a:rPr lang="en-US" dirty="0" smtClean="0"/>
              <a:t>MSE on the test set as a measure of prediction accuracy</a:t>
            </a:r>
            <a:endParaRPr lang="en-US" dirty="0"/>
          </a:p>
        </p:txBody>
      </p:sp>
      <p:sp>
        <p:nvSpPr>
          <p:cNvPr id="11" name="Rectangle 10"/>
          <p:cNvSpPr/>
          <p:nvPr/>
        </p:nvSpPr>
        <p:spPr>
          <a:xfrm>
            <a:off x="3461711" y="4077072"/>
            <a:ext cx="819425"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Validation</a:t>
            </a:r>
            <a:endParaRPr lang="en-US" sz="1000" dirty="0"/>
          </a:p>
        </p:txBody>
      </p:sp>
    </p:spTree>
    <p:extLst>
      <p:ext uri="{BB962C8B-B14F-4D97-AF65-F5344CB8AC3E}">
        <p14:creationId xmlns:p14="http://schemas.microsoft.com/office/powerpoint/2010/main" val="37699358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for Lasso and Elastic Net</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15</a:t>
            </a:fld>
            <a:endParaRPr lang="de-DE"/>
          </a:p>
        </p:txBody>
      </p:sp>
    </p:spTree>
    <p:extLst>
      <p:ext uri="{BB962C8B-B14F-4D97-AF65-F5344CB8AC3E}">
        <p14:creationId xmlns:p14="http://schemas.microsoft.com/office/powerpoint/2010/main" val="3735206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Estimated Coefficients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16</a:t>
            </a:fld>
            <a:endParaRPr lang="de-DE"/>
          </a:p>
        </p:txBody>
      </p:sp>
    </p:spTree>
    <p:extLst>
      <p:ext uri="{BB962C8B-B14F-4D97-AF65-F5344CB8AC3E}">
        <p14:creationId xmlns:p14="http://schemas.microsoft.com/office/powerpoint/2010/main" val="1871466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CV-MSE and Predict MSE</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17</a:t>
            </a:fld>
            <a:endParaRPr lang="de-DE"/>
          </a:p>
        </p:txBody>
      </p:sp>
    </p:spTree>
    <p:extLst>
      <p:ext uri="{BB962C8B-B14F-4D97-AF65-F5344CB8AC3E}">
        <p14:creationId xmlns:p14="http://schemas.microsoft.com/office/powerpoint/2010/main" val="1184520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for interactions and squared terms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18</a:t>
            </a:fld>
            <a:endParaRPr lang="de-DE"/>
          </a:p>
        </p:txBody>
      </p:sp>
    </p:spTree>
    <p:extLst>
      <p:ext uri="{BB962C8B-B14F-4D97-AF65-F5344CB8AC3E}">
        <p14:creationId xmlns:p14="http://schemas.microsoft.com/office/powerpoint/2010/main" val="4107849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Caveats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19</a:t>
            </a:fld>
            <a:endParaRPr lang="de-DE"/>
          </a:p>
        </p:txBody>
      </p:sp>
    </p:spTree>
    <p:extLst>
      <p:ext uri="{BB962C8B-B14F-4D97-AF65-F5344CB8AC3E}">
        <p14:creationId xmlns:p14="http://schemas.microsoft.com/office/powerpoint/2010/main" val="2136253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dirty="0" smtClean="0"/>
              <a:t>Pavel </a:t>
            </a:r>
            <a:r>
              <a:rPr lang="de-DE" dirty="0" smtClean="0"/>
              <a:t>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2</a:t>
            </a:fld>
            <a:endParaRPr lang="de-DE"/>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2" y="1971680"/>
            <a:ext cx="7164796" cy="3761518"/>
          </a:xfrm>
        </p:spPr>
      </p:pic>
    </p:spTree>
    <p:extLst>
      <p:ext uri="{BB962C8B-B14F-4D97-AF65-F5344CB8AC3E}">
        <p14:creationId xmlns:p14="http://schemas.microsoft.com/office/powerpoint/2010/main" val="35712161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Research</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20</a:t>
            </a:fld>
            <a:endParaRPr lang="de-DE"/>
          </a:p>
        </p:txBody>
      </p:sp>
    </p:spTree>
    <p:extLst>
      <p:ext uri="{BB962C8B-B14F-4D97-AF65-F5344CB8AC3E}">
        <p14:creationId xmlns:p14="http://schemas.microsoft.com/office/powerpoint/2010/main" val="65644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21</a:t>
            </a:fld>
            <a:endParaRPr lang="de-DE"/>
          </a:p>
        </p:txBody>
      </p:sp>
    </p:spTree>
    <p:extLst>
      <p:ext uri="{BB962C8B-B14F-4D97-AF65-F5344CB8AC3E}">
        <p14:creationId xmlns:p14="http://schemas.microsoft.com/office/powerpoint/2010/main" val="3737813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000" y="584684"/>
            <a:ext cx="6012236" cy="1141200"/>
          </a:xfrm>
        </p:spPr>
        <p:txBody>
          <a:bodyPr/>
          <a:lstStyle/>
          <a:p>
            <a:r>
              <a:rPr lang="en-US" dirty="0" smtClean="0"/>
              <a:t>Explanatory vs Predictive Modelling </a:t>
            </a:r>
            <a:endParaRPr lang="en-US" dirty="0"/>
          </a:p>
        </p:txBody>
      </p:sp>
      <p:sp>
        <p:nvSpPr>
          <p:cNvPr id="3" name="Content Placeholder 2"/>
          <p:cNvSpPr>
            <a:spLocks noGrp="1"/>
          </p:cNvSpPr>
          <p:nvPr>
            <p:ph idx="1"/>
          </p:nvPr>
        </p:nvSpPr>
        <p:spPr/>
        <p:txBody>
          <a:bodyPr/>
          <a:lstStyle/>
          <a:p>
            <a:r>
              <a:rPr lang="en-US" dirty="0" err="1"/>
              <a:t>Breiman</a:t>
            </a:r>
            <a:r>
              <a:rPr lang="en-US" dirty="0"/>
              <a:t>, Leo, 2001, Statistical Modeling: The Two </a:t>
            </a:r>
            <a:r>
              <a:rPr lang="en-US" dirty="0" smtClean="0"/>
              <a:t>Cultures, </a:t>
            </a:r>
            <a:r>
              <a:rPr lang="en-US" i="1" dirty="0"/>
              <a:t>Statistical Science</a:t>
            </a:r>
            <a:r>
              <a:rPr lang="en-US" dirty="0"/>
              <a:t> 16, </a:t>
            </a:r>
            <a:r>
              <a:rPr lang="en-US" dirty="0" smtClean="0"/>
              <a:t>199–231.</a:t>
            </a:r>
          </a:p>
          <a:p>
            <a:r>
              <a:rPr lang="en-US" dirty="0" err="1"/>
              <a:t>Shmueli</a:t>
            </a:r>
            <a:r>
              <a:rPr lang="en-US" dirty="0"/>
              <a:t>, </a:t>
            </a:r>
            <a:r>
              <a:rPr lang="en-US" dirty="0" err="1"/>
              <a:t>Galit</a:t>
            </a:r>
            <a:r>
              <a:rPr lang="en-US" dirty="0"/>
              <a:t>, 2010, To Explain or to Predict?, </a:t>
            </a:r>
            <a:r>
              <a:rPr lang="en-US" i="1" dirty="0"/>
              <a:t>Statistical Science</a:t>
            </a:r>
            <a:r>
              <a:rPr lang="en-US" dirty="0"/>
              <a:t> 25, </a:t>
            </a:r>
            <a:r>
              <a:rPr lang="en-US" dirty="0" smtClean="0"/>
              <a:t>289–310.</a:t>
            </a:r>
          </a:p>
          <a:p>
            <a:r>
              <a:rPr lang="en-US" dirty="0"/>
              <a:t>Kleinberg, Jon, Jens Ludwig, </a:t>
            </a:r>
            <a:r>
              <a:rPr lang="en-US" dirty="0" err="1"/>
              <a:t>Sendhil</a:t>
            </a:r>
            <a:r>
              <a:rPr lang="en-US" dirty="0"/>
              <a:t> Mullainathan, and </a:t>
            </a:r>
            <a:r>
              <a:rPr lang="en-US" dirty="0" err="1"/>
              <a:t>Ziad</a:t>
            </a:r>
            <a:r>
              <a:rPr lang="en-US" dirty="0"/>
              <a:t> Obermeyer, 2015, Prediction Policy Problems, </a:t>
            </a:r>
            <a:r>
              <a:rPr lang="en-US" i="1" dirty="0"/>
              <a:t>American Economic Review</a:t>
            </a:r>
            <a:r>
              <a:rPr lang="en-US" dirty="0"/>
              <a:t> 105, 491–495</a:t>
            </a:r>
            <a:r>
              <a:rPr lang="en-US" dirty="0" smtClean="0"/>
              <a:t>.</a:t>
            </a:r>
          </a:p>
          <a:p>
            <a:r>
              <a:rPr lang="en-US" dirty="0"/>
              <a:t>Mullainathan, </a:t>
            </a:r>
            <a:r>
              <a:rPr lang="en-US" dirty="0" err="1"/>
              <a:t>Sendhil</a:t>
            </a:r>
            <a:r>
              <a:rPr lang="en-US" dirty="0"/>
              <a:t>, and Jann </a:t>
            </a:r>
            <a:r>
              <a:rPr lang="en-US" dirty="0" err="1"/>
              <a:t>Spiess</a:t>
            </a:r>
            <a:r>
              <a:rPr lang="en-US" dirty="0"/>
              <a:t>, 2017, Machine Learning: An Applied Econometric Approach, 31, 87–106.</a:t>
            </a:r>
          </a:p>
          <a:p>
            <a:endParaRPr lang="en-US" dirty="0" smtClean="0"/>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3</a:t>
            </a:fld>
            <a:endParaRPr lang="de-DE"/>
          </a:p>
        </p:txBody>
      </p:sp>
    </p:spTree>
    <p:extLst>
      <p:ext uri="{BB962C8B-B14F-4D97-AF65-F5344CB8AC3E}">
        <p14:creationId xmlns:p14="http://schemas.microsoft.com/office/powerpoint/2010/main" val="38270847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Modelling Cultures</a:t>
            </a:r>
            <a:endParaRPr lang="en-US" dirty="0"/>
          </a:p>
        </p:txBody>
      </p:sp>
      <p:sp>
        <p:nvSpPr>
          <p:cNvPr id="3" name="Content Placeholder 2"/>
          <p:cNvSpPr>
            <a:spLocks noGrp="1"/>
          </p:cNvSpPr>
          <p:nvPr>
            <p:ph idx="1"/>
          </p:nvPr>
        </p:nvSpPr>
        <p:spPr/>
        <p:txBody>
          <a:bodyPr/>
          <a:lstStyle/>
          <a:p>
            <a:r>
              <a:rPr lang="en-US" dirty="0" smtClean="0"/>
              <a:t>Process:</a:t>
            </a:r>
          </a:p>
          <a:p>
            <a:endParaRPr lang="en-US" dirty="0"/>
          </a:p>
          <a:p>
            <a:r>
              <a:rPr lang="en-US" dirty="0" smtClean="0"/>
              <a:t>Explanatory Modelling:</a:t>
            </a:r>
          </a:p>
          <a:p>
            <a:endParaRPr lang="en-US" dirty="0"/>
          </a:p>
          <a:p>
            <a:endParaRPr lang="en-US" dirty="0" smtClean="0"/>
          </a:p>
          <a:p>
            <a:r>
              <a:rPr lang="en-US" dirty="0" smtClean="0"/>
              <a:t>Predictive Modelling:</a:t>
            </a:r>
          </a:p>
          <a:p>
            <a:endParaRPr lang="en-US" dirty="0"/>
          </a:p>
          <a:p>
            <a:endParaRPr lang="en-US" dirty="0"/>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4</a:t>
            </a:fld>
            <a:endParaRPr lang="de-DE"/>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5403" y="1988840"/>
            <a:ext cx="2368775" cy="501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9764" y="4329100"/>
            <a:ext cx="3455057" cy="1260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94761" y="2924944"/>
            <a:ext cx="3670060" cy="972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6318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Methods for </a:t>
            </a:r>
            <a:r>
              <a:rPr lang="en-US" dirty="0" smtClean="0"/>
              <a:t>Explanatory Modelling (Inference)</a:t>
            </a:r>
            <a:endParaRPr lang="en-US" dirty="0"/>
          </a:p>
        </p:txBody>
      </p:sp>
      <p:sp>
        <p:nvSpPr>
          <p:cNvPr id="3" name="Content Placeholder 2"/>
          <p:cNvSpPr>
            <a:spLocks noGrp="1"/>
          </p:cNvSpPr>
          <p:nvPr>
            <p:ph idx="1"/>
          </p:nvPr>
        </p:nvSpPr>
        <p:spPr/>
        <p:txBody>
          <a:bodyPr/>
          <a:lstStyle/>
          <a:p>
            <a:r>
              <a:rPr lang="de-DE" sz="1400" dirty="0"/>
              <a:t>Belloni, A., Chen, D., Chernozhukov, V., and C. Hansen (2012). „Sparse Models and Methods for Optimal Instruments with Application to Eminent Domain“. </a:t>
            </a:r>
            <a:r>
              <a:rPr lang="de-DE" sz="1400" i="1" dirty="0"/>
              <a:t>Econometrica </a:t>
            </a:r>
            <a:r>
              <a:rPr lang="de-DE" sz="1400" dirty="0"/>
              <a:t>80(6), 2269-2429</a:t>
            </a:r>
          </a:p>
          <a:p>
            <a:r>
              <a:rPr lang="de-DE" sz="1400" dirty="0"/>
              <a:t>Belloni, A., Chernozhukov, V., Fernandez-Val, I., and C. Hansen (2017). „Program Evaluation and Causal Inference with High-Dimensional Data“. </a:t>
            </a:r>
            <a:r>
              <a:rPr lang="de-DE" sz="1400" i="1" dirty="0"/>
              <a:t>Econometrica</a:t>
            </a:r>
            <a:r>
              <a:rPr lang="de-DE" sz="1400" dirty="0"/>
              <a:t> 85(1), 233-298</a:t>
            </a:r>
          </a:p>
          <a:p>
            <a:r>
              <a:rPr lang="de-DE" sz="1400" dirty="0"/>
              <a:t>Belloni, A., Chernozhukov, V., and C. Hansen (2014). „Inference on Treatment Effects after Selection among High-Dimensional Controls“. </a:t>
            </a:r>
            <a:r>
              <a:rPr lang="de-DE" sz="1400" i="1" dirty="0"/>
              <a:t>Review of Economic Studies</a:t>
            </a:r>
            <a:r>
              <a:rPr lang="de-DE" sz="1400" dirty="0"/>
              <a:t> 81, 608-650</a:t>
            </a:r>
          </a:p>
          <a:p>
            <a:r>
              <a:rPr lang="de-DE" sz="1400" dirty="0"/>
              <a:t>Chernozhukov, V., Chetverikov, D., Demirer, M., Duflo, E., Hansen, C., Newey, W., and J. Robins (2018). „Double/Debiased Machine Learning for Treatment and Structural Parameters“. </a:t>
            </a:r>
            <a:r>
              <a:rPr lang="de-DE" sz="1400" i="1" dirty="0"/>
              <a:t>Econometrics Journal </a:t>
            </a:r>
            <a:r>
              <a:rPr lang="de-DE" sz="1400" dirty="0"/>
              <a:t>21, </a:t>
            </a:r>
            <a:r>
              <a:rPr lang="de-DE" sz="1400" dirty="0" smtClean="0"/>
              <a:t>1-68</a:t>
            </a:r>
            <a:endParaRPr lang="de-DE" sz="1400" dirty="0"/>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5</a:t>
            </a:fld>
            <a:endParaRPr lang="de-DE"/>
          </a:p>
        </p:txBody>
      </p:sp>
    </p:spTree>
    <p:extLst>
      <p:ext uri="{BB962C8B-B14F-4D97-AF65-F5344CB8AC3E}">
        <p14:creationId xmlns:p14="http://schemas.microsoft.com/office/powerpoint/2010/main" val="581473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Bias-Variance Tradeoff</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4000" y="1304764"/>
                <a:ext cx="8028460" cy="4511726"/>
              </a:xfrm>
            </p:spPr>
            <p:txBody>
              <a:bodyPr/>
              <a:lstStyle/>
              <a:p>
                <a14:m>
                  <m:oMath xmlns:m="http://schemas.openxmlformats.org/officeDocument/2006/math">
                    <m:r>
                      <a:rPr lang="en-US" b="0" i="1" smtClean="0">
                        <a:latin typeface="Cambria Math"/>
                      </a:rPr>
                      <m:t>𝑀𝑆𝐸</m:t>
                    </m:r>
                    <m:d>
                      <m:dPr>
                        <m:ctrlPr>
                          <a:rPr lang="en-US" b="0" i="1" smtClean="0">
                            <a:latin typeface="Cambria Math"/>
                          </a:rPr>
                        </m:ctrlPr>
                      </m:dPr>
                      <m:e>
                        <m:r>
                          <a:rPr lang="en-US" b="0" i="1" smtClean="0">
                            <a:latin typeface="Cambria Math"/>
                          </a:rPr>
                          <m:t>𝑥</m:t>
                        </m:r>
                      </m:e>
                    </m:d>
                    <m:r>
                      <a:rPr lang="en-US" b="0" i="1" smtClean="0">
                        <a:latin typeface="Cambria Math"/>
                      </a:rPr>
                      <m:t>=</m:t>
                    </m:r>
                    <m:r>
                      <a:rPr lang="en-US" b="0" i="1" smtClean="0">
                        <a:latin typeface="Cambria Math"/>
                      </a:rPr>
                      <m:t>𝐸</m:t>
                    </m:r>
                    <m:d>
                      <m:dPr>
                        <m:begChr m:val="["/>
                        <m:endChr m:val="]"/>
                        <m:ctrlPr>
                          <a:rPr lang="en-US" b="0" i="1" smtClean="0">
                            <a:latin typeface="Cambria Math"/>
                          </a:rPr>
                        </m:ctrlPr>
                      </m:dPr>
                      <m:e>
                        <m:sSup>
                          <m:sSupPr>
                            <m:ctrlPr>
                              <a:rPr lang="en-US" b="0" i="1" smtClean="0">
                                <a:latin typeface="Cambria Math"/>
                              </a:rPr>
                            </m:ctrlPr>
                          </m:sSupPr>
                          <m:e>
                            <m:d>
                              <m:dPr>
                                <m:ctrlPr>
                                  <a:rPr lang="en-US" i="1">
                                    <a:latin typeface="Cambria Math"/>
                                  </a:rPr>
                                </m:ctrlPr>
                              </m:dPr>
                              <m:e>
                                <m:r>
                                  <a:rPr lang="en-US" b="0" i="1" smtClean="0">
                                    <a:latin typeface="Cambria Math"/>
                                  </a:rPr>
                                  <m:t>𝑦</m:t>
                                </m:r>
                                <m:r>
                                  <a:rPr lang="en-US" b="0" i="1" smtClean="0">
                                    <a:latin typeface="Cambria Math"/>
                                  </a:rPr>
                                  <m:t>−</m:t>
                                </m:r>
                                <m:acc>
                                  <m:accPr>
                                    <m:chr m:val="̂"/>
                                    <m:ctrlPr>
                                      <a:rPr lang="en-US" i="1">
                                        <a:latin typeface="Cambria Math"/>
                                      </a:rPr>
                                    </m:ctrlPr>
                                  </m:accPr>
                                  <m:e>
                                    <m:r>
                                      <a:rPr lang="en-US" i="1">
                                        <a:latin typeface="Cambria Math"/>
                                      </a:rPr>
                                      <m:t>𝑓</m:t>
                                    </m:r>
                                  </m:e>
                                </m:acc>
                                <m:d>
                                  <m:dPr>
                                    <m:ctrlPr>
                                      <a:rPr lang="en-US" i="1">
                                        <a:latin typeface="Cambria Math"/>
                                      </a:rPr>
                                    </m:ctrlPr>
                                  </m:dPr>
                                  <m:e>
                                    <m:r>
                                      <a:rPr lang="en-US" i="1">
                                        <a:latin typeface="Cambria Math"/>
                                      </a:rPr>
                                      <m:t>𝑥</m:t>
                                    </m:r>
                                  </m:e>
                                </m:d>
                              </m:e>
                            </m:d>
                          </m:e>
                          <m:sup>
                            <m:r>
                              <a:rPr lang="en-US" b="0" i="1" smtClean="0">
                                <a:latin typeface="Cambria Math"/>
                              </a:rPr>
                              <m:t>2</m:t>
                            </m:r>
                          </m:sup>
                        </m:sSup>
                      </m:e>
                    </m:d>
                    <m:r>
                      <a:rPr lang="en-US" b="0" i="1" smtClean="0">
                        <a:latin typeface="Cambria Math"/>
                      </a:rPr>
                      <m:t>=</m:t>
                    </m:r>
                  </m:oMath>
                </a14:m>
                <a:r>
                  <a:rPr lang="en-US" b="0" i="1" dirty="0" smtClean="0">
                    <a:latin typeface="Cambria Math"/>
                  </a:rPr>
                  <a:t> </a:t>
                </a:r>
                <a:r>
                  <a:rPr lang="en-US" i="1" dirty="0">
                    <a:latin typeface="Cambria Math"/>
                  </a:rPr>
                  <a:t/>
                </a:r>
                <a:br>
                  <a:rPr lang="en-US" i="1" dirty="0">
                    <a:latin typeface="Cambria Math"/>
                  </a:rPr>
                </a:br>
                <a14:m>
                  <m:oMath xmlns:m="http://schemas.openxmlformats.org/officeDocument/2006/math">
                    <m:limLow>
                      <m:limLowPr>
                        <m:ctrlPr>
                          <a:rPr lang="en-US" i="1" smtClean="0">
                            <a:latin typeface="Cambria Math"/>
                          </a:rPr>
                        </m:ctrlPr>
                      </m:limLowPr>
                      <m:e>
                        <m:groupChr>
                          <m:groupChrPr>
                            <m:chr m:val="⏟"/>
                            <m:ctrlPr>
                              <a:rPr lang="en-US" i="1" smtClean="0">
                                <a:latin typeface="Cambria Math"/>
                              </a:rPr>
                            </m:ctrlPr>
                          </m:groupChrPr>
                          <m:e>
                            <m:r>
                              <a:rPr lang="en-US" i="1">
                                <a:latin typeface="Cambria Math"/>
                              </a:rPr>
                              <m:t>𝐸</m:t>
                            </m:r>
                            <m:d>
                              <m:dPr>
                                <m:begChr m:val="["/>
                                <m:endChr m:val="]"/>
                                <m:ctrlPr>
                                  <a:rPr lang="en-US" i="1">
                                    <a:latin typeface="Cambria Math"/>
                                  </a:rPr>
                                </m:ctrlPr>
                              </m:dPr>
                              <m:e>
                                <m:sSup>
                                  <m:sSupPr>
                                    <m:ctrlPr>
                                      <a:rPr lang="en-US" i="1">
                                        <a:latin typeface="Cambria Math"/>
                                      </a:rPr>
                                    </m:ctrlPr>
                                  </m:sSupPr>
                                  <m:e>
                                    <m:d>
                                      <m:dPr>
                                        <m:ctrlPr>
                                          <a:rPr lang="en-US" i="1">
                                            <a:latin typeface="Cambria Math"/>
                                          </a:rPr>
                                        </m:ctrlPr>
                                      </m:dPr>
                                      <m:e>
                                        <m:r>
                                          <a:rPr lang="en-US" i="1">
                                            <a:latin typeface="Cambria Math"/>
                                          </a:rPr>
                                          <m:t>𝑦</m:t>
                                        </m:r>
                                        <m:r>
                                          <a:rPr lang="en-US" i="1">
                                            <a:latin typeface="Cambria Math"/>
                                          </a:rPr>
                                          <m:t>−</m:t>
                                        </m:r>
                                        <m:r>
                                          <a:rPr lang="en-US" i="1">
                                            <a:latin typeface="Cambria Math"/>
                                          </a:rPr>
                                          <m:t>𝑓</m:t>
                                        </m:r>
                                        <m:d>
                                          <m:dPr>
                                            <m:ctrlPr>
                                              <a:rPr lang="en-US" i="1">
                                                <a:latin typeface="Cambria Math"/>
                                              </a:rPr>
                                            </m:ctrlPr>
                                          </m:dPr>
                                          <m:e>
                                            <m:r>
                                              <a:rPr lang="en-US" i="1">
                                                <a:latin typeface="Cambria Math"/>
                                              </a:rPr>
                                              <m:t>𝑥</m:t>
                                            </m:r>
                                          </m:e>
                                        </m:d>
                                      </m:e>
                                    </m:d>
                                  </m:e>
                                  <m:sup>
                                    <m:r>
                                      <a:rPr lang="en-US" i="1">
                                        <a:latin typeface="Cambria Math"/>
                                      </a:rPr>
                                      <m:t>2</m:t>
                                    </m:r>
                                  </m:sup>
                                </m:sSup>
                              </m:e>
                            </m:d>
                          </m:e>
                        </m:groupChr>
                      </m:e>
                      <m:lim>
                        <m:r>
                          <a:rPr lang="en-US" i="1">
                            <a:latin typeface="Cambria Math"/>
                          </a:rPr>
                          <m:t>𝑉𝑎𝑟</m:t>
                        </m:r>
                        <m:d>
                          <m:dPr>
                            <m:ctrlPr>
                              <a:rPr lang="en-US" i="1">
                                <a:latin typeface="Cambria Math"/>
                              </a:rPr>
                            </m:ctrlPr>
                          </m:dPr>
                          <m:e>
                            <m:r>
                              <a:rPr lang="en-US" i="1">
                                <a:latin typeface="Cambria Math"/>
                              </a:rPr>
                              <m:t>𝑦</m:t>
                            </m:r>
                          </m:e>
                        </m:d>
                      </m:lim>
                    </m:limLow>
                    <m:r>
                      <a:rPr lang="en-US" b="0" i="1" smtClean="0">
                        <a:latin typeface="Cambria Math"/>
                      </a:rPr>
                      <m:t>+</m:t>
                    </m:r>
                    <m:limLow>
                      <m:limLowPr>
                        <m:ctrlPr>
                          <a:rPr lang="en-US" b="0" i="1" dirty="0" smtClean="0">
                            <a:latin typeface="Cambria Math"/>
                          </a:rPr>
                        </m:ctrlPr>
                      </m:limLowPr>
                      <m:e>
                        <m:groupChr>
                          <m:groupChrPr>
                            <m:chr m:val="⏟"/>
                            <m:ctrlPr>
                              <a:rPr lang="en-US" i="1" dirty="0" smtClean="0">
                                <a:latin typeface="Cambria Math"/>
                              </a:rPr>
                            </m:ctrlPr>
                          </m:groupChrPr>
                          <m:e>
                            <m:sSup>
                              <m:sSupPr>
                                <m:ctrlPr>
                                  <a:rPr lang="en-US" i="1">
                                    <a:latin typeface="Cambria Math"/>
                                  </a:rPr>
                                </m:ctrlPr>
                              </m:sSupPr>
                              <m:e>
                                <m:r>
                                  <a:rPr lang="en-US" i="1">
                                    <a:latin typeface="Cambria Math"/>
                                  </a:rPr>
                                  <m:t>{</m:t>
                                </m:r>
                                <m:r>
                                  <a:rPr lang="en-US" i="1">
                                    <a:latin typeface="Cambria Math"/>
                                  </a:rPr>
                                  <m:t>𝐸</m:t>
                                </m:r>
                                <m:d>
                                  <m:dPr>
                                    <m:begChr m:val="["/>
                                    <m:endChr m:val="]"/>
                                    <m:ctrlPr>
                                      <a:rPr lang="en-US" i="1">
                                        <a:latin typeface="Cambria Math"/>
                                      </a:rPr>
                                    </m:ctrlPr>
                                  </m:dPr>
                                  <m:e>
                                    <m:acc>
                                      <m:accPr>
                                        <m:chr m:val="̂"/>
                                        <m:ctrlPr>
                                          <a:rPr lang="en-US" i="1">
                                            <a:latin typeface="Cambria Math"/>
                                          </a:rPr>
                                        </m:ctrlPr>
                                      </m:accPr>
                                      <m:e>
                                        <m:r>
                                          <a:rPr lang="en-US" i="1">
                                            <a:latin typeface="Cambria Math"/>
                                          </a:rPr>
                                          <m:t>𝑓</m:t>
                                        </m:r>
                                      </m:e>
                                    </m:acc>
                                    <m:d>
                                      <m:dPr>
                                        <m:ctrlPr>
                                          <a:rPr lang="en-US" i="1">
                                            <a:latin typeface="Cambria Math"/>
                                          </a:rPr>
                                        </m:ctrlPr>
                                      </m:dPr>
                                      <m:e>
                                        <m:r>
                                          <a:rPr lang="en-US" i="1">
                                            <a:latin typeface="Cambria Math"/>
                                          </a:rPr>
                                          <m:t>𝑥</m:t>
                                        </m:r>
                                      </m:e>
                                    </m:d>
                                  </m:e>
                                </m:d>
                                <m:r>
                                  <a:rPr lang="en-US" i="1">
                                    <a:latin typeface="Cambria Math"/>
                                  </a:rPr>
                                  <m:t>−</m:t>
                                </m:r>
                                <m:r>
                                  <a:rPr lang="en-US" i="1">
                                    <a:latin typeface="Cambria Math"/>
                                  </a:rPr>
                                  <m:t>𝑓</m:t>
                                </m:r>
                                <m:d>
                                  <m:dPr>
                                    <m:ctrlPr>
                                      <a:rPr lang="en-US" i="1">
                                        <a:latin typeface="Cambria Math"/>
                                      </a:rPr>
                                    </m:ctrlPr>
                                  </m:dPr>
                                  <m:e>
                                    <m:r>
                                      <a:rPr lang="en-US" i="1">
                                        <a:latin typeface="Cambria Math"/>
                                      </a:rPr>
                                      <m:t>𝑥</m:t>
                                    </m:r>
                                  </m:e>
                                </m:d>
                                <m:r>
                                  <a:rPr lang="en-US" i="1">
                                    <a:latin typeface="Cambria Math"/>
                                  </a:rPr>
                                  <m:t>}</m:t>
                                </m:r>
                              </m:e>
                              <m:sup>
                                <m:r>
                                  <a:rPr lang="en-US" i="1">
                                    <a:latin typeface="Cambria Math"/>
                                  </a:rPr>
                                  <m:t>2</m:t>
                                </m:r>
                              </m:sup>
                            </m:sSup>
                          </m:e>
                        </m:groupChr>
                      </m:e>
                      <m:lim>
                        <m:sSup>
                          <m:sSupPr>
                            <m:ctrlPr>
                              <a:rPr lang="en-US" i="1">
                                <a:latin typeface="Cambria Math"/>
                              </a:rPr>
                            </m:ctrlPr>
                          </m:sSupPr>
                          <m:e>
                            <m:r>
                              <a:rPr lang="en-US" i="1">
                                <a:latin typeface="Cambria Math"/>
                              </a:rPr>
                              <m:t>𝐵𝑖𝑎𝑠</m:t>
                            </m:r>
                          </m:e>
                          <m:sup>
                            <m:r>
                              <a:rPr lang="en-US" i="1">
                                <a:latin typeface="Cambria Math"/>
                              </a:rPr>
                              <m:t>2</m:t>
                            </m:r>
                          </m:sup>
                        </m:sSup>
                      </m:lim>
                    </m:limLow>
                    <m:r>
                      <m:rPr>
                        <m:nor/>
                      </m:rPr>
                      <a:rPr lang="en-US" dirty="0">
                        <a:latin typeface="Cambria Math"/>
                      </a:rPr>
                      <m:t>+</m:t>
                    </m:r>
                    <m:limLow>
                      <m:limLowPr>
                        <m:ctrlPr>
                          <a:rPr lang="en-US" i="1" smtClean="0">
                            <a:latin typeface="Cambria Math"/>
                          </a:rPr>
                        </m:ctrlPr>
                      </m:limLowPr>
                      <m:e>
                        <m:groupChr>
                          <m:groupChrPr>
                            <m:chr m:val="⏟"/>
                            <m:ctrlPr>
                              <a:rPr lang="en-US" i="1" smtClean="0">
                                <a:latin typeface="Cambria Math"/>
                              </a:rPr>
                            </m:ctrlPr>
                          </m:groupChrPr>
                          <m:e>
                            <m:sSup>
                              <m:sSupPr>
                                <m:ctrlPr>
                                  <a:rPr lang="en-US" i="1" dirty="0">
                                    <a:latin typeface="Cambria Math"/>
                                  </a:rPr>
                                </m:ctrlPr>
                              </m:sSupPr>
                              <m:e>
                                <m:r>
                                  <m:rPr>
                                    <m:nor/>
                                  </m:rPr>
                                  <a:rPr lang="en-US" dirty="0">
                                    <a:latin typeface="Cambria Math"/>
                                  </a:rPr>
                                  <m:t>E</m:t>
                                </m:r>
                                <m:r>
                                  <m:rPr>
                                    <m:nor/>
                                  </m:rPr>
                                  <a:rPr lang="en-US" dirty="0">
                                    <a:latin typeface="Cambria Math"/>
                                  </a:rPr>
                                  <m:t>[</m:t>
                                </m:r>
                                <m:acc>
                                  <m:accPr>
                                    <m:chr m:val="̂"/>
                                    <m:ctrlPr>
                                      <a:rPr lang="en-US" i="1">
                                        <a:latin typeface="Cambria Math"/>
                                      </a:rPr>
                                    </m:ctrlPr>
                                  </m:accPr>
                                  <m:e>
                                    <m:r>
                                      <a:rPr lang="en-US" i="1">
                                        <a:latin typeface="Cambria Math"/>
                                      </a:rPr>
                                      <m:t>𝑓</m:t>
                                    </m:r>
                                  </m:e>
                                </m:acc>
                                <m:d>
                                  <m:dPr>
                                    <m:ctrlPr>
                                      <a:rPr lang="en-US" i="1">
                                        <a:latin typeface="Cambria Math"/>
                                      </a:rPr>
                                    </m:ctrlPr>
                                  </m:dPr>
                                  <m:e>
                                    <m:r>
                                      <a:rPr lang="en-US" i="1">
                                        <a:latin typeface="Cambria Math"/>
                                      </a:rPr>
                                      <m:t>𝑥</m:t>
                                    </m:r>
                                  </m:e>
                                </m:d>
                                <m:r>
                                  <m:rPr>
                                    <m:nor/>
                                  </m:rPr>
                                  <a:rPr lang="en-US">
                                    <a:latin typeface="Cambria Math"/>
                                  </a:rPr>
                                  <m:t>−</m:t>
                                </m:r>
                                <m:r>
                                  <a:rPr lang="en-US" i="1">
                                    <a:latin typeface="Cambria Math"/>
                                  </a:rPr>
                                  <m:t>𝐸</m:t>
                                </m:r>
                                <m:d>
                                  <m:dPr>
                                    <m:begChr m:val="["/>
                                    <m:endChr m:val="]"/>
                                    <m:ctrlPr>
                                      <a:rPr lang="en-US" i="1">
                                        <a:latin typeface="Cambria Math"/>
                                      </a:rPr>
                                    </m:ctrlPr>
                                  </m:dPr>
                                  <m:e>
                                    <m:acc>
                                      <m:accPr>
                                        <m:chr m:val="̂"/>
                                        <m:ctrlPr>
                                          <a:rPr lang="en-US" i="1">
                                            <a:latin typeface="Cambria Math"/>
                                          </a:rPr>
                                        </m:ctrlPr>
                                      </m:accPr>
                                      <m:e>
                                        <m:r>
                                          <a:rPr lang="en-US" i="1">
                                            <a:latin typeface="Cambria Math"/>
                                          </a:rPr>
                                          <m:t>𝑓</m:t>
                                        </m:r>
                                      </m:e>
                                    </m:acc>
                                    <m:d>
                                      <m:dPr>
                                        <m:ctrlPr>
                                          <a:rPr lang="en-US" i="1">
                                            <a:latin typeface="Cambria Math"/>
                                          </a:rPr>
                                        </m:ctrlPr>
                                      </m:dPr>
                                      <m:e>
                                        <m:r>
                                          <a:rPr lang="en-US" i="1">
                                            <a:latin typeface="Cambria Math"/>
                                          </a:rPr>
                                          <m:t>𝑥</m:t>
                                        </m:r>
                                      </m:e>
                                    </m:d>
                                  </m:e>
                                </m:d>
                                <m:r>
                                  <m:rPr>
                                    <m:nor/>
                                  </m:rPr>
                                  <a:rPr lang="en-US" dirty="0">
                                    <a:latin typeface="Cambria Math"/>
                                  </a:rPr>
                                  <m:t>]</m:t>
                                </m:r>
                              </m:e>
                              <m:sup>
                                <m:r>
                                  <a:rPr lang="en-US" i="1" dirty="0">
                                    <a:latin typeface="Cambria Math"/>
                                  </a:rPr>
                                  <m:t>2</m:t>
                                </m:r>
                              </m:sup>
                            </m:sSup>
                          </m:e>
                        </m:groupChr>
                      </m:e>
                      <m:lim>
                        <m:r>
                          <a:rPr lang="en-US" i="1">
                            <a:latin typeface="Cambria Math"/>
                          </a:rPr>
                          <m:t>𝑉𝑎𝑟</m:t>
                        </m:r>
                        <m:r>
                          <a:rPr lang="en-US" i="1">
                            <a:latin typeface="Cambria Math"/>
                          </a:rPr>
                          <m:t>(</m:t>
                        </m:r>
                        <m:acc>
                          <m:accPr>
                            <m:chr m:val="̂"/>
                            <m:ctrlPr>
                              <a:rPr lang="en-US" i="1">
                                <a:latin typeface="Cambria Math"/>
                              </a:rPr>
                            </m:ctrlPr>
                          </m:accPr>
                          <m:e>
                            <m:r>
                              <a:rPr lang="en-US" i="1">
                                <a:latin typeface="Cambria Math"/>
                              </a:rPr>
                              <m:t>𝑓</m:t>
                            </m:r>
                          </m:e>
                        </m:acc>
                        <m:d>
                          <m:dPr>
                            <m:ctrlPr>
                              <a:rPr lang="en-US" i="1">
                                <a:latin typeface="Cambria Math"/>
                              </a:rPr>
                            </m:ctrlPr>
                          </m:dPr>
                          <m:e>
                            <m:r>
                              <a:rPr lang="en-US" i="1">
                                <a:latin typeface="Cambria Math"/>
                              </a:rPr>
                              <m:t>𝑥</m:t>
                            </m:r>
                          </m:e>
                        </m:d>
                        <m:r>
                          <a:rPr lang="en-US" i="1">
                            <a:latin typeface="Cambria Math"/>
                          </a:rPr>
                          <m:t>)</m:t>
                        </m:r>
                        <m:r>
                          <m:rPr>
                            <m:nor/>
                          </m:rPr>
                          <a:rPr lang="en-US" dirty="0"/>
                          <m:t> </m:t>
                        </m:r>
                      </m:lim>
                    </m:limLow>
                  </m:oMath>
                </a14:m>
                <a:endParaRPr lang="en-US" dirty="0" smtClean="0"/>
              </a:p>
              <a:p>
                <a:r>
                  <a:rPr lang="en-US" dirty="0"/>
                  <a:t>The ﬁrst </a:t>
                </a:r>
                <a:r>
                  <a:rPr lang="en-US" dirty="0" smtClean="0"/>
                  <a:t>term is </a:t>
                </a:r>
                <a:r>
                  <a:rPr lang="en-US" dirty="0"/>
                  <a:t>the error that results even if the model is </a:t>
                </a:r>
                <a:r>
                  <a:rPr lang="en-US" dirty="0" smtClean="0"/>
                  <a:t>correctly speciﬁed </a:t>
                </a:r>
                <a:r>
                  <a:rPr lang="en-US" dirty="0"/>
                  <a:t>and accurately </a:t>
                </a:r>
                <a:r>
                  <a:rPr lang="en-US" dirty="0" smtClean="0"/>
                  <a:t>estimated</a:t>
                </a:r>
                <a:endParaRPr lang="en-US" dirty="0"/>
              </a:p>
              <a:p>
                <a:r>
                  <a:rPr lang="en-US" dirty="0" smtClean="0"/>
                  <a:t>OLS minimizes the </a:t>
                </a:r>
                <a:r>
                  <a:rPr lang="en-US" dirty="0"/>
                  <a:t>b</a:t>
                </a:r>
                <a:r>
                  <a:rPr lang="en-US" dirty="0" smtClean="0"/>
                  <a:t>ias </a:t>
                </a:r>
                <a:r>
                  <a:rPr lang="en-US" dirty="0"/>
                  <a:t>t</a:t>
                </a:r>
                <a:r>
                  <a:rPr lang="en-US" dirty="0" smtClean="0"/>
                  <a:t>erm (Best Linear Unbiased Estimator)</a:t>
                </a:r>
              </a:p>
              <a:p>
                <a:r>
                  <a:rPr lang="en-US" dirty="0" smtClean="0"/>
                  <a:t>ML methods minimizes the combination of bias and estimation variance </a:t>
                </a:r>
                <a:r>
                  <a:rPr lang="en-US" dirty="0" smtClean="0">
                    <a:sym typeface="Wingdings" panose="05000000000000000000" pitchFamily="2" charset="2"/>
                  </a:rPr>
                  <a:t> less forecast error</a:t>
                </a:r>
                <a:endParaRPr lang="en-US" dirty="0" smtClean="0"/>
              </a:p>
              <a:p>
                <a:pPr marL="0" indent="0">
                  <a:buNone/>
                </a:pPr>
                <a:r>
                  <a:rPr lang="en-US" dirty="0" smtClean="0"/>
                  <a:t> </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4000" y="1304764"/>
                <a:ext cx="8028460" cy="4511726"/>
              </a:xfrm>
              <a:blipFill rotWithShape="1">
                <a:blip r:embed="rId2"/>
                <a:stretch>
                  <a:fillRect l="-2126" r="-129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de-DE" dirty="0"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6</a:t>
            </a:fld>
            <a:endParaRPr lang="de-DE"/>
          </a:p>
        </p:txBody>
      </p:sp>
    </p:spTree>
    <p:extLst>
      <p:ext uri="{BB962C8B-B14F-4D97-AF65-F5344CB8AC3E}">
        <p14:creationId xmlns:p14="http://schemas.microsoft.com/office/powerpoint/2010/main" val="4582315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Methods in Finance</a:t>
            </a:r>
            <a:endParaRPr lang="en-US" dirty="0"/>
          </a:p>
        </p:txBody>
      </p:sp>
      <p:sp>
        <p:nvSpPr>
          <p:cNvPr id="3" name="Content Placeholder 2"/>
          <p:cNvSpPr>
            <a:spLocks noGrp="1"/>
          </p:cNvSpPr>
          <p:nvPr>
            <p:ph idx="1"/>
          </p:nvPr>
        </p:nvSpPr>
        <p:spPr/>
        <p:txBody>
          <a:bodyPr/>
          <a:lstStyle/>
          <a:p>
            <a:r>
              <a:rPr lang="de-DE" sz="1400" dirty="0" smtClean="0"/>
              <a:t>Cross-Sectional </a:t>
            </a:r>
            <a:r>
              <a:rPr lang="de-DE" sz="1400" dirty="0" smtClean="0"/>
              <a:t>Asset Pricing:</a:t>
            </a:r>
          </a:p>
          <a:p>
            <a:pPr lvl="1"/>
            <a:r>
              <a:rPr lang="en-US" sz="1200" dirty="0" err="1"/>
              <a:t>Chinco</a:t>
            </a:r>
            <a:r>
              <a:rPr lang="en-US" sz="1200" dirty="0"/>
              <a:t>, A., Clark-Joseph, A. D., and M. </a:t>
            </a:r>
            <a:r>
              <a:rPr lang="en-US" sz="1200" dirty="0" err="1"/>
              <a:t>Ye.„Sparse</a:t>
            </a:r>
            <a:r>
              <a:rPr lang="en-US" sz="1200" dirty="0"/>
              <a:t> Signals in the Cross-Section of Returns“. </a:t>
            </a:r>
            <a:r>
              <a:rPr lang="en-US" sz="1200" i="1" dirty="0"/>
              <a:t>Journal of Finance</a:t>
            </a:r>
            <a:r>
              <a:rPr lang="en-US" sz="1200" dirty="0"/>
              <a:t> (forthcoming</a:t>
            </a:r>
            <a:r>
              <a:rPr lang="en-US" sz="1200" dirty="0" smtClean="0"/>
              <a:t>)</a:t>
            </a:r>
          </a:p>
          <a:p>
            <a:pPr lvl="1"/>
            <a:r>
              <a:rPr lang="en-US" sz="1200" dirty="0" err="1"/>
              <a:t>Freyberger</a:t>
            </a:r>
            <a:r>
              <a:rPr lang="en-US" sz="1200" dirty="0"/>
              <a:t>, Joachim, Andreas </a:t>
            </a:r>
            <a:r>
              <a:rPr lang="en-US" sz="1200" dirty="0" err="1"/>
              <a:t>Neuhierl</a:t>
            </a:r>
            <a:r>
              <a:rPr lang="en-US" sz="1200" dirty="0"/>
              <a:t>, and Michael Weber, 2017, Dissecting Characteristics </a:t>
            </a:r>
            <a:r>
              <a:rPr lang="en-US" sz="1200" dirty="0" err="1"/>
              <a:t>Nonparametrically</a:t>
            </a:r>
            <a:r>
              <a:rPr lang="en-US" sz="1200" dirty="0"/>
              <a:t>. (R&amp;R Review of Financial Studies)</a:t>
            </a:r>
            <a:endParaRPr lang="en-US" sz="1200" dirty="0" smtClean="0"/>
          </a:p>
          <a:p>
            <a:pPr lvl="1"/>
            <a:r>
              <a:rPr lang="en-US" sz="1200" dirty="0"/>
              <a:t>Moritz, Benjamin, and Tom Zimmermann, 2016, Tree-Based Conditional Portfolio Sorts: The Relation between Past and Future Stock Returns, </a:t>
            </a:r>
            <a:r>
              <a:rPr lang="en-US" sz="1200" i="1" dirty="0" err="1"/>
              <a:t>Ssrn</a:t>
            </a:r>
            <a:r>
              <a:rPr lang="en-US" sz="1200" dirty="0"/>
              <a:t>.(R&amp;R Review of Financial Studies</a:t>
            </a:r>
            <a:r>
              <a:rPr lang="en-US" sz="1200" dirty="0" smtClean="0"/>
              <a:t>)</a:t>
            </a:r>
            <a:endParaRPr lang="en-US" sz="1200" dirty="0"/>
          </a:p>
          <a:p>
            <a:pPr lvl="1"/>
            <a:r>
              <a:rPr lang="en-US" sz="1200" dirty="0" smtClean="0"/>
              <a:t>Feng</a:t>
            </a:r>
            <a:r>
              <a:rPr lang="en-US" sz="1200" dirty="0"/>
              <a:t>, </a:t>
            </a:r>
            <a:r>
              <a:rPr lang="en-US" sz="1200" dirty="0" err="1"/>
              <a:t>Guanhao</a:t>
            </a:r>
            <a:r>
              <a:rPr lang="en-US" sz="1200" dirty="0"/>
              <a:t>, and Stefano </a:t>
            </a:r>
            <a:r>
              <a:rPr lang="en-US" sz="1200" dirty="0" err="1"/>
              <a:t>Giglio</a:t>
            </a:r>
            <a:r>
              <a:rPr lang="en-US" sz="1200" dirty="0"/>
              <a:t>, 2017, Taming the Factor Zoo, </a:t>
            </a:r>
            <a:r>
              <a:rPr lang="en-US" sz="1200" i="1" dirty="0"/>
              <a:t>SSRN Electronic Journal</a:t>
            </a:r>
            <a:r>
              <a:rPr lang="en-US" sz="1200" dirty="0"/>
              <a:t>, 1–69. (Under Revision)</a:t>
            </a:r>
          </a:p>
          <a:p>
            <a:pPr lvl="1"/>
            <a:r>
              <a:rPr lang="en-US" sz="1200" dirty="0" err="1" smtClean="0"/>
              <a:t>Brogaard</a:t>
            </a:r>
            <a:r>
              <a:rPr lang="en-US" sz="1200" dirty="0"/>
              <a:t>, Jonathan, and </a:t>
            </a:r>
            <a:r>
              <a:rPr lang="en-US" sz="1200" dirty="0" err="1"/>
              <a:t>Abalfazl</a:t>
            </a:r>
            <a:r>
              <a:rPr lang="en-US" sz="1200" dirty="0"/>
              <a:t> </a:t>
            </a:r>
            <a:r>
              <a:rPr lang="en-US" sz="1200" dirty="0" err="1"/>
              <a:t>Zareei</a:t>
            </a:r>
            <a:r>
              <a:rPr lang="en-US" sz="1200" dirty="0"/>
              <a:t>, 2018, Machine Learning and the Stock Market, </a:t>
            </a:r>
            <a:r>
              <a:rPr lang="en-US" sz="1200" i="1" dirty="0"/>
              <a:t>SSRN Electronic Journal</a:t>
            </a:r>
            <a:r>
              <a:rPr lang="en-US" sz="1200" dirty="0"/>
              <a:t>, 1–57. </a:t>
            </a:r>
          </a:p>
          <a:p>
            <a:pPr lvl="1"/>
            <a:r>
              <a:rPr lang="en-US" sz="1200" dirty="0" err="1"/>
              <a:t>Chinco</a:t>
            </a:r>
            <a:r>
              <a:rPr lang="en-US" sz="1200" dirty="0"/>
              <a:t>, Alex, Andreas </a:t>
            </a:r>
            <a:r>
              <a:rPr lang="en-US" sz="1200" dirty="0" err="1"/>
              <a:t>Neuhierl</a:t>
            </a:r>
            <a:r>
              <a:rPr lang="en-US" sz="1200" dirty="0"/>
              <a:t>, and Michael Weber, 2018, Estimating the Anomaly </a:t>
            </a:r>
            <a:r>
              <a:rPr lang="en-US" sz="1200" dirty="0" err="1"/>
              <a:t>Baserate</a:t>
            </a:r>
            <a:r>
              <a:rPr lang="en-US" sz="1200" dirty="0"/>
              <a:t>, , 1–30.</a:t>
            </a:r>
          </a:p>
          <a:p>
            <a:pPr lvl="1"/>
            <a:r>
              <a:rPr lang="en-US" sz="1200" dirty="0" err="1"/>
              <a:t>Gu</a:t>
            </a:r>
            <a:r>
              <a:rPr lang="en-US" sz="1200" dirty="0"/>
              <a:t>, </a:t>
            </a:r>
            <a:r>
              <a:rPr lang="en-US" sz="1200" dirty="0" err="1"/>
              <a:t>Shihao</a:t>
            </a:r>
            <a:r>
              <a:rPr lang="en-US" sz="1200" dirty="0"/>
              <a:t>, Bryan T. Kelly, and </a:t>
            </a:r>
            <a:r>
              <a:rPr lang="en-US" sz="1200" dirty="0" err="1"/>
              <a:t>Dacheng</a:t>
            </a:r>
            <a:r>
              <a:rPr lang="en-US" sz="1200" dirty="0"/>
              <a:t> </a:t>
            </a:r>
            <a:r>
              <a:rPr lang="en-US" sz="1200" dirty="0" err="1"/>
              <a:t>Xiu</a:t>
            </a:r>
            <a:r>
              <a:rPr lang="en-US" sz="1200" dirty="0"/>
              <a:t>, 2018, Empirical Asset Pricing via Machine Learning, </a:t>
            </a:r>
            <a:r>
              <a:rPr lang="en-US" sz="1200" i="1" dirty="0" err="1"/>
              <a:t>Ssrn</a:t>
            </a:r>
            <a:r>
              <a:rPr lang="en-US" sz="1200" dirty="0"/>
              <a:t>. </a:t>
            </a:r>
          </a:p>
          <a:p>
            <a:pPr lvl="1"/>
            <a:r>
              <a:rPr lang="en-US" sz="1200" dirty="0" err="1"/>
              <a:t>Kozak</a:t>
            </a:r>
            <a:r>
              <a:rPr lang="en-US" sz="1200" dirty="0"/>
              <a:t>, </a:t>
            </a:r>
            <a:r>
              <a:rPr lang="en-US" sz="1200" dirty="0" err="1"/>
              <a:t>Serhiy</a:t>
            </a:r>
            <a:r>
              <a:rPr lang="en-US" sz="1200" dirty="0"/>
              <a:t>, Stefan Nagel, and </a:t>
            </a:r>
            <a:r>
              <a:rPr lang="en-US" sz="1200" dirty="0" err="1"/>
              <a:t>Shrihari</a:t>
            </a:r>
            <a:r>
              <a:rPr lang="en-US" sz="1200" dirty="0"/>
              <a:t> Santosh, 2017, Shrinking the Cross Section, </a:t>
            </a:r>
            <a:r>
              <a:rPr lang="en-US" sz="1200" i="1" dirty="0" err="1"/>
              <a:t>Ssrn</a:t>
            </a:r>
            <a:r>
              <a:rPr lang="en-US" sz="1200" dirty="0"/>
              <a:t>, 1–69</a:t>
            </a:r>
            <a:r>
              <a:rPr lang="en-US" sz="1200" dirty="0" smtClean="0"/>
              <a:t>.</a:t>
            </a:r>
          </a:p>
          <a:p>
            <a:pPr lvl="1"/>
            <a:r>
              <a:rPr lang="en-US" sz="1200" dirty="0"/>
              <a:t>Han, </a:t>
            </a:r>
            <a:r>
              <a:rPr lang="en-US" sz="1200" dirty="0" err="1"/>
              <a:t>Yufeng</a:t>
            </a:r>
            <a:r>
              <a:rPr lang="en-US" sz="1200" dirty="0"/>
              <a:t>, Ai He, David E </a:t>
            </a:r>
            <a:r>
              <a:rPr lang="en-US" sz="1200" dirty="0" err="1"/>
              <a:t>Rapach</a:t>
            </a:r>
            <a:r>
              <a:rPr lang="en-US" sz="1200" dirty="0"/>
              <a:t>, and </a:t>
            </a:r>
            <a:r>
              <a:rPr lang="en-US" sz="1200" dirty="0" err="1"/>
              <a:t>Guofu</a:t>
            </a:r>
            <a:r>
              <a:rPr lang="en-US" sz="1200" dirty="0"/>
              <a:t> Zhou, 2018, What Firm Characteristics Drive US Stock Returns?, </a:t>
            </a:r>
            <a:r>
              <a:rPr lang="en-US" sz="1200" i="1" dirty="0"/>
              <a:t>Baruch </a:t>
            </a:r>
            <a:r>
              <a:rPr lang="en-US" sz="1200" i="1" dirty="0" smtClean="0"/>
              <a:t>CUNY</a:t>
            </a:r>
            <a:r>
              <a:rPr lang="en-US" sz="1200" dirty="0" smtClean="0"/>
              <a:t>.</a:t>
            </a:r>
          </a:p>
        </p:txBody>
      </p:sp>
      <p:sp>
        <p:nvSpPr>
          <p:cNvPr id="4" name="Date Placeholder 3"/>
          <p:cNvSpPr>
            <a:spLocks noGrp="1"/>
          </p:cNvSpPr>
          <p:nvPr>
            <p:ph type="dt" sz="half" idx="10"/>
          </p:nvPr>
        </p:nvSpPr>
        <p:spPr/>
        <p:txBody>
          <a:bodyPr/>
          <a:lstStyle/>
          <a:p>
            <a:r>
              <a:rPr lang="de-DE" dirty="0" smtClean="0"/>
              <a:t>06.12.2018</a:t>
            </a:r>
            <a:endParaRPr lang="de-DE" dirty="0"/>
          </a:p>
        </p:txBody>
      </p:sp>
      <p:sp>
        <p:nvSpPr>
          <p:cNvPr id="5" name="Footer Placeholder 4"/>
          <p:cNvSpPr>
            <a:spLocks noGrp="1"/>
          </p:cNvSpPr>
          <p:nvPr>
            <p:ph type="ftr" sz="quarter" idx="11"/>
          </p:nvPr>
        </p:nvSpPr>
        <p:spPr/>
        <p:txBody>
          <a:bodyPr/>
          <a:lstStyle/>
          <a:p>
            <a:r>
              <a:rPr lang="de-DE" dirty="0"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7</a:t>
            </a:fld>
            <a:endParaRPr lang="de-DE"/>
          </a:p>
        </p:txBody>
      </p:sp>
    </p:spTree>
    <p:extLst>
      <p:ext uri="{BB962C8B-B14F-4D97-AF65-F5344CB8AC3E}">
        <p14:creationId xmlns:p14="http://schemas.microsoft.com/office/powerpoint/2010/main" val="6850828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Predicting Equity Premium</a:t>
            </a:r>
            <a:endParaRPr lang="en-US" dirty="0"/>
          </a:p>
        </p:txBody>
      </p:sp>
      <p:sp>
        <p:nvSpPr>
          <p:cNvPr id="3" name="Content Placeholder 2"/>
          <p:cNvSpPr>
            <a:spLocks noGrp="1"/>
          </p:cNvSpPr>
          <p:nvPr>
            <p:ph idx="1"/>
          </p:nvPr>
        </p:nvSpPr>
        <p:spPr>
          <a:xfrm>
            <a:off x="575556" y="1088740"/>
            <a:ext cx="7776000" cy="4824536"/>
          </a:xfrm>
        </p:spPr>
        <p:txBody>
          <a:bodyPr/>
          <a:lstStyle/>
          <a:p>
            <a:r>
              <a:rPr lang="en-US" sz="1600" dirty="0"/>
              <a:t>Welch, Ivo, and Amit Goyal, 2008, A Comprehensive Look at The Empirical Performance of Equity Premium Prediction, </a:t>
            </a:r>
            <a:r>
              <a:rPr lang="en-US" sz="1600" i="1" dirty="0"/>
              <a:t>Review of Financial Studies</a:t>
            </a:r>
            <a:r>
              <a:rPr lang="en-US" sz="1600" dirty="0"/>
              <a:t> 21, 1455–1508</a:t>
            </a:r>
            <a:r>
              <a:rPr lang="en-US" sz="1600" dirty="0" smtClean="0"/>
              <a:t>.</a:t>
            </a:r>
          </a:p>
          <a:p>
            <a:pPr lvl="1"/>
            <a:r>
              <a:rPr lang="en-US" sz="1400" dirty="0" smtClean="0"/>
              <a:t>None </a:t>
            </a:r>
            <a:r>
              <a:rPr lang="en-US" sz="1400" dirty="0"/>
              <a:t>of </a:t>
            </a:r>
            <a:r>
              <a:rPr lang="en-US" sz="1400" dirty="0" err="1" smtClean="0"/>
              <a:t>exhisiting</a:t>
            </a:r>
            <a:r>
              <a:rPr lang="en-US" sz="1400" dirty="0" smtClean="0"/>
              <a:t> predictors </a:t>
            </a:r>
            <a:r>
              <a:rPr lang="en-US" sz="1400" dirty="0"/>
              <a:t>are able to outperform the simple historical average </a:t>
            </a:r>
            <a:r>
              <a:rPr lang="en-US" sz="1400" dirty="0" smtClean="0"/>
              <a:t>benchmark</a:t>
            </a:r>
          </a:p>
          <a:p>
            <a:r>
              <a:rPr lang="en-US" sz="1600" i="1" dirty="0" err="1"/>
              <a:t>Rapach</a:t>
            </a:r>
            <a:r>
              <a:rPr lang="en-US" sz="1600" i="1" dirty="0"/>
              <a:t>, David E., Jack K. Strauss, and </a:t>
            </a:r>
            <a:r>
              <a:rPr lang="en-US" sz="1600" i="1" dirty="0" err="1"/>
              <a:t>Guofu</a:t>
            </a:r>
            <a:r>
              <a:rPr lang="en-US" sz="1600" i="1" dirty="0"/>
              <a:t> Zhou, 2010, Out-of-sample equity premium prediction: Combination forecasts and links to the real economy, Review of Financial Studies 23, 821–862</a:t>
            </a:r>
            <a:r>
              <a:rPr lang="en-US" sz="1600" i="1" dirty="0" smtClean="0"/>
              <a:t>.</a:t>
            </a:r>
          </a:p>
          <a:p>
            <a:pPr lvl="1"/>
            <a:r>
              <a:rPr lang="en-US" sz="1400" dirty="0"/>
              <a:t>M</a:t>
            </a:r>
            <a:r>
              <a:rPr lang="en-US" sz="1400" dirty="0" smtClean="0"/>
              <a:t>odels </a:t>
            </a:r>
            <a:r>
              <a:rPr lang="en-US" sz="1400" dirty="0"/>
              <a:t>combining many individual variables together yield superior predictive performance and outperform the benchmark</a:t>
            </a:r>
            <a:r>
              <a:rPr lang="en-US" sz="1400" dirty="0" smtClean="0"/>
              <a:t>.</a:t>
            </a:r>
            <a:endParaRPr lang="en-US" sz="1400" i="1" dirty="0"/>
          </a:p>
          <a:p>
            <a:r>
              <a:rPr lang="en-US" sz="1600" dirty="0" smtClean="0"/>
              <a:t>Neely</a:t>
            </a:r>
            <a:r>
              <a:rPr lang="en-US" sz="1600" dirty="0"/>
              <a:t>, Christopher J., David E. </a:t>
            </a:r>
            <a:r>
              <a:rPr lang="en-US" sz="1600" dirty="0" err="1"/>
              <a:t>Rapach</a:t>
            </a:r>
            <a:r>
              <a:rPr lang="en-US" sz="1600" dirty="0"/>
              <a:t>, Jun </a:t>
            </a:r>
            <a:r>
              <a:rPr lang="en-US" sz="1600" dirty="0" err="1"/>
              <a:t>Tu</a:t>
            </a:r>
            <a:r>
              <a:rPr lang="en-US" sz="1600" dirty="0"/>
              <a:t>, and </a:t>
            </a:r>
            <a:r>
              <a:rPr lang="en-US" sz="1600" dirty="0" err="1"/>
              <a:t>Guofu</a:t>
            </a:r>
            <a:r>
              <a:rPr lang="en-US" sz="1600" dirty="0"/>
              <a:t> Zhou, 2014, Forecasting the Equity Risk Premium: The Role of Technical Indicators, </a:t>
            </a:r>
            <a:r>
              <a:rPr lang="en-US" sz="1600" i="1" dirty="0"/>
              <a:t>Management Science</a:t>
            </a:r>
            <a:r>
              <a:rPr lang="en-US" sz="1600" dirty="0"/>
              <a:t> 60, 1772–1791</a:t>
            </a:r>
            <a:r>
              <a:rPr lang="en-US" sz="1600" dirty="0" smtClean="0"/>
              <a:t>.</a:t>
            </a:r>
          </a:p>
          <a:p>
            <a:pPr lvl="1"/>
            <a:r>
              <a:rPr lang="en-US" sz="1400" dirty="0"/>
              <a:t>T</a:t>
            </a:r>
            <a:r>
              <a:rPr lang="en-US" sz="1400" dirty="0" smtClean="0"/>
              <a:t>echnical </a:t>
            </a:r>
            <a:r>
              <a:rPr lang="en-US" sz="1400" dirty="0"/>
              <a:t>indicators contain complementary information to macroeconomic </a:t>
            </a:r>
            <a:r>
              <a:rPr lang="en-US" sz="1400" dirty="0" smtClean="0"/>
              <a:t>variables</a:t>
            </a:r>
            <a:endParaRPr lang="en-US" sz="1400" dirty="0"/>
          </a:p>
          <a:p>
            <a:r>
              <a:rPr lang="en-US" sz="1600" dirty="0"/>
              <a:t>Numerous papers </a:t>
            </a:r>
            <a:r>
              <a:rPr lang="en-US" sz="1600" dirty="0" smtClean="0"/>
              <a:t>with new predictors</a:t>
            </a:r>
            <a:r>
              <a:rPr lang="en-US" sz="1600" dirty="0"/>
              <a:t> </a:t>
            </a:r>
            <a:r>
              <a:rPr lang="en-US" sz="1600" dirty="0" smtClean="0"/>
              <a:t>[Kelly </a:t>
            </a:r>
            <a:r>
              <a:rPr lang="en-US" sz="1600" dirty="0"/>
              <a:t>and Jiang (2014), </a:t>
            </a:r>
            <a:r>
              <a:rPr lang="en-US" sz="1600" dirty="0" err="1"/>
              <a:t>Møller</a:t>
            </a:r>
            <a:r>
              <a:rPr lang="en-US" sz="1600" dirty="0"/>
              <a:t> and </a:t>
            </a:r>
            <a:r>
              <a:rPr lang="en-US" sz="1600" dirty="0" err="1"/>
              <a:t>Rangvid</a:t>
            </a:r>
            <a:r>
              <a:rPr lang="en-US" sz="1600" dirty="0"/>
              <a:t> (2015), </a:t>
            </a:r>
            <a:r>
              <a:rPr lang="en-US" sz="1600" dirty="0" smtClean="0"/>
              <a:t>Huang </a:t>
            </a:r>
            <a:r>
              <a:rPr lang="en-US" sz="1600" dirty="0"/>
              <a:t>and </a:t>
            </a:r>
            <a:r>
              <a:rPr lang="en-US" sz="1600" dirty="0" err="1"/>
              <a:t>Kilic</a:t>
            </a:r>
            <a:r>
              <a:rPr lang="en-US" sz="1600" dirty="0"/>
              <a:t> (2016),</a:t>
            </a:r>
            <a:r>
              <a:rPr lang="en-US" sz="1600" dirty="0" err="1"/>
              <a:t>Rapach</a:t>
            </a:r>
            <a:r>
              <a:rPr lang="en-US" sz="1600" dirty="0"/>
              <a:t>, </a:t>
            </a:r>
            <a:r>
              <a:rPr lang="en-US" sz="1600" dirty="0" err="1"/>
              <a:t>Ringgenberg</a:t>
            </a:r>
            <a:r>
              <a:rPr lang="en-US" sz="1600" dirty="0"/>
              <a:t>, and Zhou (2016</a:t>
            </a:r>
            <a:r>
              <a:rPr lang="en-US" sz="1600" dirty="0" smtClean="0"/>
              <a:t>), </a:t>
            </a:r>
            <a:r>
              <a:rPr lang="en-US" sz="1600" dirty="0" err="1"/>
              <a:t>Atanasov</a:t>
            </a:r>
            <a:r>
              <a:rPr lang="en-US" sz="1600" dirty="0"/>
              <a:t> (2018</a:t>
            </a:r>
            <a:r>
              <a:rPr lang="en-US" sz="1600" dirty="0" smtClean="0"/>
              <a:t>),</a:t>
            </a:r>
            <a:r>
              <a:rPr lang="en-US" sz="1600" i="1" dirty="0" smtClean="0"/>
              <a:t>]</a:t>
            </a:r>
            <a:endParaRPr lang="en-US" sz="1600" i="1" dirty="0"/>
          </a:p>
          <a:p>
            <a:pPr>
              <a:buFont typeface="Wingdings"/>
              <a:buChar char="à"/>
            </a:pPr>
            <a:r>
              <a:rPr lang="en-US" sz="1600" dirty="0" smtClean="0">
                <a:sym typeface="Wingdings" panose="05000000000000000000" pitchFamily="2" charset="2"/>
              </a:rPr>
              <a:t>Use ML methods for predicting equity premium</a:t>
            </a:r>
          </a:p>
          <a:p>
            <a:r>
              <a:rPr lang="en-US" sz="1600" dirty="0" smtClean="0">
                <a:sym typeface="Wingdings" panose="05000000000000000000" pitchFamily="2" charset="2"/>
              </a:rPr>
              <a:t>Start with simple analysis:</a:t>
            </a:r>
          </a:p>
          <a:p>
            <a:pPr lvl="1"/>
            <a:r>
              <a:rPr lang="en-US" sz="1200" dirty="0" smtClean="0">
                <a:sym typeface="Wingdings" panose="05000000000000000000" pitchFamily="2" charset="2"/>
              </a:rPr>
              <a:t>Start with </a:t>
            </a:r>
            <a:r>
              <a:rPr lang="en-US" sz="1200" dirty="0"/>
              <a:t>Neely et al. (2014</a:t>
            </a:r>
            <a:r>
              <a:rPr lang="en-US" sz="1200" dirty="0" smtClean="0"/>
              <a:t>) + add variables</a:t>
            </a:r>
          </a:p>
          <a:p>
            <a:pPr lvl="1"/>
            <a:r>
              <a:rPr lang="en-US" sz="1200" dirty="0" smtClean="0">
                <a:sym typeface="Wingdings" panose="05000000000000000000" pitchFamily="2" charset="2"/>
              </a:rPr>
              <a:t>Compare </a:t>
            </a:r>
            <a:r>
              <a:rPr lang="en-US" sz="1200" dirty="0">
                <a:sym typeface="Wingdings" panose="05000000000000000000" pitchFamily="2" charset="2"/>
              </a:rPr>
              <a:t>ML methods </a:t>
            </a:r>
            <a:r>
              <a:rPr lang="en-US" sz="1200" dirty="0" smtClean="0">
                <a:sym typeface="Wingdings" panose="05000000000000000000" pitchFamily="2" charset="2"/>
              </a:rPr>
              <a:t> to the PCA method employed in the paper</a:t>
            </a:r>
          </a:p>
          <a:p>
            <a:pPr lvl="1"/>
            <a:r>
              <a:rPr lang="en-US" sz="1200" dirty="0" smtClean="0">
                <a:sym typeface="Wingdings" panose="05000000000000000000" pitchFamily="2" charset="2"/>
              </a:rPr>
              <a:t>Can ML methods  improve prediction accuracy of market returns?</a:t>
            </a:r>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8</a:t>
            </a:fld>
            <a:endParaRPr lang="de-DE"/>
          </a:p>
        </p:txBody>
      </p:sp>
    </p:spTree>
    <p:extLst>
      <p:ext uri="{BB962C8B-B14F-4D97-AF65-F5344CB8AC3E}">
        <p14:creationId xmlns:p14="http://schemas.microsoft.com/office/powerpoint/2010/main" val="21910442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Dimensional Setting</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4000" y="1232756"/>
                <a:ext cx="7776000" cy="4583734"/>
              </a:xfrm>
            </p:spPr>
            <p:txBody>
              <a:bodyPr/>
              <a:lstStyle/>
              <a:p>
                <a:r>
                  <a:rPr lang="en-US" dirty="0" smtClean="0"/>
                  <a:t>14 Macro Variables + 14 Technical Indicators + Aggregate Short Interest + </a:t>
                </a:r>
                <a:r>
                  <a:rPr lang="en-US" dirty="0"/>
                  <a:t>Recession Dummy </a:t>
                </a:r>
                <a:r>
                  <a:rPr lang="en-US" dirty="0" smtClean="0"/>
                  <a:t>+ Sentiment </a:t>
                </a:r>
                <a:r>
                  <a:rPr lang="en-US" dirty="0" smtClean="0">
                    <a:sym typeface="Wingdings" panose="05000000000000000000" pitchFamily="2" charset="2"/>
                  </a:rPr>
                  <a:t> </a:t>
                </a:r>
                <a14:m>
                  <m:oMath xmlns:m="http://schemas.openxmlformats.org/officeDocument/2006/math">
                    <m:r>
                      <a:rPr lang="en-US" i="1" dirty="0" smtClean="0">
                        <a:latin typeface="Cambria Math"/>
                        <a:sym typeface="Wingdings" panose="05000000000000000000" pitchFamily="2" charset="2"/>
                      </a:rPr>
                      <m:t>𝑝</m:t>
                    </m:r>
                    <m:r>
                      <a:rPr lang="en-US" i="1" dirty="0" smtClean="0">
                        <a:latin typeface="Cambria Math"/>
                        <a:sym typeface="Wingdings" panose="05000000000000000000" pitchFamily="2" charset="2"/>
                      </a:rPr>
                      <m:t> = 31</m:t>
                    </m:r>
                  </m:oMath>
                </a14:m>
                <a:endParaRPr lang="en-US" dirty="0" smtClean="0"/>
              </a:p>
              <a:p>
                <a:pPr lvl="1"/>
                <a:r>
                  <a:rPr lang="en-US" dirty="0" smtClean="0"/>
                  <a:t>With squared terms </a:t>
                </a:r>
                <a14:m>
                  <m:oMath xmlns:m="http://schemas.openxmlformats.org/officeDocument/2006/math">
                    <m:r>
                      <a:rPr lang="en-US" i="1" dirty="0" smtClean="0">
                        <a:latin typeface="Cambria Math"/>
                      </a:rPr>
                      <m:t>𝑝</m:t>
                    </m:r>
                    <m:r>
                      <a:rPr lang="en-US" i="1" dirty="0" smtClean="0">
                        <a:latin typeface="Cambria Math"/>
                      </a:rPr>
                      <m:t> = 62 </m:t>
                    </m:r>
                  </m:oMath>
                </a14:m>
                <a:r>
                  <a:rPr lang="en-US" dirty="0" smtClean="0"/>
                  <a:t>and with interaction terms </a:t>
                </a:r>
                <a14:m>
                  <m:oMath xmlns:m="http://schemas.openxmlformats.org/officeDocument/2006/math">
                    <m:r>
                      <a:rPr lang="en-US" i="1" dirty="0" smtClean="0">
                        <a:latin typeface="Cambria Math"/>
                      </a:rPr>
                      <m:t>𝑝</m:t>
                    </m:r>
                    <m:r>
                      <a:rPr lang="en-US" i="1" dirty="0" smtClean="0">
                        <a:latin typeface="Cambria Math"/>
                      </a:rPr>
                      <m:t> =527</m:t>
                    </m:r>
                  </m:oMath>
                </a14:m>
                <a:endParaRPr lang="en-US" dirty="0" smtClean="0"/>
              </a:p>
              <a:p>
                <a:r>
                  <a:rPr lang="en-US" dirty="0" smtClean="0"/>
                  <a:t> 1974 – 2010 </a:t>
                </a:r>
                <a:r>
                  <a:rPr lang="en-US" dirty="0" smtClean="0">
                    <a:sym typeface="Wingdings" panose="05000000000000000000" pitchFamily="2" charset="2"/>
                  </a:rPr>
                  <a:t></a:t>
                </a:r>
                <a:r>
                  <a:rPr lang="en-US" dirty="0" smtClean="0"/>
                  <a:t> </a:t>
                </a:r>
                <a14:m>
                  <m:oMath xmlns:m="http://schemas.openxmlformats.org/officeDocument/2006/math">
                    <m:r>
                      <a:rPr lang="en-US" i="1" dirty="0" smtClean="0">
                        <a:latin typeface="Cambria Math"/>
                      </a:rPr>
                      <m:t>𝑛</m:t>
                    </m:r>
                    <m:r>
                      <a:rPr lang="en-US" i="1" dirty="0" smtClean="0">
                        <a:latin typeface="Cambria Math"/>
                      </a:rPr>
                      <m:t> = 444 </m:t>
                    </m:r>
                  </m:oMath>
                </a14:m>
                <a:r>
                  <a:rPr lang="en-US" dirty="0" smtClean="0"/>
                  <a:t>months</a:t>
                </a:r>
              </a:p>
              <a:p>
                <a:r>
                  <a:rPr lang="en-US" dirty="0" smtClean="0"/>
                  <a:t>Thus, small sample size relative to the number of predictors (</a:t>
                </a:r>
                <a14:m>
                  <m:oMath xmlns:m="http://schemas.openxmlformats.org/officeDocument/2006/math">
                    <m:r>
                      <a:rPr lang="en-US" b="0" i="1" smtClean="0">
                        <a:latin typeface="Cambria Math"/>
                      </a:rPr>
                      <m:t>𝑝</m:t>
                    </m:r>
                    <m:r>
                      <a:rPr lang="en-US" b="0" i="1" smtClean="0">
                        <a:latin typeface="Cambria Math"/>
                        <a:ea typeface="Cambria Math"/>
                      </a:rPr>
                      <m:t>≈</m:t>
                    </m:r>
                    <m:r>
                      <a:rPr lang="en-US" b="0" i="1" smtClean="0">
                        <a:latin typeface="Cambria Math"/>
                        <a:ea typeface="Cambria Math"/>
                      </a:rPr>
                      <m:t>𝑛</m:t>
                    </m:r>
                  </m:oMath>
                </a14:m>
                <a:r>
                  <a:rPr lang="en-US" dirty="0" smtClean="0"/>
                  <a:t>) </a:t>
                </a:r>
              </a:p>
              <a:p>
                <a:r>
                  <a:rPr lang="en-US" dirty="0" smtClean="0"/>
                  <a:t> In this setting, OLS is expected to </a:t>
                </a:r>
                <a:r>
                  <a:rPr lang="en-US" dirty="0"/>
                  <a:t>provide a </a:t>
                </a:r>
                <a:r>
                  <a:rPr lang="en-US" dirty="0" smtClean="0"/>
                  <a:t>poor/noisy estimate  </a:t>
                </a:r>
              </a:p>
              <a:p>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4000" y="1232756"/>
                <a:ext cx="7776000" cy="4583734"/>
              </a:xfrm>
              <a:blipFill rotWithShape="1">
                <a:blip r:embed="rId2"/>
                <a:stretch>
                  <a:fillRect l="-2194" t="-1995" r="-235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9</a:t>
            </a:fld>
            <a:endParaRPr lang="de-DE"/>
          </a:p>
        </p:txBody>
      </p:sp>
    </p:spTree>
    <p:extLst>
      <p:ext uri="{BB962C8B-B14F-4D97-AF65-F5344CB8AC3E}">
        <p14:creationId xmlns:p14="http://schemas.microsoft.com/office/powerpoint/2010/main" val="1637410066"/>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1388</TotalTime>
  <Words>1310</Words>
  <Application>Microsoft Office PowerPoint</Application>
  <PresentationFormat>On-screen Show (4:3)</PresentationFormat>
  <Paragraphs>152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Larissa</vt:lpstr>
      <vt:lpstr>Machine Learning and Stock Market Returns</vt:lpstr>
      <vt:lpstr>PowerPoint Presentation</vt:lpstr>
      <vt:lpstr>Explanatory vs Predictive Modelling </vt:lpstr>
      <vt:lpstr>Different Modelling Cultures</vt:lpstr>
      <vt:lpstr>ML Methods for Explanatory Modelling (Inference)</vt:lpstr>
      <vt:lpstr>Bias-Variance Tradeoff</vt:lpstr>
      <vt:lpstr>ML Methods in Finance</vt:lpstr>
      <vt:lpstr>Predicting Equity Premium</vt:lpstr>
      <vt:lpstr>High Dimensional Setting</vt:lpstr>
      <vt:lpstr>Some Machine Learning Methods</vt:lpstr>
      <vt:lpstr>Lasso</vt:lpstr>
      <vt:lpstr>Ridge</vt:lpstr>
      <vt:lpstr>Elastic Net</vt:lpstr>
      <vt:lpstr>10-Fold Cross-Validation</vt:lpstr>
      <vt:lpstr>Path for Lasso and Elastic Net</vt:lpstr>
      <vt:lpstr>Estimated Coefficients</vt:lpstr>
      <vt:lpstr>CV-MSE and Predict MSE</vt:lpstr>
      <vt:lpstr>Results for interactions and squared terms</vt:lpstr>
      <vt:lpstr>Caveats</vt:lpstr>
      <vt:lpstr>Future Research</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User</dc:creator>
  <cp:lastModifiedBy>plesnevs</cp:lastModifiedBy>
  <cp:revision>118</cp:revision>
  <dcterms:created xsi:type="dcterms:W3CDTF">2017-12-12T19:58:15Z</dcterms:created>
  <dcterms:modified xsi:type="dcterms:W3CDTF">2018-12-04T08:08:47Z</dcterms:modified>
</cp:coreProperties>
</file>