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64" r:id="rId3"/>
    <p:sldId id="275" r:id="rId4"/>
    <p:sldId id="263" r:id="rId5"/>
    <p:sldId id="267" r:id="rId6"/>
    <p:sldId id="274" r:id="rId7"/>
    <p:sldId id="266" r:id="rId8"/>
    <p:sldId id="265" r:id="rId9"/>
    <p:sldId id="287" r:id="rId10"/>
    <p:sldId id="277" r:id="rId11"/>
    <p:sldId id="276" r:id="rId12"/>
    <p:sldId id="269" r:id="rId13"/>
    <p:sldId id="270" r:id="rId14"/>
    <p:sldId id="271" r:id="rId15"/>
    <p:sldId id="268" r:id="rId16"/>
    <p:sldId id="285" r:id="rId17"/>
    <p:sldId id="279" r:id="rId18"/>
    <p:sldId id="280" r:id="rId19"/>
    <p:sldId id="278" r:id="rId20"/>
    <p:sldId id="286" r:id="rId21"/>
    <p:sldId id="281" r:id="rId22"/>
    <p:sldId id="283" r:id="rId23"/>
    <p:sldId id="282" r:id="rId24"/>
    <p:sldId id="284"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545" autoAdjust="0"/>
  </p:normalViewPr>
  <p:slideViewPr>
    <p:cSldViewPr showGuides="1">
      <p:cViewPr varScale="1">
        <p:scale>
          <a:sx n="73" d="100"/>
          <a:sy n="73" d="100"/>
        </p:scale>
        <p:origin x="168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05.12.2018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a:xfrm>
            <a:off x="683568" y="6386400"/>
            <a:ext cx="2133600" cy="180000"/>
          </a:xfrm>
        </p:spPr>
        <p:txBody>
          <a:bodyPr/>
          <a:lstStyle>
            <a:lvl1pPr>
              <a:defRPr/>
            </a:lvl1pPr>
          </a:lstStyle>
          <a:p>
            <a:r>
              <a:rPr lang="de-DE" dirty="0" smtClean="0"/>
              <a:t>06.12.2018</a:t>
            </a:r>
            <a:endParaRPr lang="de-DE" dirty="0"/>
          </a:p>
        </p:txBody>
      </p:sp>
      <p:sp>
        <p:nvSpPr>
          <p:cNvPr id="5" name="Fußzeilenplatzhalter 4"/>
          <p:cNvSpPr>
            <a:spLocks noGrp="1"/>
          </p:cNvSpPr>
          <p:nvPr>
            <p:ph type="ftr" sz="quarter" idx="11"/>
          </p:nvPr>
        </p:nvSpPr>
        <p:spPr>
          <a:xfrm>
            <a:off x="684000" y="6132599"/>
            <a:ext cx="2895600" cy="180000"/>
          </a:xfrm>
        </p:spPr>
        <p:txBody>
          <a:bodyPr/>
          <a:lstStyle>
            <a:lvl1pPr>
              <a:defRPr/>
            </a:lvl1pPr>
          </a:lstStyle>
          <a:p>
            <a:r>
              <a:rPr lang="de-DE" dirty="0" smtClean="0"/>
              <a:t>Pavel Lesnevski</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712584"/>
            <a:ext cx="7772400" cy="468000"/>
          </a:xfrm>
        </p:spPr>
        <p:txBody>
          <a:bodyPr/>
          <a:lstStyle>
            <a:lvl1pPr algn="ctr">
              <a:defRPr/>
            </a:lvl1pPr>
          </a:lstStyle>
          <a:p>
            <a:r>
              <a:rPr lang="de-DE" dirty="0" smtClean="0"/>
              <a:t>Titelmasterformat durch Klicken bearbeiten</a:t>
            </a:r>
            <a:br>
              <a:rPr lang="de-DE" dirty="0" smtClean="0"/>
            </a:br>
            <a:endParaRPr lang="de-DE" dirty="0"/>
          </a:p>
        </p:txBody>
      </p:sp>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p>
            <a:r>
              <a:rPr lang="de-DE" dirty="0" smtClean="0"/>
              <a:t>06.12.2018</a:t>
            </a:r>
            <a:endParaRPr lang="de-DE" dirty="0"/>
          </a:p>
        </p:txBody>
      </p:sp>
      <p:sp>
        <p:nvSpPr>
          <p:cNvPr id="8" name="Fußzeilenplatzhalter 7"/>
          <p:cNvSpPr>
            <a:spLocks noGrp="1"/>
          </p:cNvSpPr>
          <p:nvPr>
            <p:ph type="ftr" sz="quarter" idx="11"/>
          </p:nvPr>
        </p:nvSpPr>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683568" y="6386400"/>
            <a:ext cx="2133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06.12.2018</a:t>
            </a:r>
            <a:endParaRPr lang="de-DE" dirty="0"/>
          </a:p>
        </p:txBody>
      </p:sp>
      <p:sp>
        <p:nvSpPr>
          <p:cNvPr id="5" name="Fußzeilenplatzhalter 4"/>
          <p:cNvSpPr>
            <a:spLocks noGrp="1"/>
          </p:cNvSpPr>
          <p:nvPr>
            <p:ph type="ftr" sz="quarter" idx="3"/>
          </p:nvPr>
        </p:nvSpPr>
        <p:spPr>
          <a:xfrm>
            <a:off x="684000" y="6134400"/>
            <a:ext cx="2895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Pavel Lesnevski</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712584"/>
            <a:ext cx="7772400" cy="468000"/>
          </a:xfrm>
        </p:spPr>
        <p:txBody>
          <a:bodyPr/>
          <a:lstStyle/>
          <a:p>
            <a:r>
              <a:rPr lang="de-DE" dirty="0"/>
              <a:t>Machine Learning and Stock Market Returns</a:t>
            </a:r>
          </a:p>
        </p:txBody>
      </p:sp>
      <p:sp>
        <p:nvSpPr>
          <p:cNvPr id="3" name="Untertitel 2"/>
          <p:cNvSpPr>
            <a:spLocks noGrp="1"/>
          </p:cNvSpPr>
          <p:nvPr>
            <p:ph type="subTitle" idx="1"/>
          </p:nvPr>
        </p:nvSpPr>
        <p:spPr>
          <a:xfrm>
            <a:off x="1371600" y="3402203"/>
            <a:ext cx="6400800" cy="396000"/>
          </a:xfrm>
        </p:spPr>
        <p:txBody>
          <a:bodyPr/>
          <a:lstStyle/>
          <a:p>
            <a:r>
              <a:rPr lang="de-DE" dirty="0" smtClean="0"/>
              <a:t>Idea and First Results</a:t>
            </a:r>
            <a:endParaRPr lang="de-DE" dirty="0"/>
          </a:p>
        </p:txBody>
      </p:sp>
      <p:sp>
        <p:nvSpPr>
          <p:cNvPr id="4" name="Datumsplatzhalter 3"/>
          <p:cNvSpPr>
            <a:spLocks noGrp="1"/>
          </p:cNvSpPr>
          <p:nvPr>
            <p:ph type="dt" sz="half" idx="10"/>
          </p:nvPr>
        </p:nvSpPr>
        <p:spPr/>
        <p:txBody>
          <a:bodyPr/>
          <a:lstStyle/>
          <a:p>
            <a:r>
              <a:rPr lang="de-DE" dirty="0"/>
              <a:t>06.12.2018</a:t>
            </a:r>
          </a:p>
          <a:p>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
        <p:nvSpPr>
          <p:cNvPr id="7"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74" y="4037060"/>
            <a:ext cx="4031252" cy="2015626"/>
          </a:xfrm>
          <a:prstGeom prst="rect">
            <a:avLst/>
          </a:prstGeom>
        </p:spPr>
      </p:pic>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4000" y="1232756"/>
                <a:ext cx="7776000" cy="4583734"/>
              </a:xfrm>
            </p:spPr>
            <p:txBody>
              <a:bodyPr/>
              <a:lstStyle/>
              <a:p>
                <a:r>
                  <a:rPr lang="en-US" dirty="0" smtClean="0"/>
                  <a:t>14 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with interaction terms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a:t>
                </a:r>
                <a:r>
                  <a:rPr lang="en-US" dirty="0"/>
                  <a:t>provide a </a:t>
                </a:r>
                <a:r>
                  <a:rPr lang="en-US" dirty="0" smtClean="0"/>
                  <a:t>poor/noisy estimate  </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rotWithShape="1">
                <a:blip r:embed="rId2"/>
                <a:stretch>
                  <a:fillRect l="-2194" t="-1995" r="-23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10</a:t>
            </a:fld>
            <a:endParaRPr lang="de-DE"/>
          </a:p>
        </p:txBody>
      </p:sp>
    </p:spTree>
    <p:extLst>
      <p:ext uri="{BB962C8B-B14F-4D97-AF65-F5344CB8AC3E}">
        <p14:creationId xmlns:p14="http://schemas.microsoft.com/office/powerpoint/2010/main" val="1637410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a:t>Some Machine Learning </a:t>
            </a:r>
            <a:r>
              <a:rPr lang="en-US" dirty="0" smtClean="0"/>
              <a:t>Methods</a:t>
            </a:r>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11</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68407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Tree>
    <p:extLst>
      <p:ext uri="{BB962C8B-B14F-4D97-AF65-F5344CB8AC3E}">
        <p14:creationId xmlns:p14="http://schemas.microsoft.com/office/powerpoint/2010/main" val="3571114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a:rPr>
                          <m:t>1</m:t>
                        </m:r>
                      </m:sub>
                    </m:sSub>
                  </m:oMath>
                </a14:m>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panose="02040503050406030204" pitchFamily="18" charset="0"/>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12</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Ridge - a linear regression method with 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a:t>
                </a:r>
                <a:r>
                  <a:rPr lang="en-US" dirty="0" smtClean="0"/>
                  <a:t>set coeﬃcients </a:t>
                </a:r>
                <a:r>
                  <a:rPr lang="en-US" dirty="0"/>
                  <a:t>to </a:t>
                </a:r>
                <a:r>
                  <a:rPr lang="en-US" dirty="0" smtClean="0"/>
                  <a:t>zero</a:t>
                </a: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
        <p:nvSpPr>
          <p:cNvPr id="9" name="Date Placeholder 3"/>
          <p:cNvSpPr>
            <a:spLocks noGrp="1"/>
          </p:cNvSpPr>
          <p:nvPr>
            <p:ph type="dt" sz="half" idx="10"/>
          </p:nvPr>
        </p:nvSpPr>
        <p:spPr>
          <a:xfrm>
            <a:off x="683568" y="6386400"/>
            <a:ext cx="2133600" cy="180000"/>
          </a:xfrm>
        </p:spPr>
        <p:txBody>
          <a:bodyPr/>
          <a:lstStyle/>
          <a:p>
            <a:r>
              <a:rPr lang="de-DE" dirty="0" smtClean="0"/>
              <a:t>06.12.2018</a:t>
            </a:r>
            <a:endParaRPr lang="de-DE" dirty="0"/>
          </a:p>
        </p:txBody>
      </p:sp>
      <p:sp>
        <p:nvSpPr>
          <p:cNvPr id="10"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Combination of Lasso and </a:t>
                </a:r>
                <a:r>
                  <a:rPr lang="en-US" dirty="0" smtClean="0"/>
                  <a:t>Ridge 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panose="02040503050406030204" pitchFamily="18" charset="0"/>
                            </a:rPr>
                          </m:ctrlPr>
                        </m:funcPr>
                        <m:fName>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a:t>
                </a:r>
                <a:r>
                  <a:rPr lang="en-US" dirty="0" smtClean="0"/>
                  <a:t>Ridge</a:t>
                </a:r>
                <a:endParaRPr lang="en-DE" dirty="0" smtClean="0"/>
              </a:p>
              <a:p>
                <a:pPr lvl="1"/>
                <a:r>
                  <a:rPr lang="en-DE" dirty="0" smtClean="0"/>
                  <a:t>Takes the best of two methods</a:t>
                </a:r>
                <a:endParaRPr lang="en-US" dirty="0"/>
              </a:p>
              <a:p>
                <a:pPr marL="0" indent="0">
                  <a:buNone/>
                </a:pP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Pavel Lesnvski</a:t>
            </a:r>
            <a:endParaRPr lang="de-DE" dirty="0"/>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20" y="892958"/>
            <a:ext cx="4874362" cy="271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6048164" y="4771498"/>
                <a:ext cx="3168352" cy="1316194"/>
              </a:xfrm>
              <a:prstGeom prst="rect">
                <a:avLst/>
              </a:prstGeom>
              <a:noFill/>
            </p:spPr>
            <p:txBody>
              <a:bodyPr wrap="square" rtlCol="0">
                <a:spAutoFit/>
              </a:bodyPr>
              <a:lstStyle/>
              <a:p>
                <a:r>
                  <a:rPr lang="en-US" dirty="0" smtClean="0"/>
                  <a:t>Model parameters</a:t>
                </a:r>
                <a:r>
                  <a:rPr lang="en-DE" dirty="0" smtClean="0"/>
                  <a:t> (</a:t>
                </a:r>
                <a14:m>
                  <m:oMath xmlns:m="http://schemas.openxmlformats.org/officeDocument/2006/math">
                    <m:r>
                      <m:rPr>
                        <m:sty m:val="p"/>
                      </m:rPr>
                      <a:rPr lang="el-GR" i="1">
                        <a:latin typeface="Cambria Math" panose="02040503050406030204" pitchFamily="18" charset="0"/>
                      </a:rPr>
                      <m:t>λ</m:t>
                    </m:r>
                  </m:oMath>
                </a14:m>
                <a:r>
                  <a:rPr lang="en-DE" dirty="0" smtClean="0"/>
                  <a:t>)</a:t>
                </a:r>
                <a:r>
                  <a:rPr lang="en-US" dirty="0" smtClean="0"/>
                  <a:t>  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panose="02040503050406030204" pitchFamily="18" charset="0"/>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panose="02040503050406030204" pitchFamily="18" charset="0"/>
                              </a:rPr>
                            </m:ctrlPr>
                          </m:sSubPr>
                          <m:e>
                            <m:r>
                              <a:rPr lang="en-DE" b="0" i="1" dirty="0" smtClean="0">
                                <a:latin typeface="Cambria Math" panose="02040503050406030204" pitchFamily="18" charset="0"/>
                              </a:rPr>
                              <m:t>𝑉</m:t>
                            </m:r>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048164" y="4771498"/>
                <a:ext cx="3168352" cy="1316194"/>
              </a:xfrm>
              <a:prstGeom prst="rect">
                <a:avLst/>
              </a:prstGeom>
              <a:blipFill>
                <a:blip r:embed="rId4"/>
                <a:stretch>
                  <a:fillRect l="-1538" t="-2778"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mc:AlternateContent xmlns:mc="http://schemas.openxmlformats.org/markup-compatibility/2006">
        <mc:Choice xmlns:a14="http://schemas.microsoft.com/office/drawing/2010/main" Requires="a14">
          <p:sp>
            <p:nvSpPr>
              <p:cNvPr id="3" name="TextBox 2"/>
              <p:cNvSpPr txBox="1"/>
              <p:nvPr/>
            </p:nvSpPr>
            <p:spPr>
              <a:xfrm>
                <a:off x="5512928" y="5827825"/>
                <a:ext cx="3559572" cy="6485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DE" b="0" i="1" dirty="0" smtClean="0">
                              <a:latin typeface="Cambria Math" panose="02040503050406030204" pitchFamily="18" charset="0"/>
                            </a:rPr>
                            <m:t>𝑉</m:t>
                          </m:r>
                          <m:r>
                            <a:rPr lang="en-DE" i="1">
                              <a:latin typeface="Cambria Math" panose="02040503050406030204" pitchFamily="18" charset="0"/>
                            </a:rPr>
                            <m:t>𝑀𝑆𝐸</m:t>
                          </m:r>
                        </m:e>
                        <m:sub>
                          <m:r>
                            <a:rPr lang="en-DE" b="0" i="1" dirty="0" smtClean="0">
                              <a:latin typeface="Cambria Math" panose="02040503050406030204" pitchFamily="18" charset="0"/>
                            </a:rPr>
                            <m:t>𝑖</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en-DE" b="0" i="1" dirty="0" smtClean="0">
                          <a:latin typeface="Cambria Math" panose="02040503050406030204" pitchFamily="18" charset="0"/>
                        </a:rPr>
                        <m:t>=</m:t>
                      </m:r>
                      <m:f>
                        <m:fPr>
                          <m:ctrlPr>
                            <a:rPr lang="en-DE" b="0" i="1" dirty="0" smtClean="0">
                              <a:latin typeface="Cambria Math" panose="02040503050406030204" pitchFamily="18" charset="0"/>
                            </a:rPr>
                          </m:ctrlPr>
                        </m:fPr>
                        <m:num>
                          <m:r>
                            <a:rPr lang="en-DE" b="0" i="1" dirty="0" smtClean="0">
                              <a:latin typeface="Cambria Math" panose="02040503050406030204" pitchFamily="18" charset="0"/>
                            </a:rPr>
                            <m:t>1</m:t>
                          </m:r>
                        </m:num>
                        <m:den>
                          <m:r>
                            <a:rPr lang="en-DE" b="0" i="1" dirty="0" smtClean="0">
                              <a:latin typeface="Cambria Math" panose="02040503050406030204" pitchFamily="18" charset="0"/>
                            </a:rPr>
                            <m:t>𝑛</m:t>
                          </m:r>
                        </m:den>
                      </m:f>
                      <m:nary>
                        <m:naryPr>
                          <m:chr m:val="∑"/>
                          <m:limLoc m:val="subSup"/>
                          <m:supHide m:val="on"/>
                          <m:ctrlPr>
                            <a:rPr lang="en-DE" i="1" dirty="0">
                              <a:latin typeface="Cambria Math" panose="02040503050406030204" pitchFamily="18" charset="0"/>
                            </a:rPr>
                          </m:ctrlPr>
                        </m:naryPr>
                        <m:sub>
                          <m:r>
                            <m:rPr>
                              <m:brk m:alnAt="9"/>
                            </m:rPr>
                            <a:rPr lang="en-DE" b="0" i="1" dirty="0" smtClean="0">
                              <a:latin typeface="Cambria Math" panose="02040503050406030204" pitchFamily="18" charset="0"/>
                            </a:rPr>
                            <m:t>𝑘</m:t>
                          </m:r>
                        </m:sub>
                        <m:sup/>
                        <m:e>
                          <m:sSup>
                            <m:sSupPr>
                              <m:ctrlPr>
                                <a:rPr lang="en-DE" i="1" dirty="0">
                                  <a:latin typeface="Cambria Math" panose="02040503050406030204" pitchFamily="18" charset="0"/>
                                </a:rPr>
                              </m:ctrlPr>
                            </m:sSupPr>
                            <m:e>
                              <m:r>
                                <a:rPr lang="en-DE" i="1" dirty="0">
                                  <a:latin typeface="Cambria Math" panose="02040503050406030204" pitchFamily="18" charset="0"/>
                                </a:rPr>
                                <m:t> (</m:t>
                              </m:r>
                              <m:sSub>
                                <m:sSubPr>
                                  <m:ctrlPr>
                                    <a:rPr lang="en-DE" i="1" dirty="0">
                                      <a:latin typeface="Cambria Math" panose="02040503050406030204" pitchFamily="18" charset="0"/>
                                    </a:rPr>
                                  </m:ctrlPr>
                                </m:sSubPr>
                                <m:e>
                                  <m:r>
                                    <a:rPr lang="en-DE" i="1" dirty="0">
                                      <a:latin typeface="Cambria Math" panose="02040503050406030204" pitchFamily="18" charset="0"/>
                                    </a:rPr>
                                    <m:t>𝑦</m:t>
                                  </m:r>
                                </m:e>
                                <m:sub>
                                  <m:r>
                                    <a:rPr lang="en-DE" i="1" dirty="0">
                                      <a:latin typeface="Cambria Math" panose="02040503050406030204" pitchFamily="18" charset="0"/>
                                    </a:rPr>
                                    <m:t>𝑘</m:t>
                                  </m:r>
                                </m:sub>
                              </m:sSub>
                              <m:r>
                                <a:rPr lang="en-DE" i="1" dirty="0">
                                  <a:latin typeface="Cambria Math" panose="02040503050406030204" pitchFamily="18" charset="0"/>
                                </a:rPr>
                                <m:t>−</m:t>
                              </m:r>
                              <m:sSub>
                                <m:sSubPr>
                                  <m:ctrlPr>
                                    <a:rPr lang="en-DE" i="1" dirty="0" smtClean="0">
                                      <a:latin typeface="Cambria Math" panose="02040503050406030204" pitchFamily="18" charset="0"/>
                                    </a:rPr>
                                  </m:ctrlPr>
                                </m:sSubPr>
                                <m:e>
                                  <m:acc>
                                    <m:accPr>
                                      <m:chr m:val="̂"/>
                                      <m:ctrlPr>
                                        <a:rPr lang="en-DE" i="1" dirty="0">
                                          <a:latin typeface="Cambria Math" panose="02040503050406030204" pitchFamily="18" charset="0"/>
                                        </a:rPr>
                                      </m:ctrlPr>
                                    </m:accPr>
                                    <m:e>
                                      <m:r>
                                        <a:rPr lang="en-DE" i="1" dirty="0">
                                          <a:latin typeface="Cambria Math" panose="02040503050406030204" pitchFamily="18" charset="0"/>
                                        </a:rPr>
                                        <m:t>𝑦</m:t>
                                      </m:r>
                                    </m:e>
                                  </m:acc>
                                </m:e>
                                <m:sub>
                                  <m:r>
                                    <a:rPr lang="en-DE" b="0" i="1" dirty="0" smtClean="0">
                                      <a:latin typeface="Cambria Math" panose="02040503050406030204" pitchFamily="18" charset="0"/>
                                    </a:rPr>
                                    <m:t>𝑘</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en-DE" i="1" dirty="0">
                                  <a:latin typeface="Cambria Math" panose="02040503050406030204" pitchFamily="18" charset="0"/>
                                </a:rPr>
                                <m:t>)</m:t>
                              </m:r>
                            </m:e>
                            <m:sup>
                              <m:r>
                                <a:rPr lang="en-DE" i="1" dirty="0">
                                  <a:latin typeface="Cambria Math" panose="02040503050406030204" pitchFamily="18" charset="0"/>
                                </a:rPr>
                                <m:t>2</m:t>
                              </m:r>
                            </m:sup>
                          </m:sSup>
                        </m:e>
                      </m:nary>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5512928" y="5827825"/>
                <a:ext cx="3559572" cy="648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15516" y="4077072"/>
                <a:ext cx="1260140" cy="369332"/>
              </a:xfrm>
              <a:prstGeom prst="rect">
                <a:avLst/>
              </a:prstGeom>
              <a:noFill/>
            </p:spPr>
            <p:txBody>
              <a:bodyPr wrap="square" rtlCol="0">
                <a:spAutoFit/>
              </a:bodyPr>
              <a:lstStyle/>
              <a:p>
                <a:r>
                  <a:rPr lang="en-DE" dirty="0" smtClean="0"/>
                  <a:t>For each </a:t>
                </a:r>
                <a14:m>
                  <m:oMath xmlns:m="http://schemas.openxmlformats.org/officeDocument/2006/math">
                    <m:r>
                      <m:rPr>
                        <m:sty m:val="p"/>
                      </m:rPr>
                      <a:rPr lang="el-GR" i="1">
                        <a:latin typeface="Cambria Math" panose="02040503050406030204" pitchFamily="18" charset="0"/>
                      </a:rPr>
                      <m:t>λ</m:t>
                    </m:r>
                    <m:r>
                      <a:rPr lang="en-DE" b="0" i="1" smtClean="0">
                        <a:latin typeface="Cambria Math" panose="02040503050406030204" pitchFamily="18" charset="0"/>
                      </a:rPr>
                      <m:t>:</m:t>
                    </m:r>
                  </m:oMath>
                </a14:m>
                <a:r>
                  <a:rPr lang="en-DE" dirty="0" smtClean="0"/>
                  <a:t> </a:t>
                </a:r>
              </a:p>
            </p:txBody>
          </p:sp>
        </mc:Choice>
        <mc:Fallback>
          <p:sp>
            <p:nvSpPr>
              <p:cNvPr id="12" name="TextBox 11"/>
              <p:cNvSpPr txBox="1">
                <a:spLocks noRot="1" noChangeAspect="1" noMove="1" noResize="1" noEditPoints="1" noAdjustHandles="1" noChangeArrowheads="1" noChangeShapeType="1" noTextEdit="1"/>
              </p:cNvSpPr>
              <p:nvPr/>
            </p:nvSpPr>
            <p:spPr>
              <a:xfrm>
                <a:off x="215516" y="4077072"/>
                <a:ext cx="1260140" cy="369332"/>
              </a:xfrm>
              <a:prstGeom prst="rect">
                <a:avLst/>
              </a:prstGeom>
              <a:blipFill>
                <a:blip r:embed="rId6"/>
                <a:stretch>
                  <a:fillRect l="-3865"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Cross-Validation Result for Lasso</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16</a:t>
            </a:fld>
            <a:endParaRPr lang="de-DE"/>
          </a:p>
        </p:txBody>
      </p:sp>
      <p:pic>
        <p:nvPicPr>
          <p:cNvPr id="12" name="Content Placeholder 11"/>
          <p:cNvPicPr>
            <a:picLocks noGrp="1" noChangeAspect="1"/>
          </p:cNvPicPr>
          <p:nvPr>
            <p:ph idx="1"/>
          </p:nvPr>
        </p:nvPicPr>
        <p:blipFill rotWithShape="1">
          <a:blip r:embed="rId2">
            <a:extLst>
              <a:ext uri="{28A0092B-C50C-407E-A947-70E740481C1C}">
                <a14:useLocalDpi xmlns:a14="http://schemas.microsoft.com/office/drawing/2010/main" val="0"/>
              </a:ext>
            </a:extLst>
          </a:blip>
          <a:srcRect l="8679" t="8610" r="7427" b="6869"/>
          <a:stretch/>
        </p:blipFill>
        <p:spPr>
          <a:xfrm>
            <a:off x="143508" y="1100457"/>
            <a:ext cx="8568952" cy="5755265"/>
          </a:xfrm>
        </p:spPr>
      </p:pic>
    </p:spTree>
    <p:extLst>
      <p:ext uri="{BB962C8B-B14F-4D97-AF65-F5344CB8AC3E}">
        <p14:creationId xmlns:p14="http://schemas.microsoft.com/office/powerpoint/2010/main" val="2701015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Lass</a:t>
            </a:r>
            <a:r>
              <a:rPr lang="en-DE" dirty="0" smtClean="0"/>
              <a:t>o</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8053" t="8610" r="8053" b="6869"/>
          <a:stretch/>
        </p:blipFill>
        <p:spPr>
          <a:xfrm>
            <a:off x="323528" y="1079606"/>
            <a:ext cx="8496943" cy="5706900"/>
          </a:xfrm>
        </p:spPr>
      </p:pic>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spTree>
    <p:extLst>
      <p:ext uri="{BB962C8B-B14F-4D97-AF65-F5344CB8AC3E}">
        <p14:creationId xmlns:p14="http://schemas.microsoft.com/office/powerpoint/2010/main" val="3735206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4000" y="584684"/>
                <a:ext cx="5868220" cy="1141200"/>
              </a:xfrm>
            </p:spPr>
            <p:txBody>
              <a:bodyPr/>
              <a:lstStyle/>
              <a:p>
                <a:r>
                  <a:rPr lang="en-US" dirty="0" smtClean="0"/>
                  <a:t>Estimated Coefficients</a:t>
                </a:r>
                <a:r>
                  <a:rPr lang="en-DE" dirty="0" smtClean="0"/>
                  <a:t> for optimal </a:t>
                </a:r>
                <a14:m>
                  <m:oMath xmlns:m="http://schemas.openxmlformats.org/officeDocument/2006/math">
                    <m:r>
                      <m:rPr>
                        <m:sty m:val="p"/>
                      </m:rPr>
                      <a:rPr lang="el-GR" i="1">
                        <a:latin typeface="Cambria Math" panose="02040503050406030204" pitchFamily="18" charset="0"/>
                      </a:rPr>
                      <m:t>λ</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4000" y="584684"/>
                <a:ext cx="5868220" cy="1141200"/>
              </a:xfrm>
              <a:blipFill>
                <a:blip r:embed="rId2"/>
                <a:stretch>
                  <a:fillRect l="-3946" t="-1069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8053" t="7672" r="8053" b="3113"/>
          <a:stretch/>
        </p:blipFill>
        <p:spPr>
          <a:xfrm>
            <a:off x="684000" y="1052736"/>
            <a:ext cx="8028892" cy="5692123"/>
          </a:xfrm>
        </p:spPr>
      </p:pic>
    </p:spTree>
    <p:extLst>
      <p:ext uri="{BB962C8B-B14F-4D97-AF65-F5344CB8AC3E}">
        <p14:creationId xmlns:p14="http://schemas.microsoft.com/office/powerpoint/2010/main" val="1871466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Cross-Validation MSE</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424898350"/>
              </p:ext>
            </p:extLst>
          </p:nvPr>
        </p:nvGraphicFramePr>
        <p:xfrm>
          <a:off x="683571" y="1481977"/>
          <a:ext cx="8064892" cy="1543050"/>
        </p:xfrm>
        <a:graphic>
          <a:graphicData uri="http://schemas.openxmlformats.org/drawingml/2006/table">
            <a:tbl>
              <a:tblPr/>
              <a:tblGrid>
                <a:gridCol w="1913704">
                  <a:extLst>
                    <a:ext uri="{9D8B030D-6E8A-4147-A177-3AD203B41FA5}">
                      <a16:colId xmlns:a16="http://schemas.microsoft.com/office/drawing/2014/main" val="3775047998"/>
                    </a:ext>
                  </a:extLst>
                </a:gridCol>
                <a:gridCol w="1025198">
                  <a:extLst>
                    <a:ext uri="{9D8B030D-6E8A-4147-A177-3AD203B41FA5}">
                      <a16:colId xmlns:a16="http://schemas.microsoft.com/office/drawing/2014/main" val="3030313444"/>
                    </a:ext>
                  </a:extLst>
                </a:gridCol>
                <a:gridCol w="1025198">
                  <a:extLst>
                    <a:ext uri="{9D8B030D-6E8A-4147-A177-3AD203B41FA5}">
                      <a16:colId xmlns:a16="http://schemas.microsoft.com/office/drawing/2014/main" val="1875216255"/>
                    </a:ext>
                  </a:extLst>
                </a:gridCol>
                <a:gridCol w="1025198">
                  <a:extLst>
                    <a:ext uri="{9D8B030D-6E8A-4147-A177-3AD203B41FA5}">
                      <a16:colId xmlns:a16="http://schemas.microsoft.com/office/drawing/2014/main" val="1337544573"/>
                    </a:ext>
                  </a:extLst>
                </a:gridCol>
                <a:gridCol w="1025198">
                  <a:extLst>
                    <a:ext uri="{9D8B030D-6E8A-4147-A177-3AD203B41FA5}">
                      <a16:colId xmlns:a16="http://schemas.microsoft.com/office/drawing/2014/main" val="1927138739"/>
                    </a:ext>
                  </a:extLst>
                </a:gridCol>
                <a:gridCol w="1025198">
                  <a:extLst>
                    <a:ext uri="{9D8B030D-6E8A-4147-A177-3AD203B41FA5}">
                      <a16:colId xmlns:a16="http://schemas.microsoft.com/office/drawing/2014/main" val="3812975210"/>
                    </a:ext>
                  </a:extLst>
                </a:gridCol>
                <a:gridCol w="1025198">
                  <a:extLst>
                    <a:ext uri="{9D8B030D-6E8A-4147-A177-3AD203B41FA5}">
                      <a16:colId xmlns:a16="http://schemas.microsoft.com/office/drawing/2014/main" val="2488201003"/>
                    </a:ext>
                  </a:extLst>
                </a:gridCol>
              </a:tblGrid>
              <a:tr h="200025">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326010"/>
                  </a:ext>
                </a:extLst>
              </a:tr>
              <a:tr h="333375">
                <a:tc gridSpan="7">
                  <a:txBody>
                    <a:bodyPr/>
                    <a:lstStyle/>
                    <a:p>
                      <a:pPr algn="ctr" fontAlgn="b"/>
                      <a:r>
                        <a:rPr lang="en-US" sz="2000" b="0" i="0" u="none" strike="noStrike" dirty="0">
                          <a:solidFill>
                            <a:srgbClr val="000000"/>
                          </a:solidFill>
                          <a:effectLst/>
                          <a:latin typeface="Calibri" panose="020F0502020204030204" pitchFamily="34" charset="0"/>
                        </a:rPr>
                        <a:t>Train and Validation Mean Squared Errors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1686618"/>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Const</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397725"/>
                  </a:ext>
                </a:extLst>
              </a:tr>
              <a:tr h="333375">
                <a:tc>
                  <a:txBody>
                    <a:bodyPr/>
                    <a:lstStyle/>
                    <a:p>
                      <a:pPr algn="l" fontAlgn="b"/>
                      <a:r>
                        <a:rPr lang="en-D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Train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19.396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19.131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16.659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16.729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18.340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18.325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2847149"/>
                  </a:ext>
                </a:extLst>
              </a:tr>
              <a:tr h="342900">
                <a:tc>
                  <a:txBody>
                    <a:bodyPr/>
                    <a:lstStyle/>
                    <a:p>
                      <a:pPr algn="l" fontAlgn="b"/>
                      <a:r>
                        <a:rPr lang="en-D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Validate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19.428</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19.479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21.022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20.720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36203"/>
                  </a:ext>
                </a:extLst>
              </a:tr>
            </a:tbl>
          </a:graphicData>
        </a:graphic>
      </p:graphicFrame>
      <p:sp>
        <p:nvSpPr>
          <p:cNvPr id="23" name="Content Placeholder 2"/>
          <p:cNvSpPr txBox="1">
            <a:spLocks/>
          </p:cNvSpPr>
          <p:nvPr/>
        </p:nvSpPr>
        <p:spPr>
          <a:xfrm>
            <a:off x="684000" y="3212976"/>
            <a:ext cx="7776000" cy="2849424"/>
          </a:xfrm>
          <a:prstGeom prst="rect">
            <a:avLst/>
          </a:prstGeom>
        </p:spPr>
        <p:txBody>
          <a:bodyPr vert="horz" lIns="0" tIns="0" rIns="0" bIns="0" rtlCol="0" anchor="t">
            <a:no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DE" sz="2000" dirty="0" smtClean="0"/>
              <a:t>Constant model (simple historical </a:t>
            </a:r>
            <a:r>
              <a:rPr lang="en-DE" sz="2000" dirty="0" smtClean="0"/>
              <a:t>average) </a:t>
            </a:r>
            <a:r>
              <a:rPr lang="en-DE" sz="2000" dirty="0" smtClean="0"/>
              <a:t>and a model with </a:t>
            </a:r>
            <a:r>
              <a:rPr lang="en-DE" sz="2000" dirty="0" smtClean="0"/>
              <a:t>principal </a:t>
            </a:r>
            <a:r>
              <a:rPr lang="en-DE" sz="2000" dirty="0"/>
              <a:t>c</a:t>
            </a:r>
            <a:r>
              <a:rPr lang="en-DE" sz="2000" dirty="0" smtClean="0"/>
              <a:t>omponents  </a:t>
            </a:r>
            <a:r>
              <a:rPr lang="en-DE" sz="2000" dirty="0" smtClean="0"/>
              <a:t>as regressors show similar performance  in the train and validation samples</a:t>
            </a:r>
          </a:p>
          <a:p>
            <a:r>
              <a:rPr lang="en-DE" sz="2000" dirty="0" smtClean="0"/>
              <a:t>OLS performs well in the train sample but has high MSE in the validation sample (overfitting)</a:t>
            </a:r>
          </a:p>
          <a:p>
            <a:r>
              <a:rPr lang="en-DE" sz="2000" dirty="0" smtClean="0"/>
              <a:t>Ridge improves slightly this pattern</a:t>
            </a:r>
          </a:p>
          <a:p>
            <a:r>
              <a:rPr lang="en-DE" sz="2000" dirty="0" smtClean="0"/>
              <a:t>Lasso and Enet </a:t>
            </a:r>
            <a:r>
              <a:rPr lang="en-DE" sz="2000" dirty="0"/>
              <a:t>signifcantly</a:t>
            </a:r>
            <a:r>
              <a:rPr lang="en-DE" sz="2000" dirty="0" smtClean="0"/>
              <a:t> improve performance in the validation sample</a:t>
            </a:r>
            <a:endParaRPr lang="en-US" sz="2000" dirty="0"/>
          </a:p>
        </p:txBody>
      </p:sp>
    </p:spTree>
    <p:extLst>
      <p:ext uri="{BB962C8B-B14F-4D97-AF65-F5344CB8AC3E}">
        <p14:creationId xmlns:p14="http://schemas.microsoft.com/office/powerpoint/2010/main" val="1184520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Modeling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a:t>
            </a:r>
            <a:r>
              <a:rPr lang="en-US" dirty="0"/>
              <a:t>, </a:t>
            </a:r>
            <a:r>
              <a:rPr lang="en-US" i="1" dirty="0"/>
              <a:t>Journal of Economic </a:t>
            </a:r>
            <a:r>
              <a:rPr lang="en-US" i="1" dirty="0" smtClean="0"/>
              <a:t>Perspectives</a:t>
            </a:r>
            <a:r>
              <a:rPr lang="en-DE" dirty="0" smtClean="0"/>
              <a:t>, </a:t>
            </a:r>
            <a:r>
              <a:rPr lang="en-US" dirty="0" smtClean="0"/>
              <a:t>31</a:t>
            </a:r>
            <a:r>
              <a:rPr lang="en-US" dirty="0"/>
              <a:t>, 87–106.</a:t>
            </a:r>
          </a:p>
          <a:p>
            <a:endParaRPr lang="en-US"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spTree>
    <p:extLst>
      <p:ext uri="{BB962C8B-B14F-4D97-AF65-F5344CB8AC3E}">
        <p14:creationId xmlns:p14="http://schemas.microsoft.com/office/powerpoint/2010/main" val="3827084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Prediction MSE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077445"/>
              </p:ext>
            </p:extLst>
          </p:nvPr>
        </p:nvGraphicFramePr>
        <p:xfrm>
          <a:off x="908248" y="1148544"/>
          <a:ext cx="7696200" cy="876300"/>
        </p:xfrm>
        <a:graphic>
          <a:graphicData uri="http://schemas.openxmlformats.org/drawingml/2006/table">
            <a:tbl>
              <a:tblPr/>
              <a:tblGrid>
                <a:gridCol w="1981200">
                  <a:extLst>
                    <a:ext uri="{9D8B030D-6E8A-4147-A177-3AD203B41FA5}">
                      <a16:colId xmlns:a16="http://schemas.microsoft.com/office/drawing/2014/main" val="3514439321"/>
                    </a:ext>
                  </a:extLst>
                </a:gridCol>
                <a:gridCol w="952500">
                  <a:extLst>
                    <a:ext uri="{9D8B030D-6E8A-4147-A177-3AD203B41FA5}">
                      <a16:colId xmlns:a16="http://schemas.microsoft.com/office/drawing/2014/main" val="146923457"/>
                    </a:ext>
                  </a:extLst>
                </a:gridCol>
                <a:gridCol w="952500">
                  <a:extLst>
                    <a:ext uri="{9D8B030D-6E8A-4147-A177-3AD203B41FA5}">
                      <a16:colId xmlns:a16="http://schemas.microsoft.com/office/drawing/2014/main" val="474674774"/>
                    </a:ext>
                  </a:extLst>
                </a:gridCol>
                <a:gridCol w="952500">
                  <a:extLst>
                    <a:ext uri="{9D8B030D-6E8A-4147-A177-3AD203B41FA5}">
                      <a16:colId xmlns:a16="http://schemas.microsoft.com/office/drawing/2014/main" val="1630497799"/>
                    </a:ext>
                  </a:extLst>
                </a:gridCol>
                <a:gridCol w="952500">
                  <a:extLst>
                    <a:ext uri="{9D8B030D-6E8A-4147-A177-3AD203B41FA5}">
                      <a16:colId xmlns:a16="http://schemas.microsoft.com/office/drawing/2014/main" val="11798766"/>
                    </a:ext>
                  </a:extLst>
                </a:gridCol>
                <a:gridCol w="952500">
                  <a:extLst>
                    <a:ext uri="{9D8B030D-6E8A-4147-A177-3AD203B41FA5}">
                      <a16:colId xmlns:a16="http://schemas.microsoft.com/office/drawing/2014/main" val="2026449190"/>
                    </a:ext>
                  </a:extLst>
                </a:gridCol>
                <a:gridCol w="952500">
                  <a:extLst>
                    <a:ext uri="{9D8B030D-6E8A-4147-A177-3AD203B41FA5}">
                      <a16:colId xmlns:a16="http://schemas.microsoft.com/office/drawing/2014/main" val="3167480087"/>
                    </a:ext>
                  </a:extLst>
                </a:gridCol>
              </a:tblGrid>
              <a:tr h="200025">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5453"/>
                  </a:ext>
                </a:extLst>
              </a:tr>
            </a:tbl>
          </a:graphicData>
        </a:graphic>
      </p:graphicFrame>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268" t="7088" r="9045" b="1563"/>
          <a:stretch/>
        </p:blipFill>
        <p:spPr>
          <a:xfrm>
            <a:off x="503548" y="2076290"/>
            <a:ext cx="8212564" cy="4536464"/>
          </a:xfrm>
          <a:prstGeom prst="rect">
            <a:avLst/>
          </a:prstGeom>
        </p:spPr>
      </p:pic>
    </p:spTree>
    <p:extLst>
      <p:ext uri="{BB962C8B-B14F-4D97-AF65-F5344CB8AC3E}">
        <p14:creationId xmlns:p14="http://schemas.microsoft.com/office/powerpoint/2010/main" val="3927005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04224" cy="1141200"/>
          </a:xfrm>
        </p:spPr>
        <p:txBody>
          <a:bodyPr/>
          <a:lstStyle/>
          <a:p>
            <a:r>
              <a:rPr lang="en-DE" dirty="0" smtClean="0"/>
              <a:t>Adding Square and Interaction Terms</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graphicFrame>
        <p:nvGraphicFramePr>
          <p:cNvPr id="15" name="Table 14"/>
          <p:cNvGraphicFramePr>
            <a:graphicFrameLocks noGrp="1"/>
          </p:cNvGraphicFramePr>
          <p:nvPr>
            <p:extLst>
              <p:ext uri="{D42A27DB-BD31-4B8C-83A1-F6EECF244321}">
                <p14:modId xmlns:p14="http://schemas.microsoft.com/office/powerpoint/2010/main" val="3321867075"/>
              </p:ext>
            </p:extLst>
          </p:nvPr>
        </p:nvGraphicFramePr>
        <p:xfrm>
          <a:off x="688626" y="2024727"/>
          <a:ext cx="7696200" cy="1352550"/>
        </p:xfrm>
        <a:graphic>
          <a:graphicData uri="http://schemas.openxmlformats.org/drawingml/2006/table">
            <a:tbl>
              <a:tblPr/>
              <a:tblGrid>
                <a:gridCol w="1981200">
                  <a:extLst>
                    <a:ext uri="{9D8B030D-6E8A-4147-A177-3AD203B41FA5}">
                      <a16:colId xmlns:a16="http://schemas.microsoft.com/office/drawing/2014/main" val="1055164481"/>
                    </a:ext>
                  </a:extLst>
                </a:gridCol>
                <a:gridCol w="952500">
                  <a:extLst>
                    <a:ext uri="{9D8B030D-6E8A-4147-A177-3AD203B41FA5}">
                      <a16:colId xmlns:a16="http://schemas.microsoft.com/office/drawing/2014/main" val="612376597"/>
                    </a:ext>
                  </a:extLst>
                </a:gridCol>
                <a:gridCol w="952500">
                  <a:extLst>
                    <a:ext uri="{9D8B030D-6E8A-4147-A177-3AD203B41FA5}">
                      <a16:colId xmlns:a16="http://schemas.microsoft.com/office/drawing/2014/main" val="3125992544"/>
                    </a:ext>
                  </a:extLst>
                </a:gridCol>
                <a:gridCol w="952500">
                  <a:extLst>
                    <a:ext uri="{9D8B030D-6E8A-4147-A177-3AD203B41FA5}">
                      <a16:colId xmlns:a16="http://schemas.microsoft.com/office/drawing/2014/main" val="2505601747"/>
                    </a:ext>
                  </a:extLst>
                </a:gridCol>
                <a:gridCol w="952500">
                  <a:extLst>
                    <a:ext uri="{9D8B030D-6E8A-4147-A177-3AD203B41FA5}">
                      <a16:colId xmlns:a16="http://schemas.microsoft.com/office/drawing/2014/main" val="3755075900"/>
                    </a:ext>
                  </a:extLst>
                </a:gridCol>
                <a:gridCol w="952500">
                  <a:extLst>
                    <a:ext uri="{9D8B030D-6E8A-4147-A177-3AD203B41FA5}">
                      <a16:colId xmlns:a16="http://schemas.microsoft.com/office/drawing/2014/main" val="1348196479"/>
                    </a:ext>
                  </a:extLst>
                </a:gridCol>
                <a:gridCol w="952500">
                  <a:extLst>
                    <a:ext uri="{9D8B030D-6E8A-4147-A177-3AD203B41FA5}">
                      <a16:colId xmlns:a16="http://schemas.microsoft.com/office/drawing/2014/main" val="1140523136"/>
                    </a:ext>
                  </a:extLst>
                </a:gridCol>
              </a:tblGrid>
              <a:tr h="342900">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6503"/>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a:t>
                      </a:r>
                      <a:r>
                        <a:rPr lang="en-US" sz="2000" b="0" i="0" u="none" strike="noStrike" dirty="0" smtClean="0">
                          <a:solidFill>
                            <a:srgbClr val="000000"/>
                          </a:solidFill>
                          <a:effectLst/>
                          <a:latin typeface="Calibri" panose="020F0502020204030204" pitchFamily="34" charset="0"/>
                        </a:rPr>
                        <a:t>Terms</a:t>
                      </a:r>
                      <a:r>
                        <a:rPr lang="en-DE" sz="2000" b="0" i="0" u="none" strike="noStrike" dirty="0" smtClean="0">
                          <a:solidFill>
                            <a:srgbClr val="000000"/>
                          </a:solidFill>
                          <a:effectLst/>
                          <a:latin typeface="Calibri" panose="020F0502020204030204" pitchFamily="34" charset="0"/>
                        </a:rPr>
                        <a:t> (p = 496)</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3427745"/>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421555"/>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41.138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41.825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40.776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10135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81475186"/>
              </p:ext>
            </p:extLst>
          </p:nvPr>
        </p:nvGraphicFramePr>
        <p:xfrm>
          <a:off x="691520" y="3444363"/>
          <a:ext cx="7696200" cy="1209675"/>
        </p:xfrm>
        <a:graphic>
          <a:graphicData uri="http://schemas.openxmlformats.org/drawingml/2006/table">
            <a:tbl>
              <a:tblPr/>
              <a:tblGrid>
                <a:gridCol w="1981200">
                  <a:extLst>
                    <a:ext uri="{9D8B030D-6E8A-4147-A177-3AD203B41FA5}">
                      <a16:colId xmlns:a16="http://schemas.microsoft.com/office/drawing/2014/main" val="3219154802"/>
                    </a:ext>
                  </a:extLst>
                </a:gridCol>
                <a:gridCol w="952500">
                  <a:extLst>
                    <a:ext uri="{9D8B030D-6E8A-4147-A177-3AD203B41FA5}">
                      <a16:colId xmlns:a16="http://schemas.microsoft.com/office/drawing/2014/main" val="3940307627"/>
                    </a:ext>
                  </a:extLst>
                </a:gridCol>
                <a:gridCol w="952500">
                  <a:extLst>
                    <a:ext uri="{9D8B030D-6E8A-4147-A177-3AD203B41FA5}">
                      <a16:colId xmlns:a16="http://schemas.microsoft.com/office/drawing/2014/main" val="569932491"/>
                    </a:ext>
                  </a:extLst>
                </a:gridCol>
                <a:gridCol w="952500">
                  <a:extLst>
                    <a:ext uri="{9D8B030D-6E8A-4147-A177-3AD203B41FA5}">
                      <a16:colId xmlns:a16="http://schemas.microsoft.com/office/drawing/2014/main" val="1891617626"/>
                    </a:ext>
                  </a:extLst>
                </a:gridCol>
                <a:gridCol w="952500">
                  <a:extLst>
                    <a:ext uri="{9D8B030D-6E8A-4147-A177-3AD203B41FA5}">
                      <a16:colId xmlns:a16="http://schemas.microsoft.com/office/drawing/2014/main" val="1063450293"/>
                    </a:ext>
                  </a:extLst>
                </a:gridCol>
                <a:gridCol w="952500">
                  <a:extLst>
                    <a:ext uri="{9D8B030D-6E8A-4147-A177-3AD203B41FA5}">
                      <a16:colId xmlns:a16="http://schemas.microsoft.com/office/drawing/2014/main" val="2427209741"/>
                    </a:ext>
                  </a:extLst>
                </a:gridCol>
                <a:gridCol w="952500">
                  <a:extLst>
                    <a:ext uri="{9D8B030D-6E8A-4147-A177-3AD203B41FA5}">
                      <a16:colId xmlns:a16="http://schemas.microsoft.com/office/drawing/2014/main" val="3378013292"/>
                    </a:ext>
                  </a:extLst>
                </a:gridCol>
              </a:tblGrid>
              <a:tr h="200025">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274937"/>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a:t>
                      </a:r>
                      <a:r>
                        <a:rPr lang="en-US" sz="2000" b="0" i="0" u="none" strike="noStrike" dirty="0">
                          <a:solidFill>
                            <a:srgbClr val="000000"/>
                          </a:solidFill>
                          <a:effectLst/>
                          <a:latin typeface="Calibri" panose="020F0502020204030204" pitchFamily="34" charset="0"/>
                        </a:rPr>
                        <a:t>and </a:t>
                      </a:r>
                      <a:r>
                        <a:rPr lang="en-US" sz="2000" b="0" i="0" u="none" strike="noStrike" dirty="0" smtClean="0">
                          <a:solidFill>
                            <a:srgbClr val="000000"/>
                          </a:solidFill>
                          <a:effectLst/>
                          <a:latin typeface="Calibri" panose="020F0502020204030204" pitchFamily="34" charset="0"/>
                        </a:rPr>
                        <a:t>Square</a:t>
                      </a:r>
                      <a:r>
                        <a:rPr lang="en-DE" sz="2000" b="0" i="0" u="none" strike="noStrike" dirty="0" smtClean="0">
                          <a:solidFill>
                            <a:srgbClr val="000000"/>
                          </a:solidFill>
                          <a:effectLst/>
                          <a:latin typeface="Calibri" panose="020F0502020204030204" pitchFamily="34" charset="0"/>
                        </a:rPr>
                        <a:t>d</a:t>
                      </a:r>
                      <a:r>
                        <a:rPr lang="en-US" sz="2000" b="0" i="0" u="none" strike="noStrike" dirty="0" smtClean="0">
                          <a:solidFill>
                            <a:srgbClr val="000000"/>
                          </a:solidFill>
                          <a:effectLst/>
                          <a:latin typeface="Calibri" panose="020F0502020204030204" pitchFamily="34" charset="0"/>
                        </a:rPr>
                        <a:t> </a:t>
                      </a:r>
                      <a:r>
                        <a:rPr lang="en-US" sz="2000" b="0" i="0" u="none" strike="noStrike" dirty="0">
                          <a:solidFill>
                            <a:srgbClr val="000000"/>
                          </a:solidFill>
                          <a:effectLst/>
                          <a:latin typeface="Calibri" panose="020F0502020204030204" pitchFamily="34" charset="0"/>
                        </a:rPr>
                        <a:t>Terms (p = 527)</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27914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570780"/>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41.471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42.305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39.616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935554"/>
                  </a:ext>
                </a:extLst>
              </a:tr>
            </a:tbl>
          </a:graphicData>
        </a:graphic>
      </p:graphicFrame>
      <p:sp>
        <p:nvSpPr>
          <p:cNvPr id="18" name="Content Placeholder 2"/>
          <p:cNvSpPr>
            <a:spLocks noGrp="1"/>
          </p:cNvSpPr>
          <p:nvPr>
            <p:ph idx="1"/>
          </p:nvPr>
        </p:nvSpPr>
        <p:spPr>
          <a:xfrm>
            <a:off x="683568" y="4862779"/>
            <a:ext cx="7776000" cy="639766"/>
          </a:xfrm>
        </p:spPr>
        <p:txBody>
          <a:bodyPr/>
          <a:lstStyle/>
          <a:p>
            <a:r>
              <a:rPr lang="en-DE" dirty="0" smtClean="0"/>
              <a:t>Elastic Net performs well in this high-dimensional case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87595573"/>
              </p:ext>
            </p:extLst>
          </p:nvPr>
        </p:nvGraphicFramePr>
        <p:xfrm>
          <a:off x="668098" y="887100"/>
          <a:ext cx="7696200" cy="1209675"/>
        </p:xfrm>
        <a:graphic>
          <a:graphicData uri="http://schemas.openxmlformats.org/drawingml/2006/table">
            <a:tbl>
              <a:tblPr/>
              <a:tblGrid>
                <a:gridCol w="1981200">
                  <a:extLst>
                    <a:ext uri="{9D8B030D-6E8A-4147-A177-3AD203B41FA5}">
                      <a16:colId xmlns:a16="http://schemas.microsoft.com/office/drawing/2014/main" val="413736978"/>
                    </a:ext>
                  </a:extLst>
                </a:gridCol>
                <a:gridCol w="952500">
                  <a:extLst>
                    <a:ext uri="{9D8B030D-6E8A-4147-A177-3AD203B41FA5}">
                      <a16:colId xmlns:a16="http://schemas.microsoft.com/office/drawing/2014/main" val="619639812"/>
                    </a:ext>
                  </a:extLst>
                </a:gridCol>
                <a:gridCol w="952500">
                  <a:extLst>
                    <a:ext uri="{9D8B030D-6E8A-4147-A177-3AD203B41FA5}">
                      <a16:colId xmlns:a16="http://schemas.microsoft.com/office/drawing/2014/main" val="3165051444"/>
                    </a:ext>
                  </a:extLst>
                </a:gridCol>
                <a:gridCol w="952500">
                  <a:extLst>
                    <a:ext uri="{9D8B030D-6E8A-4147-A177-3AD203B41FA5}">
                      <a16:colId xmlns:a16="http://schemas.microsoft.com/office/drawing/2014/main" val="1164396218"/>
                    </a:ext>
                  </a:extLst>
                </a:gridCol>
                <a:gridCol w="952500">
                  <a:extLst>
                    <a:ext uri="{9D8B030D-6E8A-4147-A177-3AD203B41FA5}">
                      <a16:colId xmlns:a16="http://schemas.microsoft.com/office/drawing/2014/main" val="608970699"/>
                    </a:ext>
                  </a:extLst>
                </a:gridCol>
                <a:gridCol w="952500">
                  <a:extLst>
                    <a:ext uri="{9D8B030D-6E8A-4147-A177-3AD203B41FA5}">
                      <a16:colId xmlns:a16="http://schemas.microsoft.com/office/drawing/2014/main" val="323798001"/>
                    </a:ext>
                  </a:extLst>
                </a:gridCol>
                <a:gridCol w="952500">
                  <a:extLst>
                    <a:ext uri="{9D8B030D-6E8A-4147-A177-3AD203B41FA5}">
                      <a16:colId xmlns:a16="http://schemas.microsoft.com/office/drawing/2014/main" val="3119335357"/>
                    </a:ext>
                  </a:extLst>
                </a:gridCol>
              </a:tblGrid>
              <a:tr h="200025">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303061"/>
                  </a:ext>
                </a:extLst>
              </a:tr>
              <a:tr h="333375">
                <a:tc gridSpan="7">
                  <a:txBody>
                    <a:bodyPr/>
                    <a:lstStyle/>
                    <a:p>
                      <a:pPr algn="ctr" rtl="0" fontAlgn="ctr"/>
                      <a:r>
                        <a:rPr lang="en-US" sz="2000" b="0" i="0" u="none" strike="noStrike">
                          <a:solidFill>
                            <a:srgbClr val="000000"/>
                          </a:solidFill>
                          <a:effectLst/>
                          <a:latin typeface="Calibri" panose="020F0502020204030204" pitchFamily="34" charset="0"/>
                        </a:rPr>
                        <a:t>Baseline Predictors (p = 31)</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2821344"/>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16011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520975"/>
                  </a:ext>
                </a:extLst>
              </a:tr>
            </a:tbl>
          </a:graphicData>
        </a:graphic>
      </p:graphicFrame>
    </p:spTree>
    <p:extLst>
      <p:ext uri="{BB962C8B-B14F-4D97-AF65-F5344CB8AC3E}">
        <p14:creationId xmlns:p14="http://schemas.microsoft.com/office/powerpoint/2010/main" val="4107849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a:xfrm>
            <a:off x="684000" y="1196752"/>
            <a:ext cx="7776000" cy="4619738"/>
          </a:xfrm>
        </p:spPr>
        <p:txBody>
          <a:bodyPr/>
          <a:lstStyle/>
          <a:p>
            <a:r>
              <a:rPr lang="en-DE" dirty="0" smtClean="0"/>
              <a:t>Results </a:t>
            </a:r>
            <a:r>
              <a:rPr lang="en-DE" dirty="0" smtClean="0"/>
              <a:t>could be sensitive to the sample period. Ideally:</a:t>
            </a:r>
          </a:p>
          <a:p>
            <a:endParaRPr lang="en-DE" dirty="0"/>
          </a:p>
          <a:p>
            <a:endParaRPr lang="en-DE" dirty="0" smtClean="0"/>
          </a:p>
          <a:p>
            <a:endParaRPr lang="en-DE" dirty="0"/>
          </a:p>
          <a:p>
            <a:endParaRPr lang="en-DE" dirty="0" smtClean="0"/>
          </a:p>
          <a:p>
            <a:endParaRPr lang="en-DE" dirty="0" smtClean="0"/>
          </a:p>
          <a:p>
            <a:endParaRPr lang="en-DE" dirty="0"/>
          </a:p>
          <a:p>
            <a:r>
              <a:rPr lang="en-DE" dirty="0" smtClean="0"/>
              <a:t>Number of PCA components could be optimized</a:t>
            </a:r>
          </a:p>
          <a:p>
            <a:r>
              <a:rPr lang="en-DE" dirty="0" smtClean="0"/>
              <a:t>More literature review</a:t>
            </a:r>
          </a:p>
          <a:p>
            <a:endParaRPr lang="en-DE" dirty="0"/>
          </a:p>
          <a:p>
            <a:endParaRPr lang="en-DE" dirty="0" smtClean="0"/>
          </a:p>
          <a:p>
            <a:endParaRPr lang="en-DE" dirty="0"/>
          </a:p>
          <a:p>
            <a:pPr marL="0" indent="0">
              <a:buNone/>
            </a:pPr>
            <a:endParaRPr lang="en-DE"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22</a:t>
            </a:fld>
            <a:endParaRPr lang="de-DE"/>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725"/>
          <a:stretch/>
        </p:blipFill>
        <p:spPr>
          <a:xfrm>
            <a:off x="971600" y="1672402"/>
            <a:ext cx="3390833" cy="2363754"/>
          </a:xfrm>
          <a:prstGeom prst="rect">
            <a:avLst/>
          </a:prstGeom>
        </p:spPr>
      </p:pic>
      <p:sp>
        <p:nvSpPr>
          <p:cNvPr id="8" name="Rectangle 7"/>
          <p:cNvSpPr/>
          <p:nvPr/>
        </p:nvSpPr>
        <p:spPr>
          <a:xfrm>
            <a:off x="5133462" y="3587008"/>
            <a:ext cx="2555508" cy="369332"/>
          </a:xfrm>
          <a:prstGeom prst="rect">
            <a:avLst/>
          </a:prstGeom>
        </p:spPr>
        <p:txBody>
          <a:bodyPr wrap="none">
            <a:spAutoFit/>
          </a:bodyPr>
          <a:lstStyle/>
          <a:p>
            <a:r>
              <a:rPr lang="en-US" dirty="0"/>
              <a:t>(Varma and </a:t>
            </a:r>
            <a:r>
              <a:rPr lang="en-US" dirty="0" smtClean="0"/>
              <a:t>Simon</a:t>
            </a:r>
            <a:r>
              <a:rPr lang="en-DE" dirty="0" smtClean="0"/>
              <a:t>,</a:t>
            </a:r>
            <a:r>
              <a:rPr lang="en-US" dirty="0" smtClean="0"/>
              <a:t> </a:t>
            </a:r>
            <a:r>
              <a:rPr lang="en-US" dirty="0"/>
              <a:t>2006)</a:t>
            </a:r>
          </a:p>
        </p:txBody>
      </p:sp>
    </p:spTree>
    <p:extLst>
      <p:ext uri="{BB962C8B-B14F-4D97-AF65-F5344CB8AC3E}">
        <p14:creationId xmlns:p14="http://schemas.microsoft.com/office/powerpoint/2010/main" val="2136253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a:xfrm>
            <a:off x="684000" y="1340768"/>
            <a:ext cx="7776000" cy="4475722"/>
          </a:xfrm>
        </p:spPr>
        <p:txBody>
          <a:bodyPr/>
          <a:lstStyle/>
          <a:p>
            <a:r>
              <a:rPr lang="en-US" dirty="0" smtClean="0"/>
              <a:t>T</a:t>
            </a:r>
            <a:r>
              <a:rPr lang="en-DE" dirty="0" smtClean="0"/>
              <a:t>ests </a:t>
            </a:r>
            <a:r>
              <a:rPr lang="en-DE" dirty="0" smtClean="0"/>
              <a:t>following the literature </a:t>
            </a:r>
            <a:r>
              <a:rPr lang="en-US" dirty="0"/>
              <a:t>(Welch and </a:t>
            </a:r>
            <a:r>
              <a:rPr lang="en-US" dirty="0" err="1"/>
              <a:t>Goyal</a:t>
            </a:r>
            <a:r>
              <a:rPr lang="en-US" dirty="0"/>
              <a:t>, 2008)</a:t>
            </a:r>
          </a:p>
          <a:p>
            <a:r>
              <a:rPr lang="en-DE" dirty="0" smtClean="0"/>
              <a:t>Compare to other methods, such as </a:t>
            </a:r>
            <a:r>
              <a:rPr lang="en-DE" dirty="0" smtClean="0"/>
              <a:t>a simple </a:t>
            </a:r>
            <a:r>
              <a:rPr lang="en-DE" dirty="0" smtClean="0"/>
              <a:t>weighted average of predictions</a:t>
            </a:r>
          </a:p>
          <a:p>
            <a:r>
              <a:rPr lang="en-DE" dirty="0" smtClean="0"/>
              <a:t>More variables and other data frequency</a:t>
            </a:r>
          </a:p>
          <a:p>
            <a:r>
              <a:rPr lang="en-DE" dirty="0" smtClean="0"/>
              <a:t>Advanced ML methods, such as Random Forests and Recurrent Neural Networks</a:t>
            </a:r>
          </a:p>
          <a:p>
            <a:r>
              <a:rPr lang="en-DE" dirty="0" smtClean="0"/>
              <a:t>International evidence </a:t>
            </a:r>
            <a:endParaRPr lang="en-US" dirty="0"/>
          </a:p>
          <a:p>
            <a:r>
              <a:rPr lang="en-DE" dirty="0" smtClean="0"/>
              <a:t>Inference could be done via double machine learning </a:t>
            </a:r>
            <a:r>
              <a:rPr lang="en-US" dirty="0" smtClean="0"/>
              <a:t>(</a:t>
            </a:r>
            <a:r>
              <a:rPr lang="en-US" dirty="0" err="1"/>
              <a:t>Chernozhukov</a:t>
            </a:r>
            <a:r>
              <a:rPr lang="en-US" dirty="0"/>
              <a:t> </a:t>
            </a:r>
            <a:r>
              <a:rPr lang="en-US" i="1" dirty="0"/>
              <a:t>et al.</a:t>
            </a:r>
            <a:r>
              <a:rPr lang="en-US" dirty="0"/>
              <a:t>, 2018)</a:t>
            </a:r>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23</a:t>
            </a:fld>
            <a:endParaRPr lang="de-DE"/>
          </a:p>
        </p:txBody>
      </p:sp>
    </p:spTree>
    <p:extLst>
      <p:ext uri="{BB962C8B-B14F-4D97-AF65-F5344CB8AC3E}">
        <p14:creationId xmlns:p14="http://schemas.microsoft.com/office/powerpoint/2010/main" val="65644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DE" dirty="0"/>
              <a:t>M</a:t>
            </a:r>
            <a:r>
              <a:rPr lang="en-DE" dirty="0" smtClean="0"/>
              <a:t>achine </a:t>
            </a:r>
            <a:r>
              <a:rPr lang="en-DE" dirty="0"/>
              <a:t>l</a:t>
            </a:r>
            <a:r>
              <a:rPr lang="en-DE" dirty="0" smtClean="0"/>
              <a:t>earning technics have </a:t>
            </a:r>
            <a:r>
              <a:rPr lang="en-DE" dirty="0" smtClean="0"/>
              <a:t>a </a:t>
            </a:r>
            <a:r>
              <a:rPr lang="en-DE" dirty="0" smtClean="0"/>
              <a:t>potential </a:t>
            </a:r>
            <a:r>
              <a:rPr lang="en-DE" dirty="0" smtClean="0"/>
              <a:t>to improve the </a:t>
            </a:r>
            <a:r>
              <a:rPr lang="en-DE" dirty="0" smtClean="0"/>
              <a:t>prediction accuracy </a:t>
            </a:r>
            <a:r>
              <a:rPr lang="en-DE" dirty="0" smtClean="0"/>
              <a:t>of equity returns</a:t>
            </a:r>
          </a:p>
          <a:p>
            <a:r>
              <a:rPr lang="en-DE" dirty="0" smtClean="0"/>
              <a:t>Among parametric </a:t>
            </a:r>
            <a:r>
              <a:rPr lang="en-DE" dirty="0"/>
              <a:t>linear</a:t>
            </a:r>
            <a:r>
              <a:rPr lang="en-DE" dirty="0" smtClean="0"/>
              <a:t> </a:t>
            </a:r>
            <a:r>
              <a:rPr lang="en-DE" dirty="0" smtClean="0"/>
              <a:t>methods, </a:t>
            </a:r>
            <a:r>
              <a:rPr lang="en-DE" dirty="0" smtClean="0"/>
              <a:t>Elastic Net showed the best </a:t>
            </a:r>
            <a:r>
              <a:rPr lang="en-DE" dirty="0" smtClean="0"/>
              <a:t>predictive performance</a:t>
            </a:r>
            <a:endParaRPr lang="en-DE" dirty="0" smtClean="0"/>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24</a:t>
            </a:fld>
            <a:endParaRPr lang="de-DE"/>
          </a:p>
        </p:txBody>
      </p:sp>
      <p:sp>
        <p:nvSpPr>
          <p:cNvPr id="7" name="AutoShape 2" descr="Image result for machine learning"/>
          <p:cNvSpPr>
            <a:spLocks noChangeAspect="1" noChangeArrowheads="1"/>
          </p:cNvSpPr>
          <p:nvPr/>
        </p:nvSpPr>
        <p:spPr bwMode="auto">
          <a:xfrm>
            <a:off x="155575" y="-2659063"/>
            <a:ext cx="5629275" cy="555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852" y="4224140"/>
            <a:ext cx="2152650" cy="2124075"/>
          </a:xfrm>
          <a:prstGeom prst="rect">
            <a:avLst/>
          </a:prstGeom>
        </p:spPr>
      </p:pic>
    </p:spTree>
    <p:extLst>
      <p:ext uri="{BB962C8B-B14F-4D97-AF65-F5344CB8AC3E}">
        <p14:creationId xmlns:p14="http://schemas.microsoft.com/office/powerpoint/2010/main" val="373781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Modeling 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Modeling:</a:t>
            </a:r>
          </a:p>
          <a:p>
            <a:endParaRPr lang="en-US" dirty="0"/>
          </a:p>
          <a:p>
            <a:endParaRPr lang="en-US" dirty="0" smtClean="0"/>
          </a:p>
          <a:p>
            <a:r>
              <a:rPr lang="en-US" dirty="0" smtClean="0"/>
              <a:t>Predictive Modeling:</a:t>
            </a:r>
          </a:p>
          <a:p>
            <a:endParaRPr lang="en-US" dirty="0"/>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18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Recent Trend</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Explanatory Modeling (Inference)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for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for Treatment and Structural Parameters“. </a:t>
            </a:r>
            <a:r>
              <a:rPr lang="de-DE" sz="1400" i="1" dirty="0"/>
              <a:t>Econometrics Journal </a:t>
            </a:r>
            <a:r>
              <a:rPr lang="de-DE" sz="1400" dirty="0"/>
              <a:t>21, </a:t>
            </a:r>
            <a:r>
              <a:rPr lang="de-DE" sz="1400" dirty="0" smtClean="0"/>
              <a:t>1-68</a:t>
            </a:r>
            <a:endParaRPr lang="en-DE" sz="1400" dirty="0" smtClean="0"/>
          </a:p>
          <a:p>
            <a:r>
              <a:rPr lang="de-DE" sz="1400" dirty="0" err="1"/>
              <a:t>Wager</a:t>
            </a:r>
            <a:r>
              <a:rPr lang="de-DE" sz="1400" dirty="0"/>
              <a:t>, S., </a:t>
            </a:r>
            <a:r>
              <a:rPr lang="de-DE" sz="1400" dirty="0" err="1"/>
              <a:t>and</a:t>
            </a:r>
            <a:r>
              <a:rPr lang="de-DE" sz="1400" dirty="0"/>
              <a:t> S. </a:t>
            </a:r>
            <a:r>
              <a:rPr lang="de-DE" sz="1400" dirty="0" err="1"/>
              <a:t>Athey</a:t>
            </a:r>
            <a:r>
              <a:rPr lang="de-DE" sz="1400" dirty="0"/>
              <a:t> (2018). „</a:t>
            </a:r>
            <a:r>
              <a:rPr lang="de-DE" sz="1400" dirty="0" err="1"/>
              <a:t>Estimation</a:t>
            </a:r>
            <a:r>
              <a:rPr lang="de-DE" sz="1400" dirty="0"/>
              <a:t> </a:t>
            </a:r>
            <a:r>
              <a:rPr lang="de-DE" sz="1400" dirty="0" err="1"/>
              <a:t>and</a:t>
            </a:r>
            <a:r>
              <a:rPr lang="de-DE" sz="1400" dirty="0"/>
              <a:t> </a:t>
            </a:r>
            <a:r>
              <a:rPr lang="de-DE" sz="1400" dirty="0" err="1"/>
              <a:t>Inference</a:t>
            </a:r>
            <a:r>
              <a:rPr lang="de-DE" sz="1400" dirty="0"/>
              <a:t> </a:t>
            </a:r>
            <a:r>
              <a:rPr lang="de-DE" sz="1400" dirty="0" err="1"/>
              <a:t>of</a:t>
            </a:r>
            <a:r>
              <a:rPr lang="de-DE" sz="1400" dirty="0"/>
              <a:t> </a:t>
            </a:r>
            <a:r>
              <a:rPr lang="de-DE" sz="1400" dirty="0" err="1"/>
              <a:t>Heterogeneous</a:t>
            </a:r>
            <a:r>
              <a:rPr lang="de-DE" sz="1400" dirty="0"/>
              <a:t> Treatment </a:t>
            </a:r>
            <a:r>
              <a:rPr lang="de-DE" sz="1400" dirty="0" err="1"/>
              <a:t>Effects</a:t>
            </a:r>
            <a:r>
              <a:rPr lang="de-DE" sz="1400" dirty="0"/>
              <a:t> </a:t>
            </a:r>
            <a:r>
              <a:rPr lang="de-DE" sz="1400" dirty="0" err="1"/>
              <a:t>using</a:t>
            </a:r>
            <a:r>
              <a:rPr lang="de-DE" sz="1400" dirty="0"/>
              <a:t> Random </a:t>
            </a:r>
            <a:r>
              <a:rPr lang="de-DE" sz="1400" dirty="0" err="1"/>
              <a:t>Forests</a:t>
            </a:r>
            <a:r>
              <a:rPr lang="de-DE" sz="1400" dirty="0"/>
              <a:t>“. </a:t>
            </a:r>
            <a:r>
              <a:rPr lang="de-DE" sz="1400" i="1" dirty="0"/>
              <a:t>Journal </a:t>
            </a:r>
            <a:r>
              <a:rPr lang="de-DE" sz="1400" i="1" dirty="0" err="1"/>
              <a:t>of</a:t>
            </a:r>
            <a:r>
              <a:rPr lang="de-DE" sz="1400" i="1" dirty="0"/>
              <a:t> </a:t>
            </a:r>
            <a:r>
              <a:rPr lang="de-DE" sz="1400" i="1" dirty="0" err="1"/>
              <a:t>the</a:t>
            </a:r>
            <a:r>
              <a:rPr lang="de-DE" sz="1400" i="1" dirty="0"/>
              <a:t> American Statistical </a:t>
            </a:r>
            <a:r>
              <a:rPr lang="de-DE" sz="1400" i="1" dirty="0" err="1"/>
              <a:t>Association</a:t>
            </a:r>
            <a:r>
              <a:rPr lang="de-DE" sz="1400" dirty="0"/>
              <a:t>, 1-15</a:t>
            </a:r>
          </a:p>
          <a:p>
            <a:pPr marL="0" indent="0">
              <a:buNone/>
            </a:pPr>
            <a:endParaRPr lang="de-DE" sz="1400"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5</a:t>
            </a:fld>
            <a:endParaRPr lang="de-DE"/>
          </a:p>
        </p:txBody>
      </p:sp>
    </p:spTree>
    <p:extLst>
      <p:ext uri="{BB962C8B-B14F-4D97-AF65-F5344CB8AC3E}">
        <p14:creationId xmlns:p14="http://schemas.microsoft.com/office/powerpoint/2010/main" val="581473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Predictive Modeling</a:t>
            </a:r>
            <a:br>
              <a:rPr lang="en-DE" dirty="0" smtClean="0"/>
            </a:br>
            <a:r>
              <a:rPr lang="en-US" sz="2400" dirty="0" smtClean="0"/>
              <a:t>Bias-Variance </a:t>
            </a:r>
            <a:r>
              <a:rPr lang="en-US" sz="2400" dirty="0" smtClean="0"/>
              <a:t>Tradeoff</a:t>
            </a:r>
            <a:endParaRPr lang="en-US"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3568" y="1797884"/>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𝑦</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i="1">
                                <a:latin typeface="Cambria Math"/>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𝑦</m:t>
                                        </m:r>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r>
                          <a:rPr lang="en-US" i="0" smtClean="0">
                            <a:latin typeface="+mj-lt"/>
                          </a:rPr>
                          <m:t>(</m:t>
                        </m:r>
                        <m:r>
                          <m:rPr>
                            <m:sty m:val="p"/>
                          </m:rPr>
                          <a:rPr lang="el-GR" i="1" smtClean="0">
                            <a:latin typeface="Cambria Math" panose="02040503050406030204" pitchFamily="18" charset="0"/>
                            <a:ea typeface="Cambria Math" panose="02040503050406030204" pitchFamily="18" charset="0"/>
                          </a:rPr>
                          <m:t>ε</m:t>
                        </m:r>
                        <m:r>
                          <a:rPr lang="en-US" i="0" smtClean="0">
                            <a:latin typeface="+mj-lt"/>
                          </a:rPr>
                          <m:t>)</m:t>
                        </m:r>
                      </m:lim>
                    </m:limLow>
                    <m:r>
                      <a:rPr lang="en-US" b="0" i="1" smtClean="0">
                        <a:latin typeface="Cambria Math"/>
                      </a:rPr>
                      <m:t>+</m:t>
                    </m:r>
                    <m:limLow>
                      <m:limLowPr>
                        <m:ctrlPr>
                          <a:rPr lang="en-US" b="0" i="1" dirty="0" smtClean="0">
                            <a:latin typeface="Cambria Math" panose="02040503050406030204" pitchFamily="18" charset="0"/>
                          </a:rPr>
                        </m:ctrlPr>
                      </m:limLowPr>
                      <m:e>
                        <m:groupChr>
                          <m:groupChrPr>
                            <m:chr m:val="⏟"/>
                            <m:ctrlPr>
                              <a:rPr lang="en-US" i="1" dirty="0" smtClean="0">
                                <a:latin typeface="Cambria Math" panose="02040503050406030204" pitchFamily="18" charset="0"/>
                              </a:rPr>
                            </m:ctrlPr>
                          </m:groupChrPr>
                          <m:e>
                            <m:sSup>
                              <m:sSupPr>
                                <m:ctrlPr>
                                  <a:rPr lang="en-US" i="1">
                                    <a:latin typeface="Cambria Math" panose="02040503050406030204" pitchFamily="18" charset="0"/>
                                  </a:rPr>
                                </m:ctrlPr>
                              </m:sSupPr>
                              <m:e>
                                <m:r>
                                  <a:rPr lang="en-DE" b="0" i="1" smtClean="0">
                                    <a:latin typeface="Cambria Math" panose="02040503050406030204" pitchFamily="18" charset="0"/>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DE" b="0" i="1" smtClean="0">
                                    <a:latin typeface="Cambria Math" panose="02040503050406030204" pitchFamily="18" charset="0"/>
                                  </a:rPr>
                                  <m:t>]</m:t>
                                </m:r>
                              </m:e>
                              <m:sup>
                                <m:r>
                                  <a:rPr lang="en-US" i="1">
                                    <a:latin typeface="Cambria Math"/>
                                  </a:rPr>
                                  <m:t>2</m:t>
                                </m:r>
                              </m:sup>
                            </m:sSup>
                          </m:e>
                        </m:groupChr>
                      </m:e>
                      <m:lim>
                        <m:sSup>
                          <m:sSupPr>
                            <m:ctrlPr>
                              <a:rPr lang="en-US" i="1">
                                <a:latin typeface="Cambria Math" panose="02040503050406030204" pitchFamily="18" charset="0"/>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sSup>
                              <m:sSupPr>
                                <m:ctrlPr>
                                  <a:rPr lang="en-US" i="1" dirty="0">
                                    <a:latin typeface="Cambria Math" panose="02040503050406030204" pitchFamily="18" charset="0"/>
                                  </a:rPr>
                                </m:ctrlPr>
                              </m:sSupPr>
                              <m:e>
                                <m:r>
                                  <m:rPr>
                                    <m:nor/>
                                  </m:rPr>
                                  <a:rPr lang="en-US" dirty="0">
                                    <a:latin typeface="Cambria Math"/>
                                  </a:rPr>
                                  <m:t>E</m:t>
                                </m:r>
                                <m:r>
                                  <m:rPr>
                                    <m:nor/>
                                  </m:rPr>
                                  <a:rPr lang="en-US" dirty="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a:rPr lang="en-US" i="1">
                            <a:latin typeface="Cambria Math"/>
                          </a:rPr>
                          <m:t>)</m:t>
                        </m:r>
                        <m:r>
                          <m:rPr>
                            <m:nor/>
                          </m:rPr>
                          <a:rPr lang="en-US" dirty="0"/>
                          <m:t> </m:t>
                        </m:r>
                      </m:lim>
                    </m:limLow>
                  </m:oMath>
                </a14:m>
                <a:endParaRPr lang="en-US" dirty="0" smtClean="0"/>
              </a:p>
              <a:p>
                <a:endParaRPr lang="en-DE" dirty="0" smtClean="0"/>
              </a:p>
              <a:p>
                <a:r>
                  <a:rPr lang="en-US" dirty="0" smtClean="0"/>
                  <a:t>The </a:t>
                </a:r>
                <a:r>
                  <a:rPr lang="en-US" dirty="0"/>
                  <a:t>ﬁrst </a:t>
                </a:r>
                <a:r>
                  <a:rPr lang="en-US" dirty="0" smtClean="0"/>
                  <a:t>term is </a:t>
                </a:r>
                <a:r>
                  <a:rPr lang="en-DE" dirty="0" smtClean="0"/>
                  <a:t>an irreducible</a:t>
                </a:r>
                <a:r>
                  <a:rPr lang="en-US" dirty="0" smtClean="0"/>
                  <a:t> </a:t>
                </a:r>
                <a:r>
                  <a:rPr lang="en-US" dirty="0"/>
                  <a:t>error that </a:t>
                </a:r>
                <a:r>
                  <a:rPr lang="en-DE" dirty="0" smtClean="0"/>
                  <a:t>exist</a:t>
                </a:r>
                <a:r>
                  <a:rPr lang="en-US" dirty="0" smtClean="0"/>
                  <a:t> </a:t>
                </a:r>
                <a:r>
                  <a:rPr lang="en-US" dirty="0"/>
                  <a:t>even if the model is </a:t>
                </a:r>
                <a:r>
                  <a:rPr lang="en-US" dirty="0" smtClean="0"/>
                  <a:t>correctly speciﬁed </a:t>
                </a:r>
                <a:r>
                  <a:rPr lang="en-US" dirty="0"/>
                  <a:t>and accurately </a:t>
                </a:r>
                <a:r>
                  <a:rPr lang="en-US" dirty="0" smtClean="0"/>
                  <a:t>estimated</a:t>
                </a:r>
                <a:endParaRPr lang="en-US" dirty="0"/>
              </a:p>
              <a:p>
                <a:r>
                  <a:rPr lang="en-US" dirty="0" smtClean="0"/>
                  <a:t>OLS minimizes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a:t>
                </a:r>
                <a:r>
                  <a:rPr lang="en-US" dirty="0" smtClean="0">
                    <a:sym typeface="Wingdings" panose="05000000000000000000" pitchFamily="2" charset="2"/>
                  </a:rPr>
                  <a:t>error</a:t>
                </a:r>
                <a:endParaRPr lang="en-DE" dirty="0" smtClean="0">
                  <a:sym typeface="Wingdings" panose="05000000000000000000" pitchFamily="2" charset="2"/>
                </a:endParaRPr>
              </a:p>
              <a:p>
                <a:endParaRPr lang="en-US" dirty="0" smtClean="0"/>
              </a:p>
              <a:p>
                <a:pPr marL="0" indent="0">
                  <a:buNone/>
                </a:pP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3568" y="1797884"/>
                <a:ext cx="8028460" cy="4511726"/>
              </a:xfrm>
              <a:blipFill>
                <a:blip r:embed="rId2"/>
                <a:stretch>
                  <a:fillRect l="-2126" r="-12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p:txBody>
          <a:bodyPr/>
          <a:lstStyle/>
          <a:p>
            <a:pPr lvl="1"/>
            <a:r>
              <a:rPr lang="en-US" sz="1200" dirty="0" err="1" smtClean="0"/>
              <a:t>Chinco</a:t>
            </a:r>
            <a:r>
              <a:rPr lang="en-US" sz="1200" dirty="0"/>
              <a:t>, A., Clark-Joseph, A. D., and M. </a:t>
            </a:r>
            <a:r>
              <a:rPr lang="en-US" sz="1200" dirty="0" err="1"/>
              <a:t>Ye.„Sparse</a:t>
            </a:r>
            <a:r>
              <a:rPr lang="en-US" sz="1200" dirty="0"/>
              <a:t> Signals in the Cross-Section of Returns“. </a:t>
            </a:r>
            <a:r>
              <a:rPr lang="en-US" sz="1200" i="1" dirty="0"/>
              <a:t>Journal of Finance</a:t>
            </a:r>
            <a:r>
              <a:rPr lang="en-US" sz="1200" dirty="0"/>
              <a:t> (forthcoming</a:t>
            </a:r>
            <a:r>
              <a:rPr lang="en-US" sz="1200" dirty="0" smtClean="0"/>
              <a:t>)</a:t>
            </a:r>
          </a:p>
          <a:p>
            <a:pPr lvl="1"/>
            <a:r>
              <a:rPr lang="en-US" sz="1200" dirty="0" err="1"/>
              <a:t>Freyberger</a:t>
            </a:r>
            <a:r>
              <a:rPr lang="en-US" sz="1200" dirty="0"/>
              <a:t>, Joachim, Andreas </a:t>
            </a:r>
            <a:r>
              <a:rPr lang="en-US" sz="1200" dirty="0" err="1"/>
              <a:t>Neuhierl</a:t>
            </a:r>
            <a:r>
              <a:rPr lang="en-US" sz="1200" dirty="0"/>
              <a:t>, and Michael Weber, 2017, Dissecting Characteristics </a:t>
            </a:r>
            <a:r>
              <a:rPr lang="en-US" sz="1200" dirty="0" err="1"/>
              <a:t>Nonparametrically</a:t>
            </a:r>
            <a:r>
              <a:rPr lang="en-US" sz="1200" dirty="0"/>
              <a:t>. (R&amp;R Review of Financial Studies)</a:t>
            </a:r>
            <a:endParaRPr lang="en-US" sz="1200" dirty="0" smtClean="0"/>
          </a:p>
          <a:p>
            <a:pPr lvl="1"/>
            <a:r>
              <a:rPr lang="en-US" sz="1200" dirty="0"/>
              <a:t>Moritz, Benjamin, and Tom Zimmermann, 2016, Tree-Based Conditional Portfolio Sorts: The Relation between Past and Future Stock Returns, </a:t>
            </a:r>
            <a:r>
              <a:rPr lang="en-US" sz="1200" i="1" dirty="0" err="1"/>
              <a:t>Ssrn</a:t>
            </a:r>
            <a:r>
              <a:rPr lang="en-US" sz="1200" dirty="0"/>
              <a:t>.(R&amp;R Review of Financial Studies</a:t>
            </a:r>
            <a:r>
              <a:rPr lang="en-US" sz="1200" dirty="0" smtClean="0"/>
              <a:t>)</a:t>
            </a:r>
            <a:endParaRPr lang="en-US" sz="1200" dirty="0"/>
          </a:p>
          <a:p>
            <a:pPr lvl="1"/>
            <a:r>
              <a:rPr lang="en-US" sz="1200" dirty="0" smtClean="0"/>
              <a:t>Feng</a:t>
            </a:r>
            <a:r>
              <a:rPr lang="en-US" sz="1200" dirty="0"/>
              <a:t>, </a:t>
            </a:r>
            <a:r>
              <a:rPr lang="en-US" sz="1200" dirty="0" err="1"/>
              <a:t>Guanhao</a:t>
            </a:r>
            <a:r>
              <a:rPr lang="en-US" sz="1200" dirty="0"/>
              <a:t>, and Stefano </a:t>
            </a:r>
            <a:r>
              <a:rPr lang="en-US" sz="1200" dirty="0" err="1"/>
              <a:t>Giglio</a:t>
            </a:r>
            <a:r>
              <a:rPr lang="en-US" sz="1200" dirty="0"/>
              <a:t>, 2017, Taming the Factor Zoo, </a:t>
            </a:r>
            <a:r>
              <a:rPr lang="en-US" sz="1200" i="1" dirty="0"/>
              <a:t>SSRN Electronic Journal</a:t>
            </a:r>
            <a:r>
              <a:rPr lang="en-US" sz="1200" dirty="0"/>
              <a:t>, 1–69. (Under Revision)</a:t>
            </a:r>
          </a:p>
          <a:p>
            <a:pPr lvl="1"/>
            <a:r>
              <a:rPr lang="en-US" sz="1200" dirty="0" err="1" smtClean="0"/>
              <a:t>Brogaard</a:t>
            </a:r>
            <a:r>
              <a:rPr lang="en-US" sz="1200" dirty="0"/>
              <a:t>, Jonathan, and </a:t>
            </a:r>
            <a:r>
              <a:rPr lang="en-US" sz="1200" dirty="0" err="1"/>
              <a:t>Abalfazl</a:t>
            </a:r>
            <a:r>
              <a:rPr lang="en-US" sz="1200" dirty="0"/>
              <a:t> </a:t>
            </a:r>
            <a:r>
              <a:rPr lang="en-US" sz="1200" dirty="0" err="1"/>
              <a:t>Zareei</a:t>
            </a:r>
            <a:r>
              <a:rPr lang="en-US" sz="1200" dirty="0"/>
              <a:t>, 2018, Machine Learning and the Stock Market, </a:t>
            </a:r>
            <a:r>
              <a:rPr lang="en-US" sz="1200" i="1" dirty="0"/>
              <a:t>SSRN Electronic Journal</a:t>
            </a:r>
            <a:r>
              <a:rPr lang="en-US" sz="1200" dirty="0"/>
              <a:t>, 1–57. </a:t>
            </a:r>
          </a:p>
          <a:p>
            <a:pPr lvl="1"/>
            <a:r>
              <a:rPr lang="en-US" sz="1200" dirty="0" err="1"/>
              <a:t>Chinco</a:t>
            </a:r>
            <a:r>
              <a:rPr lang="en-US" sz="1200" dirty="0"/>
              <a:t>, Alex, Andreas </a:t>
            </a:r>
            <a:r>
              <a:rPr lang="en-US" sz="1200" dirty="0" err="1"/>
              <a:t>Neuhierl</a:t>
            </a:r>
            <a:r>
              <a:rPr lang="en-US" sz="1200" dirty="0"/>
              <a:t>, and Michael Weber, 2018, Estimating the Anomaly </a:t>
            </a:r>
            <a:r>
              <a:rPr lang="en-US" sz="1200" dirty="0" err="1"/>
              <a:t>Baserate</a:t>
            </a:r>
            <a:r>
              <a:rPr lang="en-US" sz="1200" dirty="0"/>
              <a:t>, , 1–30.</a:t>
            </a:r>
          </a:p>
          <a:p>
            <a:pPr lvl="1"/>
            <a:r>
              <a:rPr lang="en-US" sz="1200" dirty="0" err="1"/>
              <a:t>Gu</a:t>
            </a:r>
            <a:r>
              <a:rPr lang="en-US" sz="1200" dirty="0"/>
              <a:t>, </a:t>
            </a:r>
            <a:r>
              <a:rPr lang="en-US" sz="1200" dirty="0" err="1"/>
              <a:t>Shihao</a:t>
            </a:r>
            <a:r>
              <a:rPr lang="en-US" sz="1200" dirty="0"/>
              <a:t>, Bryan T. Kelly, and </a:t>
            </a:r>
            <a:r>
              <a:rPr lang="en-US" sz="1200" dirty="0" err="1"/>
              <a:t>Dacheng</a:t>
            </a:r>
            <a:r>
              <a:rPr lang="en-US" sz="1200" dirty="0"/>
              <a:t> </a:t>
            </a:r>
            <a:r>
              <a:rPr lang="en-US" sz="1200" dirty="0" err="1"/>
              <a:t>Xiu</a:t>
            </a:r>
            <a:r>
              <a:rPr lang="en-US" sz="1200" dirty="0"/>
              <a:t>, 2018, Empirical Asset Pricing via Machine Learning, </a:t>
            </a:r>
            <a:r>
              <a:rPr lang="en-US" sz="1200" i="1" dirty="0" err="1"/>
              <a:t>Ssrn</a:t>
            </a:r>
            <a:r>
              <a:rPr lang="en-US" sz="1200" dirty="0"/>
              <a:t>. </a:t>
            </a:r>
          </a:p>
          <a:p>
            <a:pPr lvl="1"/>
            <a:r>
              <a:rPr lang="en-US" sz="1200" dirty="0" err="1"/>
              <a:t>Kozak</a:t>
            </a:r>
            <a:r>
              <a:rPr lang="en-US" sz="1200" dirty="0"/>
              <a:t>, </a:t>
            </a:r>
            <a:r>
              <a:rPr lang="en-US" sz="1200" dirty="0" err="1"/>
              <a:t>Serhiy</a:t>
            </a:r>
            <a:r>
              <a:rPr lang="en-US" sz="1200" dirty="0"/>
              <a:t>, Stefan Nagel, and </a:t>
            </a:r>
            <a:r>
              <a:rPr lang="en-US" sz="1200" dirty="0" err="1"/>
              <a:t>Shrihari</a:t>
            </a:r>
            <a:r>
              <a:rPr lang="en-US" sz="1200" dirty="0"/>
              <a:t> Santosh, 2017, Shrinking the Cross Section, </a:t>
            </a:r>
            <a:r>
              <a:rPr lang="en-US" sz="1200" i="1" dirty="0" err="1"/>
              <a:t>Ssrn</a:t>
            </a:r>
            <a:r>
              <a:rPr lang="en-US" sz="1200" dirty="0"/>
              <a:t>, 1–69</a:t>
            </a:r>
            <a:r>
              <a:rPr lang="en-US" sz="1200" dirty="0" smtClean="0"/>
              <a:t>.</a:t>
            </a:r>
          </a:p>
          <a:p>
            <a:pPr lvl="1"/>
            <a:r>
              <a:rPr lang="en-US" sz="1200" dirty="0"/>
              <a:t>Han, </a:t>
            </a:r>
            <a:r>
              <a:rPr lang="en-US" sz="1200" dirty="0" err="1"/>
              <a:t>Yufeng</a:t>
            </a:r>
            <a:r>
              <a:rPr lang="en-US" sz="1200" dirty="0"/>
              <a:t>, Ai He, David E </a:t>
            </a:r>
            <a:r>
              <a:rPr lang="en-US" sz="1200" dirty="0" err="1"/>
              <a:t>Rapach</a:t>
            </a:r>
            <a:r>
              <a:rPr lang="en-US" sz="1200" dirty="0"/>
              <a:t>, and </a:t>
            </a:r>
            <a:r>
              <a:rPr lang="en-US" sz="1200" dirty="0" err="1"/>
              <a:t>Guofu</a:t>
            </a:r>
            <a:r>
              <a:rPr lang="en-US" sz="1200" dirty="0"/>
              <a:t> Zhou, 2018, What Firm Characteristics Drive US Stock Returns?, </a:t>
            </a:r>
            <a:r>
              <a:rPr lang="en-US" sz="1200" i="1" dirty="0"/>
              <a:t>Baruch </a:t>
            </a:r>
            <a:r>
              <a:rPr lang="en-US" sz="1200" i="1" dirty="0" smtClean="0"/>
              <a:t>CUNY</a:t>
            </a:r>
            <a:r>
              <a:rPr lang="en-US" sz="1200" dirty="0" smtClean="0"/>
              <a:t>.</a:t>
            </a:r>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7</a:t>
            </a:fld>
            <a:endParaRPr lang="de-DE"/>
          </a:p>
        </p:txBody>
      </p:sp>
    </p:spTree>
    <p:extLst>
      <p:ext uri="{BB962C8B-B14F-4D97-AF65-F5344CB8AC3E}">
        <p14:creationId xmlns:p14="http://schemas.microsoft.com/office/powerpoint/2010/main" val="68508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Equity Premium</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exisiting</a:t>
            </a:r>
            <a:r>
              <a:rPr lang="en-US" sz="1400" dirty="0" smtClean="0"/>
              <a:t> </a:t>
            </a:r>
            <a:r>
              <a:rPr lang="en-US" sz="1400" dirty="0" smtClean="0"/>
              <a:t>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err="1"/>
              <a:t>Atanasov</a:t>
            </a:r>
            <a:r>
              <a:rPr lang="en-US" sz="1600" dirty="0"/>
              <a:t> (2018</a:t>
            </a:r>
            <a:r>
              <a:rPr lang="en-US" sz="1600" dirty="0" smtClean="0"/>
              <a:t>)]</a:t>
            </a:r>
            <a:endParaRPr lang="en-US" sz="1600" dirty="0"/>
          </a:p>
          <a:p>
            <a:pPr>
              <a:buFont typeface="Wingdings"/>
              <a:buChar char="à"/>
            </a:pPr>
            <a:r>
              <a:rPr lang="en-US" sz="1600" dirty="0" smtClean="0">
                <a:sym typeface="Wingdings" panose="05000000000000000000" pitchFamily="2" charset="2"/>
              </a:rPr>
              <a:t>Use ML methods for predicting equity </a:t>
            </a:r>
            <a:r>
              <a:rPr lang="en-US" sz="1600" dirty="0" smtClean="0">
                <a:sym typeface="Wingdings" panose="05000000000000000000" pitchFamily="2" charset="2"/>
              </a:rPr>
              <a:t>premium</a:t>
            </a:r>
            <a:endParaRPr lang="en-US" sz="1600" dirty="0" smtClean="0">
              <a:sym typeface="Wingdings" panose="05000000000000000000" pitchFamily="2" charset="2"/>
            </a:endParaRPr>
          </a:p>
          <a:p>
            <a:r>
              <a:rPr lang="en-US" sz="1600" dirty="0" smtClean="0">
                <a:sym typeface="Wingdings" panose="05000000000000000000" pitchFamily="2" charset="2"/>
              </a:rPr>
              <a:t>Start with simple analysis:</a:t>
            </a:r>
          </a:p>
          <a:p>
            <a:pPr lvl="1"/>
            <a:r>
              <a:rPr lang="en-US" sz="1200" dirty="0" smtClean="0">
                <a:sym typeface="Wingdings" panose="05000000000000000000" pitchFamily="2" charset="2"/>
              </a:rPr>
              <a:t>Start with </a:t>
            </a:r>
            <a:r>
              <a:rPr lang="en-US" sz="1200" dirty="0"/>
              <a:t>Neely et al. (2014</a:t>
            </a:r>
            <a:r>
              <a:rPr lang="en-US" sz="1200" dirty="0" smtClean="0"/>
              <a:t>) + add variables</a:t>
            </a:r>
          </a:p>
          <a:p>
            <a:pPr lvl="1"/>
            <a:r>
              <a:rPr lang="en-US" sz="1200" dirty="0" smtClean="0">
                <a:sym typeface="Wingdings" panose="05000000000000000000" pitchFamily="2" charset="2"/>
              </a:rPr>
              <a:t>Compare </a:t>
            </a:r>
            <a:r>
              <a:rPr lang="en-US" sz="1200" dirty="0">
                <a:sym typeface="Wingdings" panose="05000000000000000000" pitchFamily="2" charset="2"/>
              </a:rPr>
              <a:t>ML methods </a:t>
            </a:r>
            <a:r>
              <a:rPr lang="en-US" sz="1200" dirty="0" smtClean="0">
                <a:sym typeface="Wingdings" panose="05000000000000000000" pitchFamily="2" charset="2"/>
              </a:rPr>
              <a:t> to the PCA method employed in the paper</a:t>
            </a:r>
          </a:p>
          <a:p>
            <a:pPr lvl="1"/>
            <a:r>
              <a:rPr lang="en-US" sz="1200" dirty="0" smtClean="0">
                <a:sym typeface="Wingdings" panose="05000000000000000000" pitchFamily="2" charset="2"/>
              </a:rPr>
              <a:t>Can ML methods  improve prediction accuracy of market returns?</a:t>
            </a:r>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8</a:t>
            </a:fld>
            <a:endParaRPr lang="de-DE"/>
          </a:p>
        </p:txBody>
      </p:sp>
    </p:spTree>
    <p:extLst>
      <p:ext uri="{BB962C8B-B14F-4D97-AF65-F5344CB8AC3E}">
        <p14:creationId xmlns:p14="http://schemas.microsoft.com/office/powerpoint/2010/main" val="219104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80" y="476672"/>
            <a:ext cx="5479200" cy="1141200"/>
          </a:xfrm>
        </p:spPr>
        <p:txBody>
          <a:bodyPr/>
          <a:lstStyle/>
          <a:p>
            <a:r>
              <a:rPr lang="en-US" sz="3200" dirty="0"/>
              <a:t>Neely et al. (2014)</a:t>
            </a:r>
            <a:endParaRPr lang="en-US" dirty="0"/>
          </a:p>
        </p:txBody>
      </p:sp>
      <p:pic>
        <p:nvPicPr>
          <p:cNvPr id="7" name="Content Placeholder 6"/>
          <p:cNvPicPr>
            <a:picLocks noGrp="1" noChangeAspect="1"/>
          </p:cNvPicPr>
          <p:nvPr>
            <p:ph idx="1"/>
          </p:nvPr>
        </p:nvPicPr>
        <p:blipFill>
          <a:blip r:embed="rId2"/>
          <a:stretch>
            <a:fillRect/>
          </a:stretch>
        </p:blipFill>
        <p:spPr>
          <a:xfrm>
            <a:off x="700372" y="1155284"/>
            <a:ext cx="7713682" cy="4026113"/>
          </a:xfrm>
          <a:prstGeom prst="rect">
            <a:avLst/>
          </a:prstGeom>
        </p:spPr>
      </p:pic>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pic>
        <p:nvPicPr>
          <p:cNvPr id="9" name="Picture 8"/>
          <p:cNvPicPr>
            <a:picLocks noChangeAspect="1"/>
          </p:cNvPicPr>
          <p:nvPr/>
        </p:nvPicPr>
        <p:blipFill>
          <a:blip r:embed="rId3"/>
          <a:stretch>
            <a:fillRect/>
          </a:stretch>
        </p:blipFill>
        <p:spPr>
          <a:xfrm>
            <a:off x="3383434" y="5167433"/>
            <a:ext cx="2196677" cy="670018"/>
          </a:xfrm>
          <a:prstGeom prst="rect">
            <a:avLst/>
          </a:prstGeom>
        </p:spPr>
      </p:pic>
      <p:pic>
        <p:nvPicPr>
          <p:cNvPr id="8" name="Picture 7"/>
          <p:cNvPicPr>
            <a:picLocks noChangeAspect="1"/>
          </p:cNvPicPr>
          <p:nvPr/>
        </p:nvPicPr>
        <p:blipFill>
          <a:blip r:embed="rId4"/>
          <a:stretch>
            <a:fillRect/>
          </a:stretch>
        </p:blipFill>
        <p:spPr>
          <a:xfrm>
            <a:off x="3419872" y="5805264"/>
            <a:ext cx="2535641" cy="520251"/>
          </a:xfrm>
          <a:prstGeom prst="rect">
            <a:avLst/>
          </a:prstGeom>
        </p:spPr>
      </p:pic>
      <p:pic>
        <p:nvPicPr>
          <p:cNvPr id="11" name="Picture 10"/>
          <p:cNvPicPr>
            <a:picLocks noChangeAspect="1"/>
          </p:cNvPicPr>
          <p:nvPr/>
        </p:nvPicPr>
        <p:blipFill>
          <a:blip r:embed="rId5"/>
          <a:stretch>
            <a:fillRect/>
          </a:stretch>
        </p:blipFill>
        <p:spPr>
          <a:xfrm>
            <a:off x="3579600" y="6148818"/>
            <a:ext cx="5290949" cy="602531"/>
          </a:xfrm>
          <a:prstGeom prst="rect">
            <a:avLst/>
          </a:prstGeom>
        </p:spPr>
      </p:pic>
    </p:spTree>
    <p:extLst>
      <p:ext uri="{BB962C8B-B14F-4D97-AF65-F5344CB8AC3E}">
        <p14:creationId xmlns:p14="http://schemas.microsoft.com/office/powerpoint/2010/main" val="588663800"/>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1347</Words>
  <Application>Microsoft Office PowerPoint</Application>
  <PresentationFormat>On-screen Show (4:3)</PresentationFormat>
  <Paragraphs>306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Wingdings</vt:lpstr>
      <vt:lpstr>Larissa</vt:lpstr>
      <vt:lpstr>Machine Learning and Stock Market Returns</vt:lpstr>
      <vt:lpstr>Explanatory vs Predictive Modeling </vt:lpstr>
      <vt:lpstr>Different Modeling Cultures</vt:lpstr>
      <vt:lpstr>Recent Trend</vt:lpstr>
      <vt:lpstr>ML Methods for Explanatory Modeling (Inference)</vt:lpstr>
      <vt:lpstr>Predictive Modeling Bias-Variance Tradeoff</vt:lpstr>
      <vt:lpstr>ML Methods in Finance</vt:lpstr>
      <vt:lpstr>Predicting Equity Premium</vt:lpstr>
      <vt:lpstr>Neely et al. (2014)</vt:lpstr>
      <vt:lpstr>High Dimensional Setting</vt:lpstr>
      <vt:lpstr>Some Machine Learning Methods</vt:lpstr>
      <vt:lpstr>Lasso</vt:lpstr>
      <vt:lpstr>Ridge</vt:lpstr>
      <vt:lpstr>Elastic Net</vt:lpstr>
      <vt:lpstr>10-Fold Cross-Validation</vt:lpstr>
      <vt:lpstr>Cross-Validation Result for Lasso</vt:lpstr>
      <vt:lpstr>Path for Lasso</vt:lpstr>
      <vt:lpstr>Estimated Coefficients for optimal λ</vt:lpstr>
      <vt:lpstr>Cross-Validation MSE</vt:lpstr>
      <vt:lpstr>Prediction MSE</vt:lpstr>
      <vt:lpstr>Adding Square and Interaction Terms</vt:lpstr>
      <vt:lpstr>Caveats</vt:lpstr>
      <vt:lpstr>Future Research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Windows User</cp:lastModifiedBy>
  <cp:revision>181</cp:revision>
  <dcterms:created xsi:type="dcterms:W3CDTF">2017-12-12T19:58:15Z</dcterms:created>
  <dcterms:modified xsi:type="dcterms:W3CDTF">2018-12-05T16:36:31Z</dcterms:modified>
</cp:coreProperties>
</file>