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331" r:id="rId3"/>
    <p:sldId id="332" r:id="rId4"/>
    <p:sldId id="319" r:id="rId5"/>
    <p:sldId id="277" r:id="rId6"/>
    <p:sldId id="338" r:id="rId7"/>
    <p:sldId id="258" r:id="rId8"/>
    <p:sldId id="263" r:id="rId9"/>
    <p:sldId id="279" r:id="rId10"/>
    <p:sldId id="278" r:id="rId11"/>
    <p:sldId id="288" r:id="rId12"/>
    <p:sldId id="274" r:id="rId13"/>
    <p:sldId id="322" r:id="rId14"/>
    <p:sldId id="337" r:id="rId15"/>
    <p:sldId id="259" r:id="rId16"/>
    <p:sldId id="340" r:id="rId17"/>
    <p:sldId id="339" r:id="rId18"/>
    <p:sldId id="281" r:id="rId19"/>
    <p:sldId id="321" r:id="rId20"/>
    <p:sldId id="276" r:id="rId21"/>
    <p:sldId id="260" r:id="rId22"/>
    <p:sldId id="275" r:id="rId23"/>
    <p:sldId id="267" r:id="rId24"/>
    <p:sldId id="299" r:id="rId25"/>
    <p:sldId id="323" r:id="rId26"/>
    <p:sldId id="326" r:id="rId27"/>
    <p:sldId id="268" r:id="rId28"/>
    <p:sldId id="324" r:id="rId29"/>
    <p:sldId id="327" r:id="rId30"/>
    <p:sldId id="269" r:id="rId31"/>
    <p:sldId id="325" r:id="rId32"/>
    <p:sldId id="328" r:id="rId33"/>
    <p:sldId id="270" r:id="rId34"/>
    <p:sldId id="309" r:id="rId35"/>
    <p:sldId id="310" r:id="rId36"/>
    <p:sldId id="308" r:id="rId37"/>
    <p:sldId id="271" r:id="rId38"/>
    <p:sldId id="312" r:id="rId39"/>
    <p:sldId id="315" r:id="rId40"/>
    <p:sldId id="273" r:id="rId41"/>
    <p:sldId id="317" r:id="rId42"/>
    <p:sldId id="318" r:id="rId43"/>
    <p:sldId id="316" r:id="rId44"/>
    <p:sldId id="341" r:id="rId45"/>
    <p:sldId id="301" r:id="rId46"/>
    <p:sldId id="313" r:id="rId47"/>
    <p:sldId id="302" r:id="rId48"/>
    <p:sldId id="314" r:id="rId49"/>
    <p:sldId id="303" r:id="rId50"/>
    <p:sldId id="287" r:id="rId51"/>
    <p:sldId id="261" r:id="rId52"/>
    <p:sldId id="285" r:id="rId53"/>
    <p:sldId id="286" r:id="rId54"/>
    <p:sldId id="266" r:id="rId55"/>
    <p:sldId id="289" r:id="rId56"/>
    <p:sldId id="290" r:id="rId57"/>
    <p:sldId id="291" r:id="rId58"/>
    <p:sldId id="293" r:id="rId59"/>
    <p:sldId id="294" r:id="rId60"/>
    <p:sldId id="295" r:id="rId61"/>
    <p:sldId id="296" r:id="rId62"/>
    <p:sldId id="297" r:id="rId63"/>
    <p:sldId id="298" r:id="rId64"/>
    <p:sldId id="334" r:id="rId65"/>
    <p:sldId id="335" r:id="rId66"/>
    <p:sldId id="336" r:id="rId67"/>
    <p:sldId id="280" r:id="rId68"/>
    <p:sldId id="305" r:id="rId69"/>
    <p:sldId id="307" r:id="rId70"/>
    <p:sldId id="262" r:id="rId71"/>
    <p:sldId id="329" r:id="rId72"/>
    <p:sldId id="264" r:id="rId73"/>
    <p:sldId id="306" r:id="rId74"/>
    <p:sldId id="300" r:id="rId75"/>
    <p:sldId id="304" r:id="rId76"/>
    <p:sldId id="292" r:id="rId77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6"/>
    <a:srgbClr val="A7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1692" autoAdjust="0"/>
  </p:normalViewPr>
  <p:slideViewPr>
    <p:cSldViewPr showGuides="1">
      <p:cViewPr varScale="1">
        <p:scale>
          <a:sx n="94" d="100"/>
          <a:sy n="94" d="100"/>
        </p:scale>
        <p:origin x="225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FA435-3422-4884-B174-130D87ABE6CA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C3240-A48D-44B3-AA24-0622BD97F7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770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5E5F9-7C68-440D-8F93-DD9A6ECD879E}" type="datetimeFigureOut">
              <a:rPr lang="de-DE" smtClean="0"/>
              <a:t>18.10.2018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3BDED-7A90-4264-A83B-2E080B95BF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41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1,5h seminar, 15mins pause, 45mins seminar</a:t>
            </a:r>
          </a:p>
          <a:p>
            <a:r>
              <a:rPr lang="de-DE" dirty="0" smtClean="0"/>
              <a:t>Not typical</a:t>
            </a:r>
            <a:r>
              <a:rPr lang="de-DE" baseline="0" dirty="0" smtClean="0"/>
              <a:t> seminar, not my work that I present</a:t>
            </a:r>
          </a:p>
          <a:p>
            <a:r>
              <a:rPr lang="de-DE" baseline="0" dirty="0" smtClean="0"/>
              <a:t>Overview on machine learning in academia, could fill a 1-week course with the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BDED-7A90-4264-A83B-2E080B95BFE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60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What makes me an expert?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BDED-7A90-4264-A83B-2E080B95BFE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58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Introduction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Motivation,</a:t>
            </a:r>
            <a:r>
              <a:rPr lang="de-DE" baseline="0" dirty="0" smtClean="0"/>
              <a:t> Prediction vs. Inference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Prediction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Assessment of good predictions, Advantage of ML, Applications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Methods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Parametric, Non-Parametric, Mixed, and Ensemble Methods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Inference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Many-Instruments, Many Confounders, Heterogeneous Treatment Effects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Conclusion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Summary, Outlook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BDED-7A90-4264-A83B-2E080B95BFE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91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Third citations from Elon Musk:</a:t>
            </a:r>
          </a:p>
          <a:p>
            <a:pPr marL="171450" indent="-171450">
              <a:buFontTx/>
              <a:buChar char="-"/>
            </a:pPr>
            <a:r>
              <a:rPr lang="de-DE" i="1" dirty="0" smtClean="0"/>
              <a:t>The global arms race for Artificial</a:t>
            </a:r>
            <a:r>
              <a:rPr lang="de-DE" i="1" baseline="0" dirty="0" smtClean="0"/>
              <a:t> Intelligence</a:t>
            </a:r>
            <a:r>
              <a:rPr lang="de-DE" i="1" dirty="0" smtClean="0"/>
              <a:t> will cause World War III</a:t>
            </a:r>
          </a:p>
          <a:p>
            <a:pPr marL="171450" indent="-171450">
              <a:buFontTx/>
              <a:buChar char="-"/>
            </a:pPr>
            <a:r>
              <a:rPr lang="de-DE" i="1" dirty="0" smtClean="0"/>
              <a:t>Artificial</a:t>
            </a:r>
            <a:r>
              <a:rPr lang="de-DE" i="1" baseline="0" dirty="0" smtClean="0"/>
              <a:t> Intelligence</a:t>
            </a:r>
            <a:r>
              <a:rPr lang="de-DE" i="1" dirty="0" smtClean="0"/>
              <a:t> is</a:t>
            </a:r>
            <a:r>
              <a:rPr lang="de-DE" i="1" baseline="0" dirty="0" smtClean="0"/>
              <a:t> a greater risk than North Korea</a:t>
            </a:r>
          </a:p>
          <a:p>
            <a:pPr marL="171450" indent="-171450">
              <a:buFontTx/>
              <a:buChar char="-"/>
            </a:pPr>
            <a:r>
              <a:rPr lang="de-DE" i="1" baseline="0" dirty="0" smtClean="0"/>
              <a:t>Artificial Intelligence is a fundamental risk to the existence of human civilization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BDED-7A90-4264-A83B-2E080B95BFE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84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mit Bild (Schl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000" y="584684"/>
            <a:ext cx="5479200" cy="468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4000" y="1051200"/>
            <a:ext cx="5479200" cy="39600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30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b="25698"/>
          <a:stretch/>
        </p:blipFill>
        <p:spPr>
          <a:xfrm>
            <a:off x="0" y="2058943"/>
            <a:ext cx="9144000" cy="3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0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in belieb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4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(individu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000" y="584684"/>
            <a:ext cx="5479200" cy="468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4000" y="1051200"/>
            <a:ext cx="5479200" cy="39600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30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684000" y="2059200"/>
            <a:ext cx="7776000" cy="376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8866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hne Bild/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712584"/>
            <a:ext cx="7772400" cy="46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569060"/>
            <a:ext cx="6400800" cy="396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0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Beliebige Inhalte (1:1) mit Überschrif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00" y="1983600"/>
            <a:ext cx="3812400" cy="3597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4000" y="2348556"/>
            <a:ext cx="3812400" cy="347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983600"/>
            <a:ext cx="3812400" cy="3597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48556"/>
            <a:ext cx="3812400" cy="347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43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4000" y="1983600"/>
            <a:ext cx="3812400" cy="38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647600" y="1983600"/>
            <a:ext cx="3812400" cy="38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2685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(asymmetris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4000" y="1983600"/>
            <a:ext cx="5479200" cy="38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6357600" y="1983600"/>
            <a:ext cx="2095200" cy="38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36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000" y="584684"/>
            <a:ext cx="5479200" cy="1141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00" y="1982490"/>
            <a:ext cx="7776000" cy="383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3568" y="6386400"/>
            <a:ext cx="21336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rgbClr val="003056"/>
                </a:solidFill>
              </a:defRPr>
            </a:lvl1pPr>
          </a:lstStyle>
          <a:p>
            <a:r>
              <a:rPr lang="de-DE"/>
              <a:t>18.10.2018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84000" y="6134400"/>
            <a:ext cx="28956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rgbClr val="003056"/>
                </a:solidFill>
              </a:defRPr>
            </a:lvl1pPr>
          </a:lstStyle>
          <a:p>
            <a:r>
              <a:rPr lang="de-DE"/>
              <a:t>Peter Severin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05972" y="6134400"/>
            <a:ext cx="105446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200">
                <a:solidFill>
                  <a:srgbClr val="003056"/>
                </a:solidFill>
              </a:defRPr>
            </a:lvl1pPr>
          </a:lstStyle>
          <a:p>
            <a:fld id="{FC0CC166-4E39-43B8-AB91-BDD1C4C9E22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83" y="352800"/>
            <a:ext cx="2206574" cy="928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71" y="6386400"/>
            <a:ext cx="1919112" cy="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2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3" r:id="rId5"/>
    <p:sldLayoutId id="2147483652" r:id="rId6"/>
    <p:sldLayoutId id="2147483662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 baseline="0">
          <a:solidFill>
            <a:srgbClr val="00305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305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305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00305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00305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00305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Machine Learning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000" dirty="0"/>
              <a:t>An introductory guide for applied researchers</a:t>
            </a:r>
          </a:p>
        </p:txBody>
      </p:sp>
    </p:spTree>
    <p:extLst>
      <p:ext uri="{BB962C8B-B14F-4D97-AF65-F5344CB8AC3E}">
        <p14:creationId xmlns:p14="http://schemas.microsoft.com/office/powerpoint/2010/main" val="52397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Umbrella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/>
              <a:t>Problem</a:t>
            </a:r>
            <a:r>
              <a:rPr lang="en-US" dirty="0"/>
              <a:t>: Look at the clouds to determine whether an umbrella is warranted</a:t>
            </a:r>
          </a:p>
          <a:p>
            <a:r>
              <a:rPr lang="en-US" i="1" dirty="0"/>
              <a:t>Decision</a:t>
            </a:r>
            <a:r>
              <a:rPr lang="en-US" dirty="0"/>
              <a:t>: Take umbrella if probability is sufficiently high</a:t>
            </a:r>
          </a:p>
          <a:p>
            <a:r>
              <a:rPr lang="en-US" dirty="0"/>
              <a:t>This is a problem of </a:t>
            </a:r>
            <a:r>
              <a:rPr lang="en-US" b="1" dirty="0"/>
              <a:t>Prediction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Rain Dance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i="1" dirty="0"/>
              <a:t>Problem</a:t>
            </a:r>
            <a:r>
              <a:rPr lang="en-US" dirty="0"/>
              <a:t>: Try to make it rain by conducting a rain dance</a:t>
            </a:r>
          </a:p>
          <a:p>
            <a:r>
              <a:rPr lang="en-US" i="1" dirty="0"/>
              <a:t>Decision</a:t>
            </a:r>
            <a:r>
              <a:rPr lang="en-US" dirty="0"/>
              <a:t>: Start dancing if the probability of rain increases significantly through a rain dance</a:t>
            </a:r>
          </a:p>
          <a:p>
            <a:r>
              <a:rPr lang="en-US" dirty="0"/>
              <a:t>This is a problem of </a:t>
            </a:r>
            <a:r>
              <a:rPr lang="en-US" b="1" dirty="0"/>
              <a:t>Inference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40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Prediction</a:t>
            </a:r>
            <a:br>
              <a:rPr lang="de-DE" dirty="0"/>
            </a:br>
            <a:r>
              <a:rPr lang="de-DE" sz="2000" dirty="0"/>
              <a:t>Outline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Performance Assessment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Cross-Validation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Problems with Conventional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Solution from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Applications in Economics</a:t>
            </a:r>
          </a:p>
          <a:p>
            <a:pPr marL="457200" indent="-457200">
              <a:buFont typeface="+mj-lt"/>
              <a:buAutoNum type="arabicPeriod"/>
            </a:pPr>
            <a:endParaRPr lang="de-DE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93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Performance Assessment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Minimize the </a:t>
            </a:r>
            <a:r>
              <a:rPr lang="en-US" i="1" dirty="0"/>
              <a:t>Mean-Squared-Error</a:t>
            </a:r>
            <a:r>
              <a:rPr lang="en-US" dirty="0"/>
              <a:t> (MSE)</a:t>
            </a:r>
          </a:p>
          <a:p>
            <a:endParaRPr lang="en-US" dirty="0"/>
          </a:p>
          <a:p>
            <a:r>
              <a:rPr lang="en-US" dirty="0"/>
              <a:t>Out-of-Sample Performance</a:t>
            </a:r>
          </a:p>
          <a:p>
            <a:pPr lvl="1"/>
            <a:r>
              <a:rPr lang="en-US" dirty="0"/>
              <a:t>If p = n in-sample MSE will always be zero, which is not true for the population MSE </a:t>
            </a:r>
          </a:p>
          <a:p>
            <a:pPr lvl="1"/>
            <a:r>
              <a:rPr lang="en-US" dirty="0"/>
              <a:t>Training and testing sample</a:t>
            </a:r>
          </a:p>
          <a:p>
            <a:pPr lvl="1"/>
            <a:r>
              <a:rPr lang="en-US" dirty="0"/>
              <a:t>Time-lead for panel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86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13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080000" y="2160000"/>
            <a:ext cx="2883600" cy="1432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3056"/>
                </a:solidFill>
              </a:rPr>
              <a:t>Total Sample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8064" y="2159999"/>
            <a:ext cx="1440160" cy="1432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Training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73532" y="4147200"/>
                <a:ext cx="1482244" cy="14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rgbClr val="003056"/>
                    </a:solidFill>
                  </a:rPr>
                  <a:t>Estimate: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1" i="1" smtClean="0">
                              <a:solidFill>
                                <a:srgbClr val="00305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000" b="1" i="1" smtClean="0">
                                  <a:solidFill>
                                    <a:srgbClr val="00305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00" b="1" i="1" smtClean="0">
                                  <a:solidFill>
                                    <a:srgbClr val="003056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de-DE" sz="1000" b="1" i="1" smtClean="0">
                              <a:solidFill>
                                <a:srgbClr val="003056"/>
                              </a:solidFill>
                              <a:latin typeface="Cambria Math" panose="02040503050406030204" pitchFamily="18" charset="0"/>
                            </a:rPr>
                            <m:t>𝑻𝒓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rgbClr val="00305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000" b="1" i="1" smtClean="0">
                              <a:solidFill>
                                <a:srgbClr val="00305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1" i="1" smtClean="0">
                              <a:solidFill>
                                <a:srgbClr val="003056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003056"/>
                              </a:solidFill>
                              <a:latin typeface="Cambria Math" panose="02040503050406030204" pitchFamily="18" charset="0"/>
                            </a:rPr>
                            <m:t>𝑻𝒓</m:t>
                          </m:r>
                        </m:sub>
                      </m:sSub>
                      <m:r>
                        <a:rPr lang="de-DE" sz="1000" b="1" i="1" smtClean="0">
                          <a:solidFill>
                            <a:srgbClr val="00305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000" b="1" dirty="0">
                  <a:solidFill>
                    <a:srgbClr val="003056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32" y="4147200"/>
                <a:ext cx="1482244" cy="144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148064" y="4147199"/>
            <a:ext cx="1440160" cy="1447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Training Sample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88224" y="2160000"/>
            <a:ext cx="1439840" cy="143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Test Sample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5776" y="4147200"/>
            <a:ext cx="1407824" cy="14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Test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88224" y="4147199"/>
                <a:ext cx="1440040" cy="14400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Estimate</a:t>
                </a:r>
                <a:r>
                  <a:rPr lang="de-DE" sz="12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de-DE" sz="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𝑴𝑺𝑬</m:t>
                              </m:r>
                            </m:e>
                          </m:acc>
                        </m:e>
                        <m:sub>
                          <m: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𝑻𝒆</m:t>
                          </m:r>
                        </m:sub>
                      </m:sSub>
                      <m:r>
                        <a:rPr lang="de-DE" sz="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de-DE" sz="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de-DE" sz="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de-DE" sz="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de-DE" sz="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𝑻𝒆</m:t>
                                  </m:r>
                                </m:sub>
                              </m:sSub>
                              <m:r>
                                <a:rPr lang="de-DE" sz="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800" b="1" i="1">
                                      <a:solidFill>
                                        <a:srgbClr val="00305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sz="800" b="1" i="1">
                                          <a:solidFill>
                                            <a:srgbClr val="00305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800" b="1" i="1">
                                          <a:solidFill>
                                            <a:srgbClr val="00305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800" b="1" i="1">
                                      <a:solidFill>
                                        <a:srgbClr val="003056"/>
                                      </a:solidFill>
                                      <a:latin typeface="Cambria Math" panose="02040503050406030204" pitchFamily="18" charset="0"/>
                                    </a:rPr>
                                    <m:t>𝑻𝒓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800" b="1" i="1">
                                      <a:solidFill>
                                        <a:srgbClr val="00305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800" b="1" i="1">
                                          <a:solidFill>
                                            <a:srgbClr val="00305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800" b="1" i="1">
                                          <a:solidFill>
                                            <a:srgbClr val="00305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de-DE" sz="800" b="1" i="1">
                                          <a:solidFill>
                                            <a:srgbClr val="00305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de-DE" sz="800" b="1" i="1">
                                          <a:solidFill>
                                            <a:srgbClr val="00305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800" b="1" i="1">
                                          <a:solidFill>
                                            <a:srgbClr val="00305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𝑻𝒆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800" b="1" i="1">
                                  <a:solidFill>
                                    <a:srgbClr val="003056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de-DE" sz="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147199"/>
                <a:ext cx="1440040" cy="1440001"/>
              </a:xfrm>
              <a:prstGeom prst="rect">
                <a:avLst/>
              </a:prstGeom>
              <a:blipFill>
                <a:blip r:embed="rId3"/>
                <a:stretch>
                  <a:fillRect l="-7083" r="-417" b="-1701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41836" y="1797884"/>
            <a:ext cx="1959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Step 1: Draw total sample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1836" y="3779143"/>
            <a:ext cx="1959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Step 3: Estimate predictor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32512" y="3779142"/>
            <a:ext cx="1959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Step 4: Estimate MSE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2512" y="1797883"/>
            <a:ext cx="1959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Step 2: Split sample</a:t>
            </a:r>
          </a:p>
        </p:txBody>
      </p:sp>
    </p:spTree>
    <p:extLst>
      <p:ext uri="{BB962C8B-B14F-4D97-AF65-F5344CB8AC3E}">
        <p14:creationId xmlns:p14="http://schemas.microsoft.com/office/powerpoint/2010/main" val="31901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Cross-Validation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Refinement of the sample splitting idea</a:t>
            </a:r>
          </a:p>
          <a:p>
            <a:r>
              <a:rPr lang="de-DE" dirty="0"/>
              <a:t>Leave-One-Out Cross-Validation (LOOCV)</a:t>
            </a:r>
          </a:p>
          <a:p>
            <a:pPr lvl="1"/>
            <a:r>
              <a:rPr lang="de-DE" dirty="0"/>
              <a:t>Estimate model for all but one observation</a:t>
            </a:r>
          </a:p>
          <a:p>
            <a:pPr lvl="1"/>
            <a:r>
              <a:rPr lang="de-DE" dirty="0"/>
              <a:t>Forecast outcome for this observation</a:t>
            </a:r>
          </a:p>
          <a:p>
            <a:pPr lvl="1"/>
            <a:r>
              <a:rPr lang="de-DE" dirty="0"/>
              <a:t>Repeat for all observations</a:t>
            </a:r>
          </a:p>
          <a:p>
            <a:pPr lvl="1"/>
            <a:r>
              <a:rPr lang="de-DE" i="1" dirty="0"/>
              <a:t>Problem</a:t>
            </a:r>
            <a:r>
              <a:rPr lang="de-DE" dirty="0"/>
              <a:t>: Computationally intensive</a:t>
            </a:r>
          </a:p>
          <a:p>
            <a:pPr lvl="1"/>
            <a:r>
              <a:rPr lang="de-DE" b="1" dirty="0"/>
              <a:t>Current Standard is K-Fold CV (with K = 5 or 10)</a:t>
            </a:r>
          </a:p>
          <a:p>
            <a:r>
              <a:rPr lang="en-US" dirty="0"/>
              <a:t>Improving Performance</a:t>
            </a:r>
          </a:p>
          <a:p>
            <a:pPr lvl="1"/>
            <a:r>
              <a:rPr lang="en-US" dirty="0"/>
              <a:t>Regularization</a:t>
            </a:r>
          </a:p>
          <a:p>
            <a:pPr lvl="1"/>
            <a:r>
              <a:rPr lang="en-US" dirty="0"/>
              <a:t>Empirical Tuning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Problems with Conventional Methods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Ordinary Least Squares </a:t>
            </a:r>
            <a:r>
              <a:rPr lang="en-US" dirty="0"/>
              <a:t>(OLS) is only the best linear </a:t>
            </a:r>
            <a:r>
              <a:rPr lang="en-US" i="1" dirty="0"/>
              <a:t>unbiased</a:t>
            </a:r>
            <a:r>
              <a:rPr lang="en-US" dirty="0"/>
              <a:t> estimator</a:t>
            </a:r>
          </a:p>
          <a:p>
            <a:pPr lvl="1"/>
            <a:r>
              <a:rPr lang="en-US" dirty="0"/>
              <a:t>Produces perfect in-sample predictions</a:t>
            </a:r>
          </a:p>
          <a:p>
            <a:pPr lvl="1"/>
            <a:r>
              <a:rPr lang="en-US" dirty="0"/>
              <a:t>Does not account for the variance of the estimates, which leads to </a:t>
            </a:r>
            <a:r>
              <a:rPr lang="en-US" i="1" dirty="0"/>
              <a:t>overfitting</a:t>
            </a:r>
          </a:p>
          <a:p>
            <a:pPr lvl="1"/>
            <a:r>
              <a:rPr lang="en-US" dirty="0"/>
              <a:t>For p &gt; n, OLS is not uniquely defined</a:t>
            </a:r>
          </a:p>
          <a:p>
            <a:endParaRPr lang="en-US" sz="1800" dirty="0"/>
          </a:p>
          <a:p>
            <a:r>
              <a:rPr lang="en-US" b="1" dirty="0"/>
              <a:t>Non-Parametric Methods </a:t>
            </a:r>
            <a:r>
              <a:rPr lang="en-US" dirty="0"/>
              <a:t>are Unfit to deal with wide Data</a:t>
            </a:r>
          </a:p>
          <a:p>
            <a:pPr lvl="1"/>
            <a:r>
              <a:rPr lang="en-US" dirty="0"/>
              <a:t>Produces good estimates in low-dimensional settings</a:t>
            </a:r>
          </a:p>
          <a:p>
            <a:pPr lvl="1"/>
            <a:r>
              <a:rPr lang="en-US" dirty="0"/>
              <a:t>They suffer the </a:t>
            </a:r>
            <a:r>
              <a:rPr lang="en-US" i="1" dirty="0"/>
              <a:t>curse of dimensionality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43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Example of OLS </a:t>
                </a:r>
                <a:r>
                  <a:rPr lang="de-DE" i="1" dirty="0"/>
                  <a:t>(Overfitting)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de-DE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  <m:r>
                      <a:rPr lang="de-DE" sz="16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1600" dirty="0"/>
                  <a:t>   	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b="1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𝝑</m:t>
                        </m:r>
                      </m:e>
                      <m:sub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1600" dirty="0"/>
                  <a:t> 		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𝝑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6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600" dirty="0"/>
              </a:p>
              <a:p>
                <a:pPr marL="0" indent="0">
                  <a:buNone/>
                </a:pPr>
                <a:endParaRPr lang="de-DE" sz="1200" dirty="0"/>
              </a:p>
              <a:p>
                <a:pPr marL="0" indent="0">
                  <a:buNone/>
                </a:pPr>
                <a:r>
                  <a:rPr lang="de-DE" sz="1600" dirty="0"/>
                  <a:t>              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de-DE" sz="1600" b="1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92" t="-2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648032" y="1983600"/>
                <a:ext cx="3812400" cy="3834000"/>
              </a:xfrm>
              <a:prstGeom prst="rect">
                <a:avLst/>
              </a:prstGeom>
            </p:spPr>
            <p:txBody>
              <a:bodyPr vert="horz" lIns="0" tIns="0" rIns="0" bIns="0" rtlCol="0" anchor="t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3056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rgbClr val="003056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3056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 kern="1200">
                    <a:solidFill>
                      <a:srgbClr val="003056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600" kern="1200">
                    <a:solidFill>
                      <a:srgbClr val="003056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:r>
                  <a:rPr lang="de-DE" sz="1600" dirty="0"/>
                  <a:t>        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sz="16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de-DE" sz="16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16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𝟐𝟎</m:t>
                        </m:r>
                      </m:sup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b>
                            <m:r>
                              <a:rPr lang="de-DE" sz="1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de-DE" sz="1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bSup>
                      </m:e>
                    </m:nary>
                    <m:r>
                      <a:rPr lang="de-DE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de-DE" sz="16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032" y="1983600"/>
                <a:ext cx="3812400" cy="383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97" y="3810609"/>
            <a:ext cx="2880000" cy="2090712"/>
          </a:xfrm>
          <a:prstGeom prst="rect">
            <a:avLst/>
          </a:prstGeom>
        </p:spPr>
      </p:pic>
      <p:pic>
        <p:nvPicPr>
          <p:cNvPr id="10" name="Content Placeholder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35" y="3810609"/>
            <a:ext cx="2880000" cy="20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5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Example of Non-Parametrics </a:t>
            </a:r>
            <a:r>
              <a:rPr lang="de-DE" dirty="0"/>
              <a:t>(</a:t>
            </a:r>
            <a:r>
              <a:rPr lang="de-DE" i="1" dirty="0"/>
              <a:t>Curse of Dimensionality)</a:t>
            </a:r>
            <a:endParaRPr lang="de-DE" dirty="0"/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Wage data on 329,505 men from 1980 US Census</a:t>
            </a:r>
          </a:p>
          <a:p>
            <a:r>
              <a:rPr lang="de-DE" dirty="0"/>
              <a:t>Characteristics are age (40-49), years of schooling (0-20), race (black, white), and married (yes, no)</a:t>
            </a:r>
          </a:p>
          <a:p>
            <a:pPr lvl="1"/>
            <a:r>
              <a:rPr lang="de-DE" dirty="0"/>
              <a:t>3,360 categories (or cells)</a:t>
            </a:r>
          </a:p>
          <a:p>
            <a:pPr lvl="1"/>
            <a:r>
              <a:rPr lang="de-DE" dirty="0"/>
              <a:t>Average of 98 observations per category</a:t>
            </a:r>
          </a:p>
          <a:p>
            <a:pPr lvl="1"/>
            <a:r>
              <a:rPr lang="de-DE" dirty="0"/>
              <a:t>259 empty categories (7.7%)</a:t>
            </a:r>
          </a:p>
          <a:p>
            <a:pPr lvl="1"/>
            <a:r>
              <a:rPr lang="de-DE" dirty="0"/>
              <a:t>670 categories with 0-2 observations (19.9%)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87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Solution from Machine Learning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Take the Variance into Account</a:t>
                </a:r>
              </a:p>
              <a:p>
                <a:pPr lvl="1"/>
                <a:r>
                  <a:rPr lang="en-US" dirty="0"/>
                  <a:t>Punish coefficient with a large variance</a:t>
                </a:r>
              </a:p>
              <a:p>
                <a:pPr lvl="1"/>
                <a:r>
                  <a:rPr lang="en-US" dirty="0"/>
                  <a:t>Introduction of a penalty function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16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e-DE" sz="1600" dirty="0"/>
              </a:p>
              <a:p>
                <a:endParaRPr lang="en-US" dirty="0"/>
              </a:p>
              <a:p>
                <a:r>
                  <a:rPr lang="en-US" dirty="0"/>
                  <a:t>Perform Model Selection</a:t>
                </a:r>
              </a:p>
              <a:p>
                <a:pPr lvl="1"/>
                <a:r>
                  <a:rPr lang="en-US" dirty="0"/>
                  <a:t>Some penalty functions set variables to zero (e.g., Lasso, Trees)</a:t>
                </a:r>
              </a:p>
              <a:p>
                <a:pPr lvl="1"/>
                <a:r>
                  <a:rPr lang="en-US" dirty="0"/>
                  <a:t>Dimension reduction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2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08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4000" y="1983600"/>
                <a:ext cx="3812400" cy="15367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1600" dirty="0"/>
                  <a:t>   	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𝝑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1600" dirty="0"/>
                  <a:t> 		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𝝑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600" dirty="0"/>
              </a:p>
              <a:p>
                <a:endParaRPr lang="de-DE" sz="1600" dirty="0"/>
              </a:p>
              <a:p>
                <a:r>
                  <a:rPr lang="de-DE" sz="1600" dirty="0"/>
                  <a:t>         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bSup>
                    <m:r>
                      <a:rPr lang="de-DE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sSubSup>
                      <m:sSubSupPr>
                        <m:ctrlPr>
                          <a:rPr lang="de-DE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de-DE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bSup>
                    <m:r>
                      <a:rPr lang="de-DE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000" y="1983600"/>
                <a:ext cx="3812400" cy="1536728"/>
              </a:xfrm>
              <a:blipFill>
                <a:blip r:embed="rId2"/>
                <a:stretch>
                  <a:fillRect l="-1917" b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00" y="3592328"/>
            <a:ext cx="2880000" cy="2090711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25" y="3893815"/>
            <a:ext cx="2880000" cy="1487735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19</a:t>
            </a:fld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Disclaimer</a:t>
            </a:r>
            <a:br>
              <a:rPr lang="de-DE" dirty="0"/>
            </a:br>
            <a:r>
              <a:rPr lang="de-DE" sz="2000" dirty="0"/>
              <a:t>General Information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smtClean="0"/>
              <a:t>Two</a:t>
            </a:r>
            <a:r>
              <a:rPr lang="de-DE" dirty="0" smtClean="0"/>
              <a:t>-weeks </a:t>
            </a:r>
            <a:r>
              <a:rPr lang="de-DE" dirty="0"/>
              <a:t>Machine Learning Course in St. Gallen</a:t>
            </a:r>
          </a:p>
          <a:p>
            <a:r>
              <a:rPr lang="de-DE" dirty="0"/>
              <a:t>Two well-known Econometricians as Lecturers</a:t>
            </a:r>
          </a:p>
          <a:p>
            <a:pPr lvl="1"/>
            <a:r>
              <a:rPr lang="de-DE" dirty="0"/>
              <a:t>Christian B. Hansen (Chicago)</a:t>
            </a:r>
          </a:p>
          <a:p>
            <a:pPr lvl="1"/>
            <a:r>
              <a:rPr lang="de-DE" dirty="0"/>
              <a:t>Victor Chernozhukov (MIT)</a:t>
            </a:r>
          </a:p>
          <a:p>
            <a:pPr lvl="1"/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099" y="1983600"/>
            <a:ext cx="1293333" cy="18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631" y="4059000"/>
            <a:ext cx="129310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91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Applications in Economics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  <a:p>
            <a:pPr lvl="1"/>
            <a:r>
              <a:rPr lang="en-US" i="1" dirty="0"/>
              <a:t>Images</a:t>
            </a:r>
            <a:r>
              <a:rPr lang="en-US" dirty="0"/>
              <a:t> and </a:t>
            </a:r>
            <a:r>
              <a:rPr lang="en-US" i="1" dirty="0"/>
              <a:t>Language</a:t>
            </a:r>
            <a:r>
              <a:rPr lang="en-US" dirty="0"/>
              <a:t>: High-dimensional observables</a:t>
            </a:r>
          </a:p>
          <a:p>
            <a:pPr lvl="1"/>
            <a:r>
              <a:rPr lang="en-US" i="1" dirty="0"/>
              <a:t>Rich Data</a:t>
            </a:r>
            <a:r>
              <a:rPr lang="en-US" dirty="0"/>
              <a:t>: High-dimensional control and instrumental variables</a:t>
            </a:r>
          </a:p>
          <a:p>
            <a:pPr lvl="1"/>
            <a:r>
              <a:rPr lang="en-US" i="1" dirty="0"/>
              <a:t>Constructed Variables</a:t>
            </a:r>
            <a:r>
              <a:rPr lang="en-US" dirty="0"/>
              <a:t>: Economic theory often does not specify exact relationship</a:t>
            </a:r>
            <a:endParaRPr lang="en-US" i="1" dirty="0"/>
          </a:p>
          <a:p>
            <a:r>
              <a:rPr lang="en-US" dirty="0"/>
              <a:t>Policy Applications</a:t>
            </a:r>
          </a:p>
          <a:p>
            <a:pPr lvl="1"/>
            <a:r>
              <a:rPr lang="en-US" i="1" dirty="0"/>
              <a:t>Kleinberg et al. (AER:PP 2015): </a:t>
            </a:r>
            <a:r>
              <a:rPr lang="en-US" dirty="0"/>
              <a:t>Medical treatment allocation</a:t>
            </a:r>
          </a:p>
          <a:p>
            <a:pPr lvl="1"/>
            <a:r>
              <a:rPr lang="en-US" i="1" dirty="0" err="1"/>
              <a:t>Chinco</a:t>
            </a:r>
            <a:r>
              <a:rPr lang="en-US" i="1" dirty="0"/>
              <a:t>, Clark-Joseph, Ye (JF forthcoming):</a:t>
            </a:r>
            <a:r>
              <a:rPr lang="en-US" dirty="0"/>
              <a:t> Predicting stock returns</a:t>
            </a:r>
          </a:p>
          <a:p>
            <a:pPr lvl="1"/>
            <a:r>
              <a:rPr lang="en-US" i="1" dirty="0"/>
              <a:t>Kleinberg et al. (QJE 2018): </a:t>
            </a:r>
            <a:r>
              <a:rPr lang="en-US" dirty="0"/>
              <a:t>Judges decision to release a defendant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98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  <a:br>
              <a:rPr lang="de-DE" dirty="0"/>
            </a:br>
            <a:r>
              <a:rPr lang="de-DE" sz="2000" dirty="0"/>
              <a:t>Outline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Parametric Predictors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Subset Selection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Ridge</a:t>
            </a:r>
          </a:p>
          <a:p>
            <a:pPr lvl="1"/>
            <a:r>
              <a:rPr lang="en-US" dirty="0"/>
              <a:t>Elastic Net</a:t>
            </a:r>
          </a:p>
          <a:p>
            <a:r>
              <a:rPr lang="en-US" dirty="0"/>
              <a:t>Nonparametric Predictors</a:t>
            </a:r>
          </a:p>
          <a:p>
            <a:pPr lvl="1"/>
            <a:r>
              <a:rPr lang="en-US" dirty="0"/>
              <a:t>Regression Trees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Nearest Neighbors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Kernel Regression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05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Predictors</a:t>
            </a:r>
          </a:p>
          <a:p>
            <a:pPr lvl="1"/>
            <a:r>
              <a:rPr lang="en-US" dirty="0"/>
              <a:t>Neural Nets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Splines</a:t>
            </a:r>
          </a:p>
          <a:p>
            <a:r>
              <a:rPr lang="en-US" dirty="0"/>
              <a:t>Combined Predictors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Boosting</a:t>
            </a:r>
          </a:p>
          <a:p>
            <a:pPr lvl="1"/>
            <a:r>
              <a:rPr lang="en-US" dirty="0"/>
              <a:t>Ensemble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5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Lasso (Least absolute shrinkage and selection operator)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1600" dirty="0"/>
                  <a:t>Based on </a:t>
                </a:r>
                <a:r>
                  <a:rPr lang="de-DE" sz="1600" i="1" dirty="0"/>
                  <a:t>Tibshirani (Journal of the Royal Statistical Society, 1996)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en-US" dirty="0"/>
                  <a:t>Lasso is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-penalized regression method</a:t>
                </a:r>
              </a:p>
              <a:p>
                <a:r>
                  <a:rPr lang="en-US" dirty="0"/>
                  <a:t>Idea:</a:t>
                </a:r>
              </a:p>
              <a:p>
                <a:pPr lvl="1"/>
                <a:r>
                  <a:rPr lang="en-US" dirty="0"/>
                  <a:t>Employs variable selection by reducing coefficients to zero</a:t>
                </a:r>
              </a:p>
              <a:p>
                <a:pPr lvl="1"/>
                <a:r>
                  <a:rPr lang="en-US" dirty="0"/>
                  <a:t>Works well in approximately sparse models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nary>
                                <m:naryPr>
                                  <m:chr m:val="∑"/>
                                  <m:ctrl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de-DE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1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685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Post-Lasso</a:t>
            </a:r>
          </a:p>
          <a:p>
            <a:pPr marL="0" indent="0">
              <a:buNone/>
            </a:pPr>
            <a:r>
              <a:rPr lang="de-DE" sz="1600" i="1" dirty="0"/>
              <a:t>Belloni and Chernozhukov (Bernoulli, 2013)</a:t>
            </a:r>
          </a:p>
          <a:p>
            <a:endParaRPr lang="de-DE" dirty="0"/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Select variables in a lasso regression</a:t>
            </a:r>
          </a:p>
          <a:p>
            <a:pPr lvl="1"/>
            <a:r>
              <a:rPr lang="en-US" dirty="0"/>
              <a:t>Run OLS with the selected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527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400" dirty="0"/>
                  <a:t>	         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de-DE" sz="1400" dirty="0"/>
                  <a:t>   for  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…, 25</m:t>
                        </m:r>
                      </m:e>
                    </m:d>
                  </m:oMath>
                </a14:m>
                <a:r>
                  <a:rPr lang="de-DE" sz="1400" dirty="0"/>
                  <a:t>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400" dirty="0"/>
                  <a:t>   for  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…, 25</m:t>
                        </m:r>
                      </m:e>
                    </m:d>
                  </m:oMath>
                </a14:m>
                <a:r>
                  <a:rPr lang="de-DE" sz="1400" dirty="0"/>
                  <a:t>    and  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1" dirty="0"/>
                  <a:t>Simulation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de-DE" sz="1600" dirty="0"/>
                  <a:t>   with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𝑇𝑟𝑎𝑖𝑛𝑖𝑛𝑔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𝑇𝑒𝑠𝑡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de-DE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de-DE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de-DE" sz="1600" dirty="0"/>
                  <a:t> (cross-validation folds)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792" t="-98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</p:nvPr>
        </p:nvGraphicFramePr>
        <p:xfrm>
          <a:off x="4645025" y="2976954"/>
          <a:ext cx="3813174" cy="2216955"/>
        </p:xfrm>
        <a:graphic>
          <a:graphicData uri="http://schemas.openxmlformats.org/drawingml/2006/table">
            <a:tbl>
              <a:tblPr/>
              <a:tblGrid>
                <a:gridCol w="531042">
                  <a:extLst>
                    <a:ext uri="{9D8B030D-6E8A-4147-A177-3AD203B41FA5}">
                      <a16:colId xmlns:a16="http://schemas.microsoft.com/office/drawing/2014/main" val="3482441607"/>
                    </a:ext>
                  </a:extLst>
                </a:gridCol>
                <a:gridCol w="936698">
                  <a:extLst>
                    <a:ext uri="{9D8B030D-6E8A-4147-A177-3AD203B41FA5}">
                      <a16:colId xmlns:a16="http://schemas.microsoft.com/office/drawing/2014/main" val="1241464966"/>
                    </a:ext>
                  </a:extLst>
                </a:gridCol>
                <a:gridCol w="1172717">
                  <a:extLst>
                    <a:ext uri="{9D8B030D-6E8A-4147-A177-3AD203B41FA5}">
                      <a16:colId xmlns:a16="http://schemas.microsoft.com/office/drawing/2014/main" val="1774008256"/>
                    </a:ext>
                  </a:extLst>
                </a:gridCol>
                <a:gridCol w="1172717">
                  <a:extLst>
                    <a:ext uri="{9D8B030D-6E8A-4147-A177-3AD203B41FA5}">
                      <a16:colId xmlns:a16="http://schemas.microsoft.com/office/drawing/2014/main" val="452272000"/>
                    </a:ext>
                  </a:extLst>
                </a:gridCol>
              </a:tblGrid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MSE (Training Sample)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 (Test Sample)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277799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0.4318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2.6965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496109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(0.0775)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(0.6408)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58986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134671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0.6497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1.4822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443032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(0.1038)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(0.2839)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326970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1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350084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Post-Lasso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0.8504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1.1489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077294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(0.1472)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(0.2238)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714921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94720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0.4628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2.0809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901716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(0.0799)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(0.527)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024411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292023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 Net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0.594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1.6334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00810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(0.0981)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(0.3469)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872998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608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2247106"/>
            <a:ext cx="4552950" cy="3305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531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Ridge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1600" dirty="0"/>
                  <a:t>Based on </a:t>
                </a:r>
                <a:r>
                  <a:rPr lang="de-DE" sz="1600" i="1" dirty="0"/>
                  <a:t>Hoerl and Kennard (Technometrics, 1970)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en-US" dirty="0"/>
                  <a:t>Ridge is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-penalized regression method</a:t>
                </a:r>
              </a:p>
              <a:p>
                <a:r>
                  <a:rPr lang="en-US" dirty="0"/>
                  <a:t>Idea:</a:t>
                </a:r>
              </a:p>
              <a:p>
                <a:pPr lvl="1"/>
                <a:r>
                  <a:rPr lang="en-US" dirty="0"/>
                  <a:t>Biases non-linearly coefficients towards zero</a:t>
                </a:r>
              </a:p>
              <a:p>
                <a:pPr lvl="1"/>
                <a:r>
                  <a:rPr lang="en-US" dirty="0"/>
                  <a:t>Works well in dense models and with correlated predictors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1600" b="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nary>
                                <m:naryPr>
                                  <m:chr m:val="∑"/>
                                  <m:ctrlPr>
                                    <a:rPr lang="el-G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l-G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1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299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0.25</m:t>
                        </m:r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400" dirty="0"/>
                  <a:t>     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de-DE" sz="1400" dirty="0"/>
                  <a:t>   for  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…, 25</m:t>
                        </m:r>
                      </m:e>
                    </m:d>
                  </m:oMath>
                </a14:m>
                <a:r>
                  <a:rPr lang="de-DE" sz="1400" dirty="0"/>
                  <a:t>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de-DE" sz="1400" dirty="0"/>
                  <a:t>   for  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…, 25</m:t>
                        </m:r>
                      </m:e>
                    </m:d>
                  </m:oMath>
                </a14:m>
                <a:r>
                  <a:rPr lang="de-DE" sz="1400" dirty="0"/>
                  <a:t>    and  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1" dirty="0"/>
                  <a:t>Simulation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de-DE" sz="1600" dirty="0"/>
                  <a:t>   with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𝑇𝑟𝑎𝑖𝑛𝑖𝑛𝑔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𝑇𝑒𝑠𝑡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de-DE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de-DE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de-DE" sz="1600" dirty="0"/>
                  <a:t> (cross-validation folds)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792" t="-98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4645025" y="2976954"/>
          <a:ext cx="3813174" cy="2216955"/>
        </p:xfrm>
        <a:graphic>
          <a:graphicData uri="http://schemas.openxmlformats.org/drawingml/2006/table">
            <a:tbl>
              <a:tblPr/>
              <a:tblGrid>
                <a:gridCol w="531042">
                  <a:extLst>
                    <a:ext uri="{9D8B030D-6E8A-4147-A177-3AD203B41FA5}">
                      <a16:colId xmlns:a16="http://schemas.microsoft.com/office/drawing/2014/main" val="2391109935"/>
                    </a:ext>
                  </a:extLst>
                </a:gridCol>
                <a:gridCol w="936698">
                  <a:extLst>
                    <a:ext uri="{9D8B030D-6E8A-4147-A177-3AD203B41FA5}">
                      <a16:colId xmlns:a16="http://schemas.microsoft.com/office/drawing/2014/main" val="2460715643"/>
                    </a:ext>
                  </a:extLst>
                </a:gridCol>
                <a:gridCol w="1172717">
                  <a:extLst>
                    <a:ext uri="{9D8B030D-6E8A-4147-A177-3AD203B41FA5}">
                      <a16:colId xmlns:a16="http://schemas.microsoft.com/office/drawing/2014/main" val="228496232"/>
                    </a:ext>
                  </a:extLst>
                </a:gridCol>
                <a:gridCol w="1172717">
                  <a:extLst>
                    <a:ext uri="{9D8B030D-6E8A-4147-A177-3AD203B41FA5}">
                      <a16:colId xmlns:a16="http://schemas.microsoft.com/office/drawing/2014/main" val="2226557972"/>
                    </a:ext>
                  </a:extLst>
                </a:gridCol>
              </a:tblGrid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MSE (Training Sample)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 (Test Sample)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462052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0.5466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2.628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370028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(0.1204)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(0.3702)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583660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903978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0.566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2.3693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061755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(0.1194)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(0.3754)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504045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230810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Post-Lasso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0.557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2.2693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6128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(0.1163)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(0.3372)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50952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21834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0.8133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1.626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35901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(0.1552)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(0.2876)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849469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816864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 Net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0.6811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1.9811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50835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(0.1433)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(0.3558)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330944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009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2247106"/>
            <a:ext cx="4552950" cy="3305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30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Additional Information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Various Scientific Articles</a:t>
            </a:r>
          </a:p>
          <a:p>
            <a:pPr lvl="1"/>
            <a:r>
              <a:rPr lang="de-DE" dirty="0"/>
              <a:t>25 articles read and referenced</a:t>
            </a:r>
          </a:p>
          <a:p>
            <a:pPr lvl="1"/>
            <a:r>
              <a:rPr lang="de-DE" dirty="0"/>
              <a:t>About 50 articles browsed and considered</a:t>
            </a:r>
          </a:p>
          <a:p>
            <a:r>
              <a:rPr lang="de-DE" dirty="0"/>
              <a:t>Simulated Examples self-developed and programmed</a:t>
            </a:r>
          </a:p>
          <a:p>
            <a:pPr lvl="1"/>
            <a:r>
              <a:rPr lang="de-DE" dirty="0"/>
              <a:t>Generally you should use Python or R</a:t>
            </a:r>
          </a:p>
          <a:p>
            <a:pPr lvl="1"/>
            <a:r>
              <a:rPr lang="de-DE" dirty="0"/>
              <a:t>Examples are programmed via Stata using the lassopack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807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Elastic Net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1600" dirty="0"/>
                  <a:t>Based on </a:t>
                </a:r>
                <a:r>
                  <a:rPr lang="de-DE" sz="1600" i="1" dirty="0"/>
                  <a:t>Zou and Hastie (Journal of the Royal Statistical Society, 2005)</a:t>
                </a:r>
                <a:endParaRPr lang="de-DE" sz="1600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en-US" dirty="0"/>
                  <a:t>Combination method of lasso and ridge</a:t>
                </a:r>
              </a:p>
              <a:p>
                <a:r>
                  <a:rPr lang="en-US" dirty="0"/>
                  <a:t>Idea:</a:t>
                </a:r>
              </a:p>
              <a:p>
                <a:pPr lvl="1"/>
                <a:r>
                  <a:rPr lang="en-US" dirty="0"/>
                  <a:t>Perform variable selection and bias remaining coefficients to zero</a:t>
                </a:r>
              </a:p>
              <a:p>
                <a:pPr lvl="1"/>
                <a:r>
                  <a:rPr lang="en-US" dirty="0"/>
                  <a:t>Works well in models that are neither fully sparse nor dense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l-G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1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412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400" dirty="0"/>
                  <a:t>     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de-DE" sz="1400" dirty="0"/>
                  <a:t>   for  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…, 25</m:t>
                        </m:r>
                      </m:e>
                    </m:d>
                  </m:oMath>
                </a14:m>
                <a:r>
                  <a:rPr lang="de-DE" sz="1400" dirty="0"/>
                  <a:t>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de-DE" sz="1400" dirty="0"/>
                  <a:t>   for  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…, 25</m:t>
                        </m:r>
                      </m:e>
                    </m:d>
                  </m:oMath>
                </a14:m>
                <a:r>
                  <a:rPr lang="de-DE" sz="1400" dirty="0"/>
                  <a:t>    and  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de-DE" sz="140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1" dirty="0"/>
                  <a:t>Simulation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de-DE" sz="1600" dirty="0"/>
                  <a:t>   with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𝑇𝑟𝑎𝑖𝑛𝑖𝑛𝑔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𝑇𝑒𝑠𝑡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de-DE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de-DE" sz="1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de-DE" sz="1600" dirty="0"/>
                  <a:t> (cross-validation folds)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792" t="-9825" r="-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4645025" y="2976954"/>
          <a:ext cx="3813174" cy="2216955"/>
        </p:xfrm>
        <a:graphic>
          <a:graphicData uri="http://schemas.openxmlformats.org/drawingml/2006/table">
            <a:tbl>
              <a:tblPr/>
              <a:tblGrid>
                <a:gridCol w="531042">
                  <a:extLst>
                    <a:ext uri="{9D8B030D-6E8A-4147-A177-3AD203B41FA5}">
                      <a16:colId xmlns:a16="http://schemas.microsoft.com/office/drawing/2014/main" val="1704500640"/>
                    </a:ext>
                  </a:extLst>
                </a:gridCol>
                <a:gridCol w="936698">
                  <a:extLst>
                    <a:ext uri="{9D8B030D-6E8A-4147-A177-3AD203B41FA5}">
                      <a16:colId xmlns:a16="http://schemas.microsoft.com/office/drawing/2014/main" val="2978874530"/>
                    </a:ext>
                  </a:extLst>
                </a:gridCol>
                <a:gridCol w="1172717">
                  <a:extLst>
                    <a:ext uri="{9D8B030D-6E8A-4147-A177-3AD203B41FA5}">
                      <a16:colId xmlns:a16="http://schemas.microsoft.com/office/drawing/2014/main" val="4262336259"/>
                    </a:ext>
                  </a:extLst>
                </a:gridCol>
                <a:gridCol w="1172717">
                  <a:extLst>
                    <a:ext uri="{9D8B030D-6E8A-4147-A177-3AD203B41FA5}">
                      <a16:colId xmlns:a16="http://schemas.microsoft.com/office/drawing/2014/main" val="2297083655"/>
                    </a:ext>
                  </a:extLst>
                </a:gridCol>
              </a:tblGrid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MSE (Training Sample)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MSE (Test Sample)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574126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OLS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0.4465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2.2768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079714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(0.0846)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(0.588)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301024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020997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0.5541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1.9348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386080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(0.1136)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(0.4277)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621522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112973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Post-Lasso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0.5062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2.0065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57967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(0.1011)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(0.4991)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661225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770825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0.5018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1.9506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085876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(0.0977)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(0.437)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527184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A6A6A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899141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 Net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0.4899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1.9137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161991"/>
                  </a:ext>
                </a:extLst>
              </a:tr>
              <a:tr h="147797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(0.1005)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(0.4461)</a:t>
                      </a:r>
                    </a:p>
                  </a:txBody>
                  <a:tcPr marL="7390" marR="7390" marT="7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37739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87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2247106"/>
            <a:ext cx="4552950" cy="3305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578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(Classification and Regression) Trees [CART]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Based on </a:t>
            </a:r>
            <a:r>
              <a:rPr lang="de-DE" sz="1600" i="1" dirty="0"/>
              <a:t>Breiman, Friedman, Olshen, and Stone (Book 1984)</a:t>
            </a:r>
          </a:p>
          <a:p>
            <a:endParaRPr lang="de-DE" dirty="0"/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Assume no parametric relation in the data</a:t>
            </a:r>
          </a:p>
          <a:p>
            <a:pPr lvl="1"/>
            <a:r>
              <a:rPr lang="en-US" dirty="0"/>
              <a:t>Simply split the data according to the MSE criterion</a:t>
            </a:r>
          </a:p>
          <a:p>
            <a:r>
              <a:rPr lang="en-US" dirty="0"/>
              <a:t>Applicability:</a:t>
            </a:r>
          </a:p>
          <a:p>
            <a:pPr lvl="1"/>
            <a:r>
              <a:rPr lang="en-US" dirty="0"/>
              <a:t>Works well when data exhibit nonlinearities and interactions</a:t>
            </a:r>
          </a:p>
          <a:p>
            <a:pPr lvl="1"/>
            <a:r>
              <a:rPr lang="en-US" dirty="0"/>
              <a:t>Works well in large data sets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271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34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080000" y="2160000"/>
            <a:ext cx="28836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003056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8064" y="2160000"/>
            <a:ext cx="180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3532" y="4147200"/>
            <a:ext cx="1810068" cy="1072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003056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8064" y="4147200"/>
            <a:ext cx="1800000" cy="1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48064" y="2160000"/>
            <a:ext cx="1080000" cy="14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83600" y="4147200"/>
            <a:ext cx="1080000" cy="14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3400" y="5219989"/>
            <a:ext cx="1800200" cy="36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003056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48264" y="4687200"/>
            <a:ext cx="1080000" cy="90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47964" y="5227200"/>
            <a:ext cx="1800200" cy="36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003056"/>
                </a:solidFill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48064" y="4147200"/>
            <a:ext cx="1080000" cy="54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2062" y="2646399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sz="1600" baseline="-25000" dirty="0"/>
              <a:t>2</a:t>
            </a:r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2339752" y="3507097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sz="1600" baseline="-25000" dirty="0"/>
              <a:t>1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6444208" y="3500310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sz="1600" baseline="-25000" dirty="0"/>
              <a:t>1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4817147" y="269276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sz="1600" baseline="-25000" dirty="0"/>
              <a:t>2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752758" y="4629991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sz="1600" baseline="-25000" dirty="0"/>
              <a:t>2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4832676" y="4629991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sz="1600" baseline="-25000" dirty="0"/>
              <a:t>2</a:t>
            </a:r>
            <a:endParaRPr lang="de-DE" dirty="0"/>
          </a:p>
        </p:txBody>
      </p:sp>
      <p:sp>
        <p:nvSpPr>
          <p:cNvPr id="28" name="TextBox 27"/>
          <p:cNvSpPr txBox="1"/>
          <p:nvPr/>
        </p:nvSpPr>
        <p:spPr>
          <a:xfrm>
            <a:off x="2339752" y="549641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sz="1600" baseline="-25000" dirty="0"/>
              <a:t>1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6444208" y="5496418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sz="1600" baseline="-25000" dirty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497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3" y="2061369"/>
            <a:ext cx="4905375" cy="36766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663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decide on Tree Complexity?</a:t>
            </a:r>
          </a:p>
          <a:p>
            <a:r>
              <a:rPr lang="en-US" b="1" dirty="0"/>
              <a:t>Pruning Trees</a:t>
            </a:r>
          </a:p>
          <a:p>
            <a:pPr lvl="1"/>
            <a:r>
              <a:rPr lang="en-US" dirty="0"/>
              <a:t>Grow tree until every leaf has one observation</a:t>
            </a:r>
          </a:p>
          <a:p>
            <a:pPr lvl="1"/>
            <a:r>
              <a:rPr lang="en-US" dirty="0"/>
              <a:t>Introduce complexity measure (e.g., number of leafs)</a:t>
            </a:r>
          </a:p>
          <a:p>
            <a:pPr lvl="1"/>
            <a:r>
              <a:rPr lang="en-US" dirty="0"/>
              <a:t>Prune back trees at node with least explanatory power</a:t>
            </a:r>
          </a:p>
          <a:p>
            <a:pPr lvl="1"/>
            <a:r>
              <a:rPr lang="en-US" dirty="0"/>
              <a:t>Apply cross-validation to choose complexity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817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Random Forests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Based on </a:t>
            </a:r>
            <a:r>
              <a:rPr lang="en-US" sz="1600" i="1" dirty="0" err="1"/>
              <a:t>Breiman</a:t>
            </a:r>
            <a:r>
              <a:rPr lang="en-US" sz="1600" i="1" dirty="0"/>
              <a:t> (Machine Learning, 1996)</a:t>
            </a:r>
            <a:r>
              <a:rPr lang="en-US" sz="1600" dirty="0"/>
              <a:t> and </a:t>
            </a:r>
            <a:r>
              <a:rPr lang="en-US" sz="1600" i="1" dirty="0" err="1"/>
              <a:t>Breiman</a:t>
            </a:r>
            <a:r>
              <a:rPr lang="en-US" sz="1600" i="1" dirty="0"/>
              <a:t> (Machine Learning, 2001)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Caveat of Trees:</a:t>
            </a:r>
          </a:p>
          <a:p>
            <a:pPr lvl="1"/>
            <a:r>
              <a:rPr lang="en-US" dirty="0"/>
              <a:t>Trees can be influenced by large outliers</a:t>
            </a:r>
          </a:p>
          <a:p>
            <a:pPr lvl="1"/>
            <a:r>
              <a:rPr lang="en-US" dirty="0"/>
              <a:t>Tree structure can be driven by few influential variables</a:t>
            </a:r>
          </a:p>
          <a:p>
            <a:endParaRPr lang="en-US" dirty="0"/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Improve upon trees through bagging</a:t>
            </a:r>
          </a:p>
          <a:p>
            <a:pPr lvl="1"/>
            <a:r>
              <a:rPr lang="en-US" dirty="0"/>
              <a:t>Improve upon trees through variable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916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Bootstrap sample from training data set</a:t>
            </a:r>
          </a:p>
          <a:p>
            <a:pPr lvl="1"/>
            <a:r>
              <a:rPr lang="en-US" dirty="0"/>
              <a:t>Select k &lt; p variables at random</a:t>
            </a:r>
          </a:p>
          <a:p>
            <a:pPr lvl="1"/>
            <a:r>
              <a:rPr lang="en-US" dirty="0"/>
              <a:t>Grow T optimized trees</a:t>
            </a:r>
          </a:p>
          <a:p>
            <a:pPr lvl="1"/>
            <a:r>
              <a:rPr lang="en-US" dirty="0"/>
              <a:t>Average expected outcome across all those trees</a:t>
            </a:r>
          </a:p>
          <a:p>
            <a:r>
              <a:rPr lang="en-US" dirty="0"/>
              <a:t>Random Forests work extremely well in practice!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38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908" y="2852936"/>
            <a:ext cx="3612524" cy="20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Neural Nets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" y="2051844"/>
            <a:ext cx="7534275" cy="36957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51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Prediction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Methods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Inference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92896"/>
            <a:ext cx="3743984" cy="21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00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Idea:</a:t>
                </a:r>
              </a:p>
              <a:p>
                <a:pPr lvl="1"/>
                <a:r>
                  <a:rPr lang="en-US" dirty="0"/>
                  <a:t>Create M constructed regressors (neurons) in one layer 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With the activation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being, e.g., the sigmoid function: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2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553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Idea </a:t>
                </a:r>
                <a:r>
                  <a:rPr lang="en-US" i="1" dirty="0"/>
                  <a:t>(continued)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Construct estimator from these constructed regressors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Use Lasso or other type of penalty (e.g., Ridge)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   {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fun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1600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2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456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</a:t>
            </a:r>
            <a:r>
              <a:rPr lang="en-US" i="1" dirty="0"/>
              <a:t>(continued)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Use gradient descent algorithms to find optimal estimator</a:t>
            </a:r>
          </a:p>
          <a:p>
            <a:pPr lvl="1"/>
            <a:r>
              <a:rPr lang="en-US" dirty="0"/>
              <a:t>Algorithm has various tuning parameters, number of layers, number of neurons, weights of neurons, penalty parameter(s)</a:t>
            </a:r>
          </a:p>
          <a:p>
            <a:pPr lvl="1"/>
            <a:r>
              <a:rPr lang="en-US" dirty="0"/>
              <a:t>Use cross-validation to optimize tuning parameters</a:t>
            </a:r>
          </a:p>
          <a:p>
            <a:pPr lvl="1"/>
            <a:r>
              <a:rPr lang="en-US" dirty="0"/>
              <a:t>Use multiple neural nets and average over the outcomes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25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Very flexible in capturing non-linearity</a:t>
            </a:r>
          </a:p>
          <a:p>
            <a:pPr lvl="1"/>
            <a:r>
              <a:rPr lang="en-US" dirty="0"/>
              <a:t>Neural Networks work extremely good in many cases!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Requires Big Data</a:t>
            </a:r>
          </a:p>
          <a:p>
            <a:pPr lvl="1"/>
            <a:r>
              <a:rPr lang="en-US" dirty="0"/>
              <a:t>Hardly Understood Properties</a:t>
            </a:r>
          </a:p>
          <a:p>
            <a:pPr lvl="1"/>
            <a:r>
              <a:rPr lang="en-US" dirty="0"/>
              <a:t>Computing Power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718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202" y="1916832"/>
            <a:ext cx="6480000" cy="347449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44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131800" y="5517232"/>
            <a:ext cx="532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Source</a:t>
            </a:r>
            <a:r>
              <a:rPr lang="de-DE" dirty="0"/>
              <a:t>: playground.tensorflow.org</a:t>
            </a:r>
          </a:p>
        </p:txBody>
      </p:sp>
    </p:spTree>
    <p:extLst>
      <p:ext uri="{BB962C8B-B14F-4D97-AF65-F5344CB8AC3E}">
        <p14:creationId xmlns:p14="http://schemas.microsoft.com/office/powerpoint/2010/main" val="2249451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Bagging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00" y="1988840"/>
            <a:ext cx="7776000" cy="3834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Based on </a:t>
            </a:r>
            <a:r>
              <a:rPr lang="en-US" sz="1600" i="1" dirty="0" err="1"/>
              <a:t>Breiman</a:t>
            </a:r>
            <a:r>
              <a:rPr lang="en-US" sz="1600" i="1" dirty="0"/>
              <a:t> (Machine Learning, 1996)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Improve upon predictive power by resampling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ootstrap </a:t>
            </a:r>
            <a:r>
              <a:rPr lang="en-US" b="1" dirty="0"/>
              <a:t>agg</a:t>
            </a:r>
            <a:r>
              <a:rPr lang="en-US" dirty="0"/>
              <a:t>regat</a:t>
            </a:r>
            <a:r>
              <a:rPr lang="en-US" b="1" dirty="0"/>
              <a:t>ing</a:t>
            </a:r>
            <a:r>
              <a:rPr lang="en-US" dirty="0"/>
              <a:t> = Bagging</a:t>
            </a:r>
          </a:p>
          <a:p>
            <a:pPr lvl="1"/>
            <a:r>
              <a:rPr lang="en-US" dirty="0"/>
              <a:t>Repeated model estimation with bootstrapped samples</a:t>
            </a:r>
          </a:p>
          <a:p>
            <a:endParaRPr lang="en-US" dirty="0"/>
          </a:p>
          <a:p>
            <a:r>
              <a:rPr lang="en-US" dirty="0"/>
              <a:t>If the estimated model changes after small perturbations to the sample, then bagging improves predictions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108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75" y="1982788"/>
            <a:ext cx="5962850" cy="38338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745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Boosting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Based on </a:t>
            </a:r>
            <a:r>
              <a:rPr lang="de-DE" sz="1600" i="1" dirty="0"/>
              <a:t>Friedman (The Annals of Statistics, 2001)</a:t>
            </a:r>
            <a:endParaRPr lang="de-DE" sz="1600" dirty="0"/>
          </a:p>
          <a:p>
            <a:endParaRPr lang="de-DE" dirty="0"/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Use „weak learners“ and improve them successively</a:t>
            </a:r>
          </a:p>
          <a:p>
            <a:pPr lvl="1"/>
            <a:r>
              <a:rPr lang="en-US" dirty="0"/>
              <a:t>Approach correct parameters by reweighting observations and correcting the errors of previous estimations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73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441326"/>
            <a:ext cx="7775575" cy="291673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0403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Ensemble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 simply combine predictions from various applied Methodologies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i="1" dirty="0"/>
              <a:t>The Netflix Prize</a:t>
            </a:r>
            <a:endParaRPr lang="en-US" dirty="0"/>
          </a:p>
          <a:p>
            <a:pPr lvl="1"/>
            <a:r>
              <a:rPr lang="en-US" dirty="0"/>
              <a:t>$1 million prize for a 10% improvement over Netflix‘s movie recommender</a:t>
            </a:r>
          </a:p>
          <a:p>
            <a:pPr lvl="1"/>
            <a:r>
              <a:rPr lang="en-US" u="sng" dirty="0"/>
              <a:t>Team 1</a:t>
            </a:r>
            <a:r>
              <a:rPr lang="en-US" dirty="0"/>
              <a:t>: „</a:t>
            </a:r>
            <a:r>
              <a:rPr lang="en-US" i="1" dirty="0"/>
              <a:t>Our final solution consists of blending 107 individual results.</a:t>
            </a:r>
            <a:r>
              <a:rPr lang="en-US" dirty="0"/>
              <a:t>“</a:t>
            </a:r>
          </a:p>
          <a:p>
            <a:pPr lvl="1"/>
            <a:r>
              <a:rPr lang="en-US" u="sng" dirty="0"/>
              <a:t>Team 3</a:t>
            </a:r>
            <a:r>
              <a:rPr lang="en-US" dirty="0"/>
              <a:t>: „</a:t>
            </a:r>
            <a:r>
              <a:rPr lang="en-US" i="1" dirty="0"/>
              <a:t>Our common team blends the result of team Gravity and team Dinosaur Planet.“</a:t>
            </a:r>
          </a:p>
          <a:p>
            <a:pPr lvl="1"/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3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</a:t>
            </a:r>
            <a:br>
              <a:rPr lang="de-DE" dirty="0"/>
            </a:br>
            <a:r>
              <a:rPr lang="de-DE" sz="2000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„</a:t>
            </a:r>
            <a:r>
              <a:rPr lang="en-US" i="1" dirty="0"/>
              <a:t>In fact, my standard advice to graduate students these days is go to the computer science department and take a class in machine learning</a:t>
            </a:r>
            <a:r>
              <a:rPr lang="en-US" dirty="0"/>
              <a:t>.“ – Hal R. Varian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„</a:t>
            </a:r>
            <a:r>
              <a:rPr lang="de-DE" i="1" dirty="0"/>
              <a:t>Well, certainly we can look forward to the idea that vacations will be longer at some point.“ </a:t>
            </a:r>
            <a:r>
              <a:rPr lang="de-DE" dirty="0"/>
              <a:t>– Bill Gates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53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Inference</a:t>
            </a:r>
            <a:br>
              <a:rPr lang="de-DE" dirty="0"/>
            </a:br>
            <a:r>
              <a:rPr lang="de-DE" sz="2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Inference with Selection among Many Instruments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Inference with Selection among Many Controls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Heterogeneous Treatment Effects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515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Inference with Selection among Many Instruments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Sparse Models and Methods for Optimal Instruments</a:t>
            </a:r>
          </a:p>
          <a:p>
            <a:pPr marL="0" indent="0">
              <a:buNone/>
            </a:pPr>
            <a:r>
              <a:rPr lang="en-US" sz="1600" dirty="0"/>
              <a:t>Based on </a:t>
            </a:r>
            <a:r>
              <a:rPr lang="en-US" sz="1600" i="1" dirty="0" err="1"/>
              <a:t>Belloni</a:t>
            </a:r>
            <a:r>
              <a:rPr lang="en-US" sz="1600" i="1" dirty="0"/>
              <a:t>, Chen, </a:t>
            </a:r>
            <a:r>
              <a:rPr lang="en-US" sz="1600" i="1" dirty="0" err="1"/>
              <a:t>Chernozhukov</a:t>
            </a:r>
            <a:r>
              <a:rPr lang="en-US" sz="1600" i="1" dirty="0"/>
              <a:t>, and Hansen (</a:t>
            </a:r>
            <a:r>
              <a:rPr lang="en-US" sz="1600" i="1" dirty="0" err="1"/>
              <a:t>Econometrica</a:t>
            </a:r>
            <a:r>
              <a:rPr lang="en-US" sz="1600" i="1" dirty="0"/>
              <a:t>, 2012)</a:t>
            </a:r>
          </a:p>
          <a:p>
            <a:endParaRPr lang="en-US" dirty="0"/>
          </a:p>
          <a:p>
            <a:r>
              <a:rPr lang="en-US" dirty="0"/>
              <a:t>Idea</a:t>
            </a:r>
          </a:p>
          <a:p>
            <a:pPr lvl="1"/>
            <a:r>
              <a:rPr lang="en-US" dirty="0"/>
              <a:t>First-stage regression in IV estimation is a prediction exercise</a:t>
            </a:r>
          </a:p>
          <a:p>
            <a:pPr lvl="1"/>
            <a:r>
              <a:rPr lang="en-US" dirty="0"/>
              <a:t>Apply model selection method (e.g., Lasso) to choose among high-dimensional instruments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21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Example:</a:t>
            </a:r>
          </a:p>
          <a:p>
            <a:r>
              <a:rPr lang="en-US" dirty="0"/>
              <a:t>Effect of Eminent domain decisions on house prices</a:t>
            </a:r>
          </a:p>
          <a:p>
            <a:pPr lvl="1"/>
            <a:r>
              <a:rPr lang="en-US" dirty="0"/>
              <a:t>Random allocation of three judges to decisions</a:t>
            </a:r>
          </a:p>
          <a:p>
            <a:pPr lvl="1"/>
            <a:r>
              <a:rPr lang="en-US" dirty="0"/>
              <a:t>Use judge characteristics as instruments</a:t>
            </a:r>
          </a:p>
          <a:p>
            <a:pPr lvl="1"/>
            <a:r>
              <a:rPr lang="en-US" dirty="0"/>
              <a:t>Many instruments case</a:t>
            </a:r>
          </a:p>
          <a:p>
            <a:pPr lvl="1"/>
            <a:r>
              <a:rPr lang="en-US" dirty="0"/>
              <a:t>N = 110-312; p = 138-147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52</a:t>
            </a:fld>
            <a:endParaRPr lang="de-DE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" r="4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8309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2247106"/>
            <a:ext cx="5143500" cy="33051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53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203848" y="3573016"/>
            <a:ext cx="3024336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744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Inference with Selection among Many Controls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Post-Double Selection Method</a:t>
            </a:r>
          </a:p>
          <a:p>
            <a:pPr marL="0" indent="0">
              <a:buNone/>
            </a:pPr>
            <a:r>
              <a:rPr lang="de-DE" sz="1600" dirty="0"/>
              <a:t>Based on </a:t>
            </a:r>
            <a:r>
              <a:rPr lang="de-DE" sz="1600" i="1" dirty="0"/>
              <a:t>Belloni, Chernozhukov, and Hansen (Review of Economic Studies, 2014)</a:t>
            </a:r>
          </a:p>
          <a:p>
            <a:endParaRPr lang="de-DE" dirty="0"/>
          </a:p>
          <a:p>
            <a:r>
              <a:rPr lang="en-US" dirty="0"/>
              <a:t>Idea</a:t>
            </a:r>
          </a:p>
          <a:p>
            <a:pPr lvl="1"/>
            <a:r>
              <a:rPr lang="en-US" dirty="0"/>
              <a:t>Economic intuition often suggests a set of variables but does not specify which ones exactly are important and their functional form</a:t>
            </a:r>
          </a:p>
          <a:p>
            <a:pPr lvl="1"/>
            <a:r>
              <a:rPr lang="en-US" dirty="0"/>
              <a:t>Apply model selection to vast set of (constructed) variables</a:t>
            </a:r>
          </a:p>
          <a:p>
            <a:pPr lvl="1"/>
            <a:r>
              <a:rPr lang="en-US" dirty="0"/>
              <a:t>Identify relevant variables by post-double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583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Assumptions</a:t>
                </a:r>
              </a:p>
              <a:p>
                <a:pPr lvl="1"/>
                <a:r>
                  <a:rPr lang="en-US" dirty="0"/>
                  <a:t>Treatment variable is exogenous conditional on observables</a:t>
                </a:r>
              </a:p>
              <a:p>
                <a:pPr lvl="1"/>
                <a:r>
                  <a:rPr lang="en-US" dirty="0"/>
                  <a:t>Consider the partially linear model: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0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94" t="-2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8664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Example:</a:t>
            </a:r>
          </a:p>
          <a:p>
            <a:r>
              <a:rPr lang="en-US" dirty="0"/>
              <a:t>Effect of Abortion Rates on Crime</a:t>
            </a:r>
          </a:p>
          <a:p>
            <a:pPr lvl="1"/>
            <a:r>
              <a:rPr lang="en-US" dirty="0"/>
              <a:t>Assume that abortion rates are exogenous after controlling for confounders</a:t>
            </a:r>
          </a:p>
          <a:p>
            <a:pPr lvl="1"/>
            <a:r>
              <a:rPr lang="en-US" dirty="0"/>
              <a:t>Include higher order confounding variables, interactions, and time trends</a:t>
            </a:r>
          </a:p>
          <a:p>
            <a:pPr lvl="1"/>
            <a:r>
              <a:rPr lang="en-US" dirty="0"/>
              <a:t>N = 576; p = 284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56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402151"/>
            <a:ext cx="3456384" cy="299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930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3090069"/>
            <a:ext cx="5715000" cy="16192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57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851920" y="3933056"/>
            <a:ext cx="10081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692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Double Partialling Out Procedure</a:t>
                </a:r>
              </a:p>
              <a:p>
                <a:pPr marL="0" indent="0">
                  <a:buNone/>
                </a:pPr>
                <a:r>
                  <a:rPr lang="de-DE" sz="1600" dirty="0"/>
                  <a:t>Based on </a:t>
                </a:r>
                <a:r>
                  <a:rPr lang="de-DE" sz="1600" i="1" dirty="0"/>
                  <a:t>Belloni, Chernozhukov, Fernandez-Val, and Hansen (Econometrica 2017)</a:t>
                </a:r>
                <a:endParaRPr lang="de-DE" sz="1600" dirty="0"/>
              </a:p>
              <a:p>
                <a:endParaRPr lang="de-DE" dirty="0"/>
              </a:p>
              <a:p>
                <a:r>
                  <a:rPr lang="de-DE" dirty="0"/>
                  <a:t>Idea</a:t>
                </a:r>
              </a:p>
              <a:p>
                <a:pPr lvl="1"/>
                <a:r>
                  <a:rPr lang="de-DE" dirty="0"/>
                  <a:t>Using high-dimensional methods to estimate nuisance parameters</a:t>
                </a:r>
              </a:p>
              <a:p>
                <a:pPr lvl="1"/>
                <a:r>
                  <a:rPr lang="de-DE" dirty="0"/>
                  <a:t>Apply moment condition on the estimated nuisance parameters</a:t>
                </a:r>
              </a:p>
              <a:p>
                <a:pPr marL="0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:r>
                  <a:rPr lang="de-DE" sz="16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1600" dirty="0"/>
                  <a:t> as a function-valued nuisance parameter after model selection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1600" dirty="0"/>
                  <a:t> as the parameter of interest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51" t="-2385" b="-3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954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Example:</a:t>
            </a:r>
            <a:endParaRPr lang="de-DE" dirty="0"/>
          </a:p>
          <a:p>
            <a:r>
              <a:rPr lang="de-DE" dirty="0"/>
              <a:t>Effect of 401k participation on financial assets</a:t>
            </a:r>
          </a:p>
          <a:p>
            <a:pPr lvl="1"/>
            <a:r>
              <a:rPr lang="de-DE" dirty="0"/>
              <a:t>Use 401k eligibility as instrument</a:t>
            </a:r>
          </a:p>
          <a:p>
            <a:pPr lvl="1"/>
            <a:r>
              <a:rPr lang="de-DE" dirty="0"/>
              <a:t>Include higher order splines of income as controls</a:t>
            </a:r>
          </a:p>
          <a:p>
            <a:pPr lvl="1"/>
            <a:r>
              <a:rPr lang="de-DE" dirty="0"/>
              <a:t>N = 9,915, p = 1,526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59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57" y="2759410"/>
            <a:ext cx="3558275" cy="228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0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99494"/>
            <a:ext cx="6096000" cy="3200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106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2256666"/>
            <a:ext cx="7775575" cy="32860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60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2915816" y="3789040"/>
            <a:ext cx="554397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5292080" y="3789040"/>
            <a:ext cx="50405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7308304" y="3789040"/>
            <a:ext cx="50405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3160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Double/Debiased Machine Learning</a:t>
            </a:r>
            <a:endParaRPr lang="de-DE" dirty="0"/>
          </a:p>
          <a:p>
            <a:pPr marL="0" indent="0">
              <a:buNone/>
            </a:pPr>
            <a:r>
              <a:rPr lang="de-DE" sz="1600" dirty="0"/>
              <a:t>Based on </a:t>
            </a:r>
            <a:r>
              <a:rPr lang="de-DE" sz="1600" i="1" dirty="0"/>
              <a:t>Chernozhukov, Chetverikov, Demirer, Duflo, Hansen, Newey, and Robins (Econometrics Journal, 2018)</a:t>
            </a:r>
            <a:endParaRPr lang="de-DE" sz="1600" dirty="0"/>
          </a:p>
          <a:p>
            <a:endParaRPr lang="de-DE" dirty="0"/>
          </a:p>
          <a:p>
            <a:r>
              <a:rPr lang="de-DE" dirty="0"/>
              <a:t>Idea:</a:t>
            </a:r>
          </a:p>
          <a:p>
            <a:pPr lvl="1"/>
            <a:r>
              <a:rPr lang="de-DE" dirty="0"/>
              <a:t>Relax very strict assumption on approximate sparsity</a:t>
            </a:r>
          </a:p>
          <a:p>
            <a:pPr lvl="1"/>
            <a:r>
              <a:rPr lang="de-DE" dirty="0"/>
              <a:t>High-complexity cases violate the Donsker condition that is required for consistency of previous estimators</a:t>
            </a:r>
          </a:p>
          <a:p>
            <a:pPr lvl="1"/>
            <a:r>
              <a:rPr lang="de-DE" dirty="0"/>
              <a:t>Cross-fitting with two samples to reduce requirements on model complexity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634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i="1" dirty="0"/>
                  <a:t>Application:</a:t>
                </a:r>
              </a:p>
              <a:p>
                <a:endParaRPr lang="de-DE" dirty="0"/>
              </a:p>
              <a:p>
                <a:r>
                  <a:rPr lang="en-US" dirty="0"/>
                  <a:t>Partially Linear Regression Model: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000" dirty="0"/>
              </a:p>
              <a:p>
                <a:endParaRPr lang="de-DE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de-D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51" t="-2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3463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Split Sample into two equal partitions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Estimate the following OLS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en-US" dirty="0"/>
                  <a:t>Repeat the exercise for the other sample</a:t>
                </a:r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en-US" dirty="0"/>
                  <a:t>Average the coefficients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9" t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6376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de-DE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de-DE" sz="2000" dirty="0"/>
                  <a:t>   for  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de-DE" sz="2000" dirty="0"/>
                  <a:t>  </a:t>
                </a:r>
              </a:p>
              <a:p>
                <a:pPr marL="0" indent="0">
                  <a:buNone/>
                </a:pPr>
                <a:r>
                  <a:rPr lang="de-DE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sz="1200" dirty="0"/>
              </a:p>
              <a:p>
                <a:pPr marL="0" indent="0">
                  <a:buNone/>
                </a:pPr>
                <a:r>
                  <a:rPr lang="de-DE" b="1" dirty="0"/>
                  <a:t>Simulation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de-DE" sz="2000" dirty="0"/>
                  <a:t>   with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𝑇𝑟𝑎𝑖𝑛𝑖𝑛𝑔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𝑇𝑒𝑠𝑡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7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000" i="1" dirty="0"/>
                  <a:t>Naive</a:t>
                </a:r>
                <a:r>
                  <a:rPr lang="de-DE" sz="20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acc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  <a:p>
                <a:pPr marL="0" indent="0">
                  <a:buNone/>
                </a:pPr>
                <a:endParaRPr lang="de-DE" sz="2000" i="1" dirty="0"/>
              </a:p>
              <a:p>
                <a:pPr marL="0" indent="0">
                  <a:buNone/>
                </a:pPr>
                <a:r>
                  <a:rPr lang="de-DE" sz="2000" i="1" dirty="0"/>
                  <a:t>Lasso</a:t>
                </a:r>
                <a:r>
                  <a:rPr lang="de-DE" sz="2000" dirty="0"/>
                  <a:t>: </a:t>
                </a:r>
              </a:p>
              <a:p>
                <a:pPr marL="0" indent="0">
                  <a:buNone/>
                </a:pPr>
                <a:r>
                  <a:rPr lang="de-DE" sz="2000" dirty="0"/>
                  <a:t>(1a)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</m:sub>
                    </m:sSub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</m:acc>
                      </m:e>
                      <m:sub>
                        <m: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</a:p>
              <a:p>
                <a:pPr marL="0" indent="0">
                  <a:buNone/>
                </a:pPr>
                <a:r>
                  <a:rPr lang="de-DE" sz="2000" dirty="0"/>
                  <a:t>(1b)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</m:sub>
                    </m:sSub>
                    <m:sSubSup>
                      <m:sSubSup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</m:acc>
                      </m:e>
                      <m:sub>
                        <m: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:r>
                  <a:rPr lang="de-DE" sz="2000" dirty="0">
                    <a:ea typeface="Cambria Math" panose="020405030504060302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acc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</a:p>
              <a:p>
                <a:pPr marL="0" indent="0">
                  <a:buNone/>
                </a:pPr>
                <a:endParaRPr lang="de-DE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4160" t="-2281" r="-108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0279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Naive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3134271"/>
            <a:ext cx="3811587" cy="1902321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Lasso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258436"/>
            <a:ext cx="3813175" cy="1653990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65</a:t>
            </a:fld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403648" y="4437112"/>
            <a:ext cx="1512168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5407116" y="4581128"/>
            <a:ext cx="1512168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2867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Lasso - </a:t>
            </a:r>
            <a:r>
              <a:rPr lang="de-DE" b="0" dirty="0"/>
              <a:t>Model Selection </a:t>
            </a:r>
            <a:r>
              <a:rPr lang="de-DE" b="0" i="1" dirty="0"/>
              <a:t>d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67" y="3018482"/>
            <a:ext cx="3429479" cy="213389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Lasso - </a:t>
            </a:r>
            <a:r>
              <a:rPr lang="de-DE" b="0" dirty="0"/>
              <a:t>Model Selection </a:t>
            </a:r>
            <a:r>
              <a:rPr lang="de-DE" b="0" i="1" dirty="0"/>
              <a:t>y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20" y="2861298"/>
            <a:ext cx="3467584" cy="2448267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66</a:t>
            </a:fld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475656" y="3789040"/>
            <a:ext cx="57606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5436096" y="3645024"/>
            <a:ext cx="5760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2367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Heterogeneous Treatment Effects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Lasso-based Heterogeneous Treatment Effects</a:t>
                </a:r>
              </a:p>
              <a:p>
                <a:pPr marL="0" indent="0">
                  <a:buNone/>
                </a:pPr>
                <a:r>
                  <a:rPr lang="de-DE" sz="1600" dirty="0"/>
                  <a:t>Based on </a:t>
                </a:r>
                <a:r>
                  <a:rPr lang="de-DE" sz="1600" i="1" dirty="0"/>
                  <a:t>Imai and Ratkovic (The Annals of Applied Statistics, 2013)</a:t>
                </a:r>
                <a:endParaRPr lang="de-DE" sz="1600" dirty="0"/>
              </a:p>
              <a:p>
                <a:endParaRPr lang="de-DE" dirty="0"/>
              </a:p>
              <a:p>
                <a:r>
                  <a:rPr lang="de-DE" dirty="0"/>
                  <a:t>Idea:</a:t>
                </a:r>
              </a:p>
              <a:p>
                <a:pPr lvl="1"/>
                <a:r>
                  <a:rPr lang="de-DE" dirty="0"/>
                  <a:t>Identify subgroups that are most heavily effected by treatment</a:t>
                </a:r>
              </a:p>
              <a:p>
                <a:pPr lvl="1"/>
                <a:r>
                  <a:rPr lang="de-DE" dirty="0"/>
                  <a:t>Data-driven analysis instead of ad-hoc subpopulations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51" t="-2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9222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Tree-based Heterogeneous Treatment Effects</a:t>
            </a:r>
          </a:p>
          <a:p>
            <a:pPr marL="0" indent="0">
              <a:buNone/>
            </a:pPr>
            <a:r>
              <a:rPr lang="de-DE" sz="1600" dirty="0"/>
              <a:t>Based on </a:t>
            </a:r>
            <a:r>
              <a:rPr lang="de-DE" sz="1600" i="1" dirty="0"/>
              <a:t>Athey and Imbens (Proceedings of the National Academy of Sciences, 2016)</a:t>
            </a:r>
            <a:endParaRPr lang="de-DE" sz="1600" dirty="0"/>
          </a:p>
          <a:p>
            <a:endParaRPr lang="de-DE" dirty="0"/>
          </a:p>
          <a:p>
            <a:r>
              <a:rPr lang="de-DE" dirty="0"/>
              <a:t>Idea:</a:t>
            </a:r>
          </a:p>
          <a:p>
            <a:pPr lvl="1"/>
            <a:r>
              <a:rPr lang="de-DE" dirty="0"/>
              <a:t>Use of „causal trees“ that partition the treatment group into subpopulations</a:t>
            </a:r>
          </a:p>
          <a:p>
            <a:pPr lvl="1"/>
            <a:r>
              <a:rPr lang="de-DE" dirty="0"/>
              <a:t>Calculation of „honest“ confidence intervals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166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Random Forest-based Heterogeneous Treatment Effects</a:t>
            </a:r>
          </a:p>
          <a:p>
            <a:pPr marL="0" indent="0">
              <a:buNone/>
            </a:pPr>
            <a:r>
              <a:rPr lang="de-DE" sz="1600" dirty="0"/>
              <a:t>Based on </a:t>
            </a:r>
            <a:r>
              <a:rPr lang="de-DE" sz="1600" i="1" dirty="0"/>
              <a:t>Wager and Athey (Journal of the American Statistical Association, 2018)</a:t>
            </a:r>
            <a:endParaRPr lang="de-DE" sz="1600" dirty="0"/>
          </a:p>
          <a:p>
            <a:endParaRPr lang="de-DE" dirty="0"/>
          </a:p>
          <a:p>
            <a:r>
              <a:rPr lang="de-DE" dirty="0"/>
              <a:t>Idea:</a:t>
            </a:r>
          </a:p>
          <a:p>
            <a:pPr lvl="1"/>
            <a:r>
              <a:rPr lang="de-DE" dirty="0"/>
              <a:t>Extension of causal trees to causal forests</a:t>
            </a:r>
          </a:p>
          <a:p>
            <a:pPr lvl="1"/>
            <a:r>
              <a:rPr lang="de-DE" dirty="0"/>
              <a:t>Allows for more distinctive subgroups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36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Terminology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Artificial Intelligence</a:t>
            </a:r>
          </a:p>
          <a:p>
            <a:pPr marL="457200" lvl="1" indent="0">
              <a:buNone/>
            </a:pPr>
            <a:r>
              <a:rPr lang="en-US" sz="1600" i="1" dirty="0"/>
              <a:t>„When a machine mimics cognitive functions […], such as learning and problem solving.“</a:t>
            </a:r>
          </a:p>
          <a:p>
            <a:r>
              <a:rPr lang="en-US" sz="2000" b="1" dirty="0"/>
              <a:t>Machine Learning = Statistical Learning = Supervised Learning</a:t>
            </a:r>
          </a:p>
          <a:p>
            <a:pPr marL="457200" lvl="1" indent="0">
              <a:buNone/>
            </a:pPr>
            <a:r>
              <a:rPr lang="en-US" sz="1600" i="1" dirty="0"/>
              <a:t>„Machine learning explores the study and construction of algorithms that can learn from and make predictions on data.“</a:t>
            </a:r>
          </a:p>
          <a:p>
            <a:r>
              <a:rPr lang="en-US" sz="2000" b="1" dirty="0"/>
              <a:t>High-Dimensional Data</a:t>
            </a:r>
            <a:r>
              <a:rPr lang="en-US" sz="2000" dirty="0"/>
              <a:t> ≈ Big Data </a:t>
            </a:r>
          </a:p>
          <a:p>
            <a:pPr marL="468000" indent="0">
              <a:buNone/>
            </a:pPr>
            <a:r>
              <a:rPr lang="en-US" sz="1600" i="1" dirty="0"/>
              <a:t>„Studies data whose dimension is larger than dimensions considered in classical multivariate analysis.“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Mining ≈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Unsupervised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Learning</a:t>
            </a:r>
          </a:p>
          <a:p>
            <a:pPr marL="457200" lvl="1" indent="0">
              <a:buNone/>
            </a:pPr>
            <a:r>
              <a:rPr lang="en-US" sz="1600" i="1" dirty="0"/>
              <a:t>„The machine learning task of inferring a function that describes the structure of unlabeled data.“</a:t>
            </a:r>
          </a:p>
          <a:p>
            <a:pPr marL="457200" lvl="1" indent="0">
              <a:buNone/>
            </a:pPr>
            <a:endParaRPr lang="de-DE" sz="1600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Peter Severin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426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  <a:br>
              <a:rPr lang="de-DE" dirty="0"/>
            </a:br>
            <a:r>
              <a:rPr lang="de-DE" sz="2000" dirty="0"/>
              <a:t>Summary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Prediction</a:t>
            </a:r>
          </a:p>
          <a:p>
            <a:pPr lvl="1"/>
            <a:r>
              <a:rPr lang="de-DE" dirty="0"/>
              <a:t>Many economic problems are prediction problems</a:t>
            </a:r>
          </a:p>
          <a:p>
            <a:pPr lvl="1"/>
            <a:r>
              <a:rPr lang="de-DE" dirty="0"/>
              <a:t>Machine learning is perfect for these problems</a:t>
            </a:r>
          </a:p>
          <a:p>
            <a:r>
              <a:rPr lang="de-DE" dirty="0"/>
              <a:t>Methods</a:t>
            </a:r>
          </a:p>
          <a:p>
            <a:pPr lvl="1"/>
            <a:r>
              <a:rPr lang="de-DE" dirty="0"/>
              <a:t>A „forest“ of different methods</a:t>
            </a:r>
          </a:p>
          <a:p>
            <a:pPr lvl="1"/>
            <a:r>
              <a:rPr lang="de-DE" dirty="0"/>
              <a:t>Most prominent methods are Lasso, Random Forest, and Neural Net</a:t>
            </a:r>
          </a:p>
          <a:p>
            <a:r>
              <a:rPr lang="de-DE" dirty="0"/>
              <a:t>Inference</a:t>
            </a:r>
          </a:p>
          <a:p>
            <a:pPr lvl="1"/>
            <a:r>
              <a:rPr lang="de-DE" dirty="0"/>
              <a:t>Several applications to improve inference (such as robust SEs)</a:t>
            </a:r>
          </a:p>
          <a:p>
            <a:pPr lvl="1"/>
            <a:r>
              <a:rPr lang="de-DE" dirty="0"/>
              <a:t>Very recent and active literature!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0728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Outlook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00" y="1982490"/>
            <a:ext cx="4032016" cy="389478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Machine Learning will enter </a:t>
            </a:r>
            <a:r>
              <a:rPr lang="de-DE" sz="2000" i="1" dirty="0"/>
              <a:t>Mainstream Econometrics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Applicability to </a:t>
            </a:r>
            <a:r>
              <a:rPr lang="de-DE" sz="2000" i="1" dirty="0"/>
              <a:t>Prediction Problems </a:t>
            </a:r>
            <a:r>
              <a:rPr lang="de-DE" sz="2000" dirty="0"/>
              <a:t>will increase due to Data Availability and Computing Power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i="1" dirty="0"/>
              <a:t>Inference</a:t>
            </a:r>
            <a:r>
              <a:rPr lang="de-DE" sz="2000" dirty="0"/>
              <a:t> based on standard Methods (e.g., Matching, DiD) will be supplemented with Machine Learning Robustness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71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32" y="2918415"/>
            <a:ext cx="34671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727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Literature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/>
              <a:t>Reviews</a:t>
            </a:r>
          </a:p>
          <a:p>
            <a:r>
              <a:rPr lang="de-DE" sz="1400" dirty="0"/>
              <a:t>Athey, S. and G. W. Imbens (2017). „The State of Applied Econometrics: Causality and Policy Evaluation“. </a:t>
            </a:r>
            <a:r>
              <a:rPr lang="de-DE" sz="1400" i="1" dirty="0"/>
              <a:t>Journal of Economic Perspectives </a:t>
            </a:r>
            <a:r>
              <a:rPr lang="de-DE" sz="1400" dirty="0"/>
              <a:t>31(2), 3-32</a:t>
            </a:r>
          </a:p>
          <a:p>
            <a:r>
              <a:rPr lang="de-DE" sz="1400" b="1" dirty="0"/>
              <a:t>Belloni, A., Chernozhukov, V. and C. Hansen (2014). „High-Dimensional Methods and Inference on Structural and Treatment Effects“. </a:t>
            </a:r>
            <a:r>
              <a:rPr lang="de-DE" sz="1400" b="1" i="1" dirty="0"/>
              <a:t>Journal of Economic Perspectives </a:t>
            </a:r>
            <a:r>
              <a:rPr lang="de-DE" sz="1400" b="1" dirty="0"/>
              <a:t>28(2), 29-50</a:t>
            </a:r>
          </a:p>
          <a:p>
            <a:r>
              <a:rPr lang="de-DE" sz="1400" b="1" dirty="0"/>
              <a:t>Mullainathan, S. and J. Spiess (2017). „Machine Learning: An Applied Econometric Approach“. </a:t>
            </a:r>
            <a:r>
              <a:rPr lang="de-DE" sz="1400" b="1" i="1" dirty="0"/>
              <a:t>Journal of Economic Perspectives</a:t>
            </a:r>
            <a:r>
              <a:rPr lang="de-DE" sz="1400" b="1" dirty="0"/>
              <a:t> 31(2), 87-106</a:t>
            </a:r>
          </a:p>
          <a:p>
            <a:r>
              <a:rPr lang="de-DE" sz="1400" dirty="0"/>
              <a:t>Varian, H. R. (2014). „Big Data: New Tricks for Econometrics“. </a:t>
            </a:r>
            <a:r>
              <a:rPr lang="de-DE" sz="1400" i="1" dirty="0"/>
              <a:t>Journal of Economic Perspectives </a:t>
            </a:r>
            <a:r>
              <a:rPr lang="de-DE" sz="1400" dirty="0"/>
              <a:t>28(2), 3-28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4261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/>
              <a:t>Prediction</a:t>
            </a:r>
          </a:p>
          <a:p>
            <a:r>
              <a:rPr lang="de-DE" sz="1400" dirty="0"/>
              <a:t>Chinco, A., Clark-Joseph, A. D., and M. Ye (forthcoming). „Sparse Signals in the Cross-Section of Returns“. </a:t>
            </a:r>
            <a:r>
              <a:rPr lang="de-DE" sz="1400" i="1" dirty="0"/>
              <a:t>Journal of Finance</a:t>
            </a:r>
            <a:r>
              <a:rPr lang="de-DE" sz="1400" dirty="0"/>
              <a:t> (forthcoming)</a:t>
            </a:r>
          </a:p>
          <a:p>
            <a:r>
              <a:rPr lang="de-DE" sz="1400" dirty="0"/>
              <a:t>Kleinberg, J., Lakkaraju H., Leskovec, J., Ludwig, J., and S. Mullainathan (2018). „Human Decisions and Machine Predictions“. </a:t>
            </a:r>
            <a:r>
              <a:rPr lang="de-DE" sz="1400" i="1" dirty="0"/>
              <a:t>The Quarterly Journal of Economics</a:t>
            </a:r>
            <a:r>
              <a:rPr lang="de-DE" sz="1400" dirty="0"/>
              <a:t> 113(1), 237-293</a:t>
            </a:r>
          </a:p>
          <a:p>
            <a:r>
              <a:rPr lang="de-DE" sz="1400" b="1" dirty="0"/>
              <a:t>Kleinberg, J., Ludwig, J., Mullainathan, S., and Z. Obermeyer (2015). „Prediction Policy Problems“. </a:t>
            </a:r>
            <a:r>
              <a:rPr lang="de-DE" sz="1400" b="1" i="1" dirty="0"/>
              <a:t>American Economic Review: Papers &amp; Proceedings</a:t>
            </a:r>
            <a:r>
              <a:rPr lang="de-DE" sz="1400" b="1" dirty="0"/>
              <a:t> 105(5), 491-495</a:t>
            </a:r>
          </a:p>
          <a:p>
            <a:endParaRPr lang="de-DE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9399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/>
              <a:t>Methods</a:t>
            </a:r>
          </a:p>
          <a:p>
            <a:r>
              <a:rPr lang="de-DE" sz="1400" dirty="0"/>
              <a:t>Breiman, L. (1996). „Bagging Predictors“. </a:t>
            </a:r>
            <a:r>
              <a:rPr lang="de-DE" sz="1400" i="1" dirty="0"/>
              <a:t>Machine Learning</a:t>
            </a:r>
            <a:r>
              <a:rPr lang="de-DE" sz="1400" dirty="0"/>
              <a:t> 24(2), 123-140</a:t>
            </a:r>
          </a:p>
          <a:p>
            <a:r>
              <a:rPr lang="de-DE" sz="1400" dirty="0"/>
              <a:t>Breiman, L. (2001). „Random Forests“. </a:t>
            </a:r>
            <a:r>
              <a:rPr lang="de-DE" sz="1400" i="1" dirty="0"/>
              <a:t>Maching Learning</a:t>
            </a:r>
            <a:r>
              <a:rPr lang="de-DE" sz="1400" dirty="0"/>
              <a:t> 24(1), 5-32</a:t>
            </a:r>
          </a:p>
          <a:p>
            <a:r>
              <a:rPr lang="de-DE" sz="1400" dirty="0"/>
              <a:t>Breiman, L., Friedman, J. H., Olshen, R. A. and Stone, C. J. (1984). „Classification and Regression Trees“. Chapman &amp; Hall/CRC, Boca Raton</a:t>
            </a:r>
          </a:p>
          <a:p>
            <a:r>
              <a:rPr lang="de-DE" sz="1400" dirty="0"/>
              <a:t>Friedman, J. H. (2001). „Greedy Function Approximation: A Gradient Boosting Machine“. </a:t>
            </a:r>
            <a:r>
              <a:rPr lang="de-DE" sz="1400" i="1" dirty="0"/>
              <a:t>The Annals of Statistics</a:t>
            </a:r>
            <a:r>
              <a:rPr lang="de-DE" sz="1400" dirty="0"/>
              <a:t> 29(5), 1189-1232</a:t>
            </a:r>
          </a:p>
          <a:p>
            <a:r>
              <a:rPr lang="de-DE" sz="1400" dirty="0"/>
              <a:t>Hoerl, A. E. and Kennard, R. W. (1970). „Ridge Regression: Biased Estimation for Nonorthogonal Problems“. </a:t>
            </a:r>
            <a:r>
              <a:rPr lang="de-DE" sz="1400" i="1" dirty="0"/>
              <a:t>Technometrics</a:t>
            </a:r>
            <a:r>
              <a:rPr lang="de-DE" sz="1400" dirty="0"/>
              <a:t> 12(1), 55-67</a:t>
            </a:r>
          </a:p>
          <a:p>
            <a:r>
              <a:rPr lang="de-DE" sz="1400" dirty="0"/>
              <a:t>Tibshirani, R. (1996). „Regression Shrinkage and Selection via the Lasso“. </a:t>
            </a:r>
            <a:r>
              <a:rPr lang="de-DE" sz="1400" i="1" dirty="0"/>
              <a:t>Journal of the Royal Statistical Society</a:t>
            </a:r>
            <a:r>
              <a:rPr lang="de-DE" sz="1400" dirty="0"/>
              <a:t> 58(1), 267-288</a:t>
            </a:r>
          </a:p>
          <a:p>
            <a:r>
              <a:rPr lang="de-DE" sz="1400" b="1" dirty="0"/>
              <a:t>Zou, H. and Hastie, T. (2005). „Regularization and Variable Selection via the Elastic Net“. </a:t>
            </a:r>
            <a:r>
              <a:rPr lang="de-DE" sz="1400" b="1" i="1" dirty="0"/>
              <a:t>Journal of the Royal Statistical Society</a:t>
            </a:r>
            <a:r>
              <a:rPr lang="de-DE" sz="1400" b="1" dirty="0"/>
              <a:t> 67(2), 301-320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2324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/>
              <a:t>Inference</a:t>
            </a:r>
          </a:p>
          <a:p>
            <a:r>
              <a:rPr lang="de-DE" sz="1400" dirty="0"/>
              <a:t>Athey S. and G. Imbens (2016). „Recursive Partitioning for Heterogeneous Causal Effects“. </a:t>
            </a:r>
            <a:r>
              <a:rPr lang="de-DE" sz="1400" i="1" dirty="0"/>
              <a:t>Proceedings of the National Academy of Sciences</a:t>
            </a:r>
            <a:endParaRPr lang="de-DE" sz="1400" dirty="0"/>
          </a:p>
          <a:p>
            <a:r>
              <a:rPr lang="de-DE" sz="1400" dirty="0"/>
              <a:t>Belloni, A., Chen, D., Chernozhukov, V., and C. Hansen (2012). „Sparse Models and Methods for Optimal Instruments with Application to Eminent Domain“. </a:t>
            </a:r>
            <a:r>
              <a:rPr lang="de-DE" sz="1400" i="1" dirty="0"/>
              <a:t>Econometrica </a:t>
            </a:r>
            <a:r>
              <a:rPr lang="de-DE" sz="1400" dirty="0"/>
              <a:t>80(6), 2269-2429</a:t>
            </a:r>
          </a:p>
          <a:p>
            <a:r>
              <a:rPr lang="de-DE" sz="1400" dirty="0"/>
              <a:t>Belloni, A., Chernozhukov, V., Fernandez-Val, I., and C. Hansen (2017). „Program Evaluation and Causal Inference with High-Dimensional Data“. </a:t>
            </a:r>
            <a:r>
              <a:rPr lang="de-DE" sz="1400" i="1" dirty="0"/>
              <a:t>Econometrica</a:t>
            </a:r>
            <a:r>
              <a:rPr lang="de-DE" sz="1400" dirty="0"/>
              <a:t> 85(1), 233-298</a:t>
            </a:r>
          </a:p>
          <a:p>
            <a:r>
              <a:rPr lang="de-DE" sz="1400" dirty="0"/>
              <a:t>Belloni, A., Chernozhukov, V., and C. Hansen (2014). „Inference on Treatment Effects after Selection among High-Dimensional Controls“. </a:t>
            </a:r>
            <a:r>
              <a:rPr lang="de-DE" sz="1400" i="1" dirty="0"/>
              <a:t>Review of Economic Studies</a:t>
            </a:r>
            <a:r>
              <a:rPr lang="de-DE" sz="1400" dirty="0"/>
              <a:t> 81, 608-650</a:t>
            </a:r>
          </a:p>
          <a:p>
            <a:r>
              <a:rPr lang="de-DE" sz="1400" b="1" dirty="0"/>
              <a:t>Chernozhukov, V., Chetverikov, D., Demirer, M., Duflo, E., Hansen, C., Newey, W., and J. Robins (2018). „Double/Debiased Machine Learning for Treatment and Structural Parameters“. </a:t>
            </a:r>
            <a:r>
              <a:rPr lang="de-DE" sz="1400" b="1" i="1" dirty="0"/>
              <a:t>Econometrics Journal </a:t>
            </a:r>
            <a:r>
              <a:rPr lang="de-DE" sz="1400" b="1" dirty="0"/>
              <a:t>21, 1-68</a:t>
            </a:r>
          </a:p>
          <a:p>
            <a:r>
              <a:rPr lang="de-DE" sz="1400" dirty="0"/>
              <a:t>Imai, K., and M. Ratkovic (2013). „Estimating Treatment Effects Heterogeneity in Randomized Program Evaluation“. </a:t>
            </a:r>
            <a:r>
              <a:rPr lang="de-DE" sz="1400" i="1" dirty="0"/>
              <a:t>The Annals of Applied Statistics</a:t>
            </a:r>
            <a:r>
              <a:rPr lang="de-DE" sz="1400" dirty="0"/>
              <a:t> 7(1), 443-470</a:t>
            </a:r>
          </a:p>
          <a:p>
            <a:r>
              <a:rPr lang="de-DE" sz="1400" dirty="0"/>
              <a:t>Wager, S., and S. Athey (2018). „Estimation and Inference of Heterogeneous Treatment Effects using Random Forests“. </a:t>
            </a:r>
            <a:r>
              <a:rPr lang="de-DE" sz="1400" i="1" dirty="0"/>
              <a:t>Journal of the American Statistical Association</a:t>
            </a:r>
            <a:r>
              <a:rPr lang="de-DE" sz="1400" dirty="0"/>
              <a:t>, 1-15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6926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b="1" dirty="0"/>
              <a:t>Thank you for your Attention!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r">
              <a:buNone/>
            </a:pPr>
            <a:r>
              <a:rPr lang="de-DE" i="1" dirty="0"/>
              <a:t>Any Questions?</a:t>
            </a:r>
            <a:r>
              <a:rPr lang="de-DE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Peter Severin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57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sz="2000" dirty="0"/>
              <a:t>Prediction vs. Inference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Machine Learning is a tool for y not </a:t>
            </a:r>
            <a:r>
              <a:rPr lang="el-GR" b="1" u="sng" dirty="0"/>
              <a:t>β</a:t>
            </a:r>
            <a:endParaRPr lang="de-DE" b="1" u="sng" dirty="0"/>
          </a:p>
          <a:p>
            <a:endParaRPr lang="en-US" dirty="0"/>
          </a:p>
          <a:p>
            <a:r>
              <a:rPr lang="en-US" dirty="0"/>
              <a:t>Why bother then?</a:t>
            </a:r>
          </a:p>
          <a:p>
            <a:pPr lvl="1"/>
            <a:r>
              <a:rPr lang="en-US" dirty="0"/>
              <a:t>Many Economic Problems are </a:t>
            </a:r>
            <a:r>
              <a:rPr lang="en-US" b="1" dirty="0"/>
              <a:t>Prediction Problems</a:t>
            </a:r>
          </a:p>
          <a:p>
            <a:pPr lvl="1"/>
            <a:r>
              <a:rPr lang="en-US" dirty="0"/>
              <a:t>Many </a:t>
            </a:r>
            <a:r>
              <a:rPr lang="en-US" b="1" dirty="0"/>
              <a:t>Inference Problems </a:t>
            </a:r>
            <a:r>
              <a:rPr lang="en-US" dirty="0"/>
              <a:t>apply implicit prediction</a:t>
            </a:r>
          </a:p>
          <a:p>
            <a:pPr lvl="2"/>
            <a:r>
              <a:rPr lang="en-US" dirty="0"/>
              <a:t>Instrumental variables approach</a:t>
            </a:r>
          </a:p>
          <a:p>
            <a:pPr lvl="2"/>
            <a:r>
              <a:rPr lang="en-US" dirty="0"/>
              <a:t>Heterogeneous treatment effects</a:t>
            </a:r>
          </a:p>
          <a:p>
            <a:pPr lvl="2"/>
            <a:r>
              <a:rPr lang="en-US" dirty="0"/>
              <a:t>Flexibly control for confounders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67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0" y="1983600"/>
            <a:ext cx="7776432" cy="357016"/>
          </a:xfrm>
        </p:spPr>
        <p:txBody>
          <a:bodyPr/>
          <a:lstStyle/>
          <a:p>
            <a:r>
              <a:rPr lang="de-DE" b="0" dirty="0"/>
              <a:t>Example: </a:t>
            </a:r>
            <a:r>
              <a:rPr lang="de-DE" b="0" i="1" dirty="0"/>
              <a:t>Kleinberg et al. (AER:PP 2015)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556099"/>
            <a:ext cx="2828925" cy="2838450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56099"/>
            <a:ext cx="2840400" cy="2840400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18.10.2018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Peter Severin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761027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 BWL 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Vorlage_PPT_Fakultät BWL_EN</Template>
  <TotalTime>0</TotalTime>
  <Words>3074</Words>
  <Application>Microsoft Office PowerPoint</Application>
  <PresentationFormat>On-screen Show (4:3)</PresentationFormat>
  <Paragraphs>860</Paragraphs>
  <Slides>76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Cambria Math</vt:lpstr>
      <vt:lpstr>Präsentationsvorlage BWL EN</vt:lpstr>
      <vt:lpstr>Machine Learning</vt:lpstr>
      <vt:lpstr>Disclaimer General Information </vt:lpstr>
      <vt:lpstr> Additional Information</vt:lpstr>
      <vt:lpstr>Table of Contents</vt:lpstr>
      <vt:lpstr>Introduction Motivation</vt:lpstr>
      <vt:lpstr>PowerPoint Presentation</vt:lpstr>
      <vt:lpstr> Terminology</vt:lpstr>
      <vt:lpstr> Prediction vs. Inference</vt:lpstr>
      <vt:lpstr>PowerPoint Presentation</vt:lpstr>
      <vt:lpstr>PowerPoint Presentation</vt:lpstr>
      <vt:lpstr>Prediction Outline</vt:lpstr>
      <vt:lpstr> Performance Assessment</vt:lpstr>
      <vt:lpstr>PowerPoint Presentation</vt:lpstr>
      <vt:lpstr> Cross-Validation</vt:lpstr>
      <vt:lpstr> Problems with Conventional Methods</vt:lpstr>
      <vt:lpstr>PowerPoint Presentation</vt:lpstr>
      <vt:lpstr>PowerPoint Presentation</vt:lpstr>
      <vt:lpstr> Solution from Machine Learning</vt:lpstr>
      <vt:lpstr>PowerPoint Presentation</vt:lpstr>
      <vt:lpstr> Applications in Economics</vt:lpstr>
      <vt:lpstr>Methods Outline</vt:lpstr>
      <vt:lpstr>PowerPoint Presentation</vt:lpstr>
      <vt:lpstr> Lasso (Least absolute shrinkage and selection operator)</vt:lpstr>
      <vt:lpstr>PowerPoint Presentation</vt:lpstr>
      <vt:lpstr>PowerPoint Presentation</vt:lpstr>
      <vt:lpstr>PowerPoint Presentation</vt:lpstr>
      <vt:lpstr> Ridge</vt:lpstr>
      <vt:lpstr>PowerPoint Presentation</vt:lpstr>
      <vt:lpstr>PowerPoint Presentation</vt:lpstr>
      <vt:lpstr> Elastic Net</vt:lpstr>
      <vt:lpstr>PowerPoint Presentation</vt:lpstr>
      <vt:lpstr>PowerPoint Presentation</vt:lpstr>
      <vt:lpstr> (Classification and Regression) Trees [CART]</vt:lpstr>
      <vt:lpstr>PowerPoint Presentation</vt:lpstr>
      <vt:lpstr>PowerPoint Presentation</vt:lpstr>
      <vt:lpstr>PowerPoint Presentation</vt:lpstr>
      <vt:lpstr> Random Forests</vt:lpstr>
      <vt:lpstr>PowerPoint Presentation</vt:lpstr>
      <vt:lpstr> Neural Nets</vt:lpstr>
      <vt:lpstr> </vt:lpstr>
      <vt:lpstr>PowerPoint Presentation</vt:lpstr>
      <vt:lpstr>PowerPoint Presentation</vt:lpstr>
      <vt:lpstr>PowerPoint Presentation</vt:lpstr>
      <vt:lpstr>PowerPoint Presentation</vt:lpstr>
      <vt:lpstr> Bagging</vt:lpstr>
      <vt:lpstr>PowerPoint Presentation</vt:lpstr>
      <vt:lpstr> Boosting</vt:lpstr>
      <vt:lpstr>PowerPoint Presentation</vt:lpstr>
      <vt:lpstr> Ensemble</vt:lpstr>
      <vt:lpstr>Inference Outline</vt:lpstr>
      <vt:lpstr> Inference with Selection among Many Instruments</vt:lpstr>
      <vt:lpstr>PowerPoint Presentation</vt:lpstr>
      <vt:lpstr>PowerPoint Presentation</vt:lpstr>
      <vt:lpstr> Inference with Selection among Many 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Heterogeneous Treatment Effects</vt:lpstr>
      <vt:lpstr> </vt:lpstr>
      <vt:lpstr> </vt:lpstr>
      <vt:lpstr>Conclusion Summary</vt:lpstr>
      <vt:lpstr> Outlook</vt:lpstr>
      <vt:lpstr> Literature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lamiller</dc:creator>
  <cp:lastModifiedBy>Peter Severin</cp:lastModifiedBy>
  <cp:revision>163</cp:revision>
  <cp:lastPrinted>2018-10-16T13:26:54Z</cp:lastPrinted>
  <dcterms:created xsi:type="dcterms:W3CDTF">2018-01-29T10:21:26Z</dcterms:created>
  <dcterms:modified xsi:type="dcterms:W3CDTF">2018-10-18T09:15:35Z</dcterms:modified>
</cp:coreProperties>
</file>