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8" r:id="rId2"/>
    <p:sldId id="292" r:id="rId3"/>
    <p:sldId id="300" r:id="rId4"/>
    <p:sldId id="276" r:id="rId5"/>
    <p:sldId id="268" r:id="rId6"/>
    <p:sldId id="293" r:id="rId7"/>
    <p:sldId id="281" r:id="rId8"/>
    <p:sldId id="302" r:id="rId9"/>
    <p:sldId id="291" r:id="rId10"/>
    <p:sldId id="290" r:id="rId11"/>
    <p:sldId id="284" r:id="rId12"/>
    <p:sldId id="286" r:id="rId13"/>
    <p:sldId id="298" r:id="rId14"/>
    <p:sldId id="278" r:id="rId15"/>
    <p:sldId id="277" r:id="rId16"/>
    <p:sldId id="263" r:id="rId17"/>
    <p:sldId id="275" r:id="rId18"/>
    <p:sldId id="274" r:id="rId19"/>
    <p:sldId id="282" r:id="rId20"/>
    <p:sldId id="301" r:id="rId21"/>
    <p:sldId id="287" r:id="rId22"/>
    <p:sldId id="295" r:id="rId23"/>
    <p:sldId id="296" r:id="rId24"/>
    <p:sldId id="297" r:id="rId25"/>
    <p:sldId id="271" r:id="rId26"/>
    <p:sldId id="269" r:id="rId27"/>
    <p:sldId id="270" r:id="rId28"/>
    <p:sldId id="285" r:id="rId29"/>
    <p:sldId id="279" r:id="rId30"/>
    <p:sldId id="280" r:id="rId31"/>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056"/>
    <a:srgbClr val="A7D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67" autoAdjust="0"/>
    <p:restoredTop sz="94545" autoAdjust="0"/>
  </p:normalViewPr>
  <p:slideViewPr>
    <p:cSldViewPr showGuides="1">
      <p:cViewPr varScale="1">
        <p:scale>
          <a:sx n="109" d="100"/>
          <a:sy n="109" d="100"/>
        </p:scale>
        <p:origin x="1188"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AC502C-C804-4198-99A2-1BC651C18491}" type="datetimeFigureOut">
              <a:rPr lang="de-DE" smtClean="0"/>
              <a:t>16.06.2019</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2B466E-F74B-4936-9E84-9281961C909D}" type="slidenum">
              <a:rPr lang="de-DE" smtClean="0"/>
              <a:t>‹#›</a:t>
            </a:fld>
            <a:endParaRPr lang="de-DE"/>
          </a:p>
        </p:txBody>
      </p:sp>
    </p:spTree>
    <p:extLst>
      <p:ext uri="{BB962C8B-B14F-4D97-AF65-F5344CB8AC3E}">
        <p14:creationId xmlns:p14="http://schemas.microsoft.com/office/powerpoint/2010/main" val="730832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mit Bild (Schloss)">
    <p:spTree>
      <p:nvGrpSpPr>
        <p:cNvPr id="1" name=""/>
        <p:cNvGrpSpPr/>
        <p:nvPr/>
      </p:nvGrpSpPr>
      <p:grpSpPr>
        <a:xfrm>
          <a:off x="0" y="0"/>
          <a:ext cx="0" cy="0"/>
          <a:chOff x="0" y="0"/>
          <a:chExt cx="0" cy="0"/>
        </a:xfrm>
      </p:grpSpPr>
      <p:sp>
        <p:nvSpPr>
          <p:cNvPr id="2" name="Titel 1"/>
          <p:cNvSpPr>
            <a:spLocks noGrp="1"/>
          </p:cNvSpPr>
          <p:nvPr>
            <p:ph type="ctrTitle"/>
          </p:nvPr>
        </p:nvSpPr>
        <p:spPr>
          <a:xfrm>
            <a:off x="684000" y="584684"/>
            <a:ext cx="5479200" cy="468000"/>
          </a:xfrm>
        </p:spPr>
        <p:txBody>
          <a:bodyPr/>
          <a:lstStyle/>
          <a:p>
            <a:r>
              <a:rPr lang="de-DE" dirty="0" smtClean="0"/>
              <a:t>Titelmasterformat durch Klicken bearbeiten</a:t>
            </a:r>
            <a:endParaRPr lang="de-DE" dirty="0"/>
          </a:p>
        </p:txBody>
      </p:sp>
      <p:sp>
        <p:nvSpPr>
          <p:cNvPr id="3" name="Untertitel 2"/>
          <p:cNvSpPr>
            <a:spLocks noGrp="1"/>
          </p:cNvSpPr>
          <p:nvPr>
            <p:ph type="subTitle" idx="1"/>
          </p:nvPr>
        </p:nvSpPr>
        <p:spPr>
          <a:xfrm>
            <a:off x="684000" y="1051200"/>
            <a:ext cx="5479200" cy="396000"/>
          </a:xfrm>
        </p:spPr>
        <p:txBody>
          <a:bodyPr/>
          <a:lstStyle>
            <a:lvl1pPr marL="0" indent="0" algn="l">
              <a:buNone/>
              <a:defRPr sz="2400">
                <a:solidFill>
                  <a:srgbClr val="00305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Formatvorlage des Untertitelmasters durch Klicken bearbeiten</a:t>
            </a:r>
            <a:endParaRPr lang="de-DE" dirty="0"/>
          </a:p>
        </p:txBody>
      </p:sp>
      <p:sp>
        <p:nvSpPr>
          <p:cNvPr id="6" name="Foliennummernplatzhalter 5"/>
          <p:cNvSpPr>
            <a:spLocks noGrp="1"/>
          </p:cNvSpPr>
          <p:nvPr>
            <p:ph type="sldNum" sz="quarter" idx="12"/>
          </p:nvPr>
        </p:nvSpPr>
        <p:spPr>
          <a:xfrm>
            <a:off x="7405972" y="6134400"/>
            <a:ext cx="1054460" cy="180000"/>
          </a:xfrm>
        </p:spPr>
        <p:txBody>
          <a:bodyPr/>
          <a:lstStyle/>
          <a:p>
            <a:fld id="{FC0CC166-4E39-43B8-AB91-BDD1C4C9E224}" type="slidenum">
              <a:rPr lang="de-DE" smtClean="0"/>
              <a:t>‹#›</a:t>
            </a:fld>
            <a:endParaRPr lang="de-DE"/>
          </a:p>
        </p:txBody>
      </p:sp>
      <p:pic>
        <p:nvPicPr>
          <p:cNvPr id="8" name="Grafik 7"/>
          <p:cNvPicPr>
            <a:picLocks noChangeAspect="1"/>
          </p:cNvPicPr>
          <p:nvPr userDrawn="1"/>
        </p:nvPicPr>
        <p:blipFill rotWithShape="1">
          <a:blip r:embed="rId2" cstate="print">
            <a:extLst>
              <a:ext uri="{28A0092B-C50C-407E-A947-70E740481C1C}">
                <a14:useLocalDpi xmlns:a14="http://schemas.microsoft.com/office/drawing/2010/main" val="0"/>
              </a:ext>
            </a:extLst>
          </a:blip>
          <a:srcRect t="12588" b="25698"/>
          <a:stretch/>
        </p:blipFill>
        <p:spPr>
          <a:xfrm>
            <a:off x="0" y="2058943"/>
            <a:ext cx="9144000" cy="3762000"/>
          </a:xfrm>
          <a:prstGeom prst="rect">
            <a:avLst/>
          </a:prstGeom>
          <a:noFill/>
          <a:ln>
            <a:noFill/>
          </a:ln>
        </p:spPr>
      </p:pic>
    </p:spTree>
    <p:extLst>
      <p:ext uri="{BB962C8B-B14F-4D97-AF65-F5344CB8AC3E}">
        <p14:creationId xmlns:p14="http://schemas.microsoft.com/office/powerpoint/2010/main" val="17600733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Ein beliebiger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6" name="Foliennummernplatzhalter 5"/>
          <p:cNvSpPr>
            <a:spLocks noGrp="1"/>
          </p:cNvSpPr>
          <p:nvPr>
            <p:ph type="sldNum" sz="quarter" idx="12"/>
          </p:nvPr>
        </p:nvSpPr>
        <p:spPr/>
        <p:txBody>
          <a:bodyPr/>
          <a:lstStyle/>
          <a:p>
            <a:fld id="{FC0CC166-4E39-43B8-AB91-BDD1C4C9E224}" type="slidenum">
              <a:rPr lang="de-DE" smtClean="0"/>
              <a:t>‹#›</a:t>
            </a:fld>
            <a:endParaRPr lang="de-DE"/>
          </a:p>
        </p:txBody>
      </p:sp>
    </p:spTree>
    <p:extLst>
      <p:ext uri="{BB962C8B-B14F-4D97-AF65-F5344CB8AC3E}">
        <p14:creationId xmlns:p14="http://schemas.microsoft.com/office/powerpoint/2010/main" val="2274438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mit Bild (individuell)">
    <p:spTree>
      <p:nvGrpSpPr>
        <p:cNvPr id="1" name=""/>
        <p:cNvGrpSpPr/>
        <p:nvPr/>
      </p:nvGrpSpPr>
      <p:grpSpPr>
        <a:xfrm>
          <a:off x="0" y="0"/>
          <a:ext cx="0" cy="0"/>
          <a:chOff x="0" y="0"/>
          <a:chExt cx="0" cy="0"/>
        </a:xfrm>
      </p:grpSpPr>
      <p:sp>
        <p:nvSpPr>
          <p:cNvPr id="2" name="Titel 1"/>
          <p:cNvSpPr>
            <a:spLocks noGrp="1"/>
          </p:cNvSpPr>
          <p:nvPr>
            <p:ph type="ctrTitle"/>
          </p:nvPr>
        </p:nvSpPr>
        <p:spPr>
          <a:xfrm>
            <a:off x="684000" y="584684"/>
            <a:ext cx="5479200" cy="468000"/>
          </a:xfrm>
        </p:spPr>
        <p:txBody>
          <a:bodyPr/>
          <a:lstStyle/>
          <a:p>
            <a:r>
              <a:rPr lang="de-DE" dirty="0" smtClean="0"/>
              <a:t>Titelmasterformat durch Klicken bearbeiten</a:t>
            </a:r>
            <a:endParaRPr lang="de-DE" dirty="0"/>
          </a:p>
        </p:txBody>
      </p:sp>
      <p:sp>
        <p:nvSpPr>
          <p:cNvPr id="3" name="Untertitel 2"/>
          <p:cNvSpPr>
            <a:spLocks noGrp="1"/>
          </p:cNvSpPr>
          <p:nvPr>
            <p:ph type="subTitle" idx="1"/>
          </p:nvPr>
        </p:nvSpPr>
        <p:spPr>
          <a:xfrm>
            <a:off x="684000" y="1051200"/>
            <a:ext cx="5479200" cy="396000"/>
          </a:xfrm>
        </p:spPr>
        <p:txBody>
          <a:bodyPr/>
          <a:lstStyle>
            <a:lvl1pPr marL="0" indent="0" algn="l">
              <a:buNone/>
              <a:defRPr sz="2400">
                <a:solidFill>
                  <a:srgbClr val="00305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Formatvorlage des Untertitelmasters durch Klicken bearbeiten</a:t>
            </a:r>
            <a:endParaRPr lang="de-DE" dirty="0"/>
          </a:p>
        </p:txBody>
      </p:sp>
      <p:sp>
        <p:nvSpPr>
          <p:cNvPr id="6" name="Foliennummernplatzhalter 5"/>
          <p:cNvSpPr>
            <a:spLocks noGrp="1"/>
          </p:cNvSpPr>
          <p:nvPr>
            <p:ph type="sldNum" sz="quarter" idx="12"/>
          </p:nvPr>
        </p:nvSpPr>
        <p:spPr/>
        <p:txBody>
          <a:bodyPr/>
          <a:lstStyle/>
          <a:p>
            <a:fld id="{FC0CC166-4E39-43B8-AB91-BDD1C4C9E224}" type="slidenum">
              <a:rPr lang="de-DE" smtClean="0"/>
              <a:t>‹#›</a:t>
            </a:fld>
            <a:endParaRPr lang="de-DE"/>
          </a:p>
        </p:txBody>
      </p:sp>
      <p:sp>
        <p:nvSpPr>
          <p:cNvPr id="10" name="Bildplatzhalter 2"/>
          <p:cNvSpPr>
            <a:spLocks noGrp="1"/>
          </p:cNvSpPr>
          <p:nvPr>
            <p:ph type="pic" idx="13"/>
          </p:nvPr>
        </p:nvSpPr>
        <p:spPr>
          <a:xfrm>
            <a:off x="684000" y="2059200"/>
            <a:ext cx="7776000" cy="376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Tree>
    <p:extLst>
      <p:ext uri="{BB962C8B-B14F-4D97-AF65-F5344CB8AC3E}">
        <p14:creationId xmlns:p14="http://schemas.microsoft.com/office/powerpoint/2010/main" val="4886629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ohne Bild/Abschnittstitel">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1371600" y="3569060"/>
            <a:ext cx="6400800" cy="396000"/>
          </a:xfrm>
        </p:spPr>
        <p:txBody>
          <a:bodyPr/>
          <a:lstStyle>
            <a:lvl1pPr marL="0" indent="0" algn="ctr">
              <a:buNone/>
              <a:defRPr>
                <a:solidFill>
                  <a:srgbClr val="00305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Formatvorlage des Untertitelmasters durch Klicken bearbeiten</a:t>
            </a:r>
            <a:endParaRPr lang="de-DE" dirty="0"/>
          </a:p>
        </p:txBody>
      </p:sp>
      <p:sp>
        <p:nvSpPr>
          <p:cNvPr id="12" name="Slide Number Placeholder 11"/>
          <p:cNvSpPr>
            <a:spLocks noGrp="1"/>
          </p:cNvSpPr>
          <p:nvPr>
            <p:ph type="sldNum" sz="quarter" idx="12"/>
          </p:nvPr>
        </p:nvSpPr>
        <p:spPr/>
        <p:txBody>
          <a:bodyPr/>
          <a:lstStyle/>
          <a:p>
            <a:fld id="{FC0CC166-4E39-43B8-AB91-BDD1C4C9E224}" type="slidenum">
              <a:rPr lang="de-DE" smtClean="0"/>
              <a:pPr/>
              <a:t>‹#›</a:t>
            </a:fld>
            <a:endParaRPr lang="de-DE"/>
          </a:p>
        </p:txBody>
      </p:sp>
      <p:sp>
        <p:nvSpPr>
          <p:cNvPr id="13" name="Title 12"/>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1195196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Zwei Beliebige Inhalte (1:1) mit Überschrift (1:1)">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684000" y="1983600"/>
            <a:ext cx="3812400" cy="3597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 bearbeiten</a:t>
            </a:r>
          </a:p>
        </p:txBody>
      </p:sp>
      <p:sp>
        <p:nvSpPr>
          <p:cNvPr id="4" name="Inhaltsplatzhalter 3"/>
          <p:cNvSpPr>
            <a:spLocks noGrp="1"/>
          </p:cNvSpPr>
          <p:nvPr>
            <p:ph sz="half" idx="2"/>
          </p:nvPr>
        </p:nvSpPr>
        <p:spPr>
          <a:xfrm>
            <a:off x="684000" y="2348556"/>
            <a:ext cx="3812400" cy="3474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Textplatzhalter 4"/>
          <p:cNvSpPr>
            <a:spLocks noGrp="1"/>
          </p:cNvSpPr>
          <p:nvPr>
            <p:ph type="body" sz="quarter" idx="3"/>
          </p:nvPr>
        </p:nvSpPr>
        <p:spPr>
          <a:xfrm>
            <a:off x="4645025" y="1983600"/>
            <a:ext cx="3812400" cy="3597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 bearbeiten</a:t>
            </a:r>
          </a:p>
        </p:txBody>
      </p:sp>
      <p:sp>
        <p:nvSpPr>
          <p:cNvPr id="6" name="Inhaltsplatzhalter 5"/>
          <p:cNvSpPr>
            <a:spLocks noGrp="1"/>
          </p:cNvSpPr>
          <p:nvPr>
            <p:ph sz="quarter" idx="4"/>
          </p:nvPr>
        </p:nvSpPr>
        <p:spPr>
          <a:xfrm>
            <a:off x="4645025" y="2348556"/>
            <a:ext cx="3812400" cy="3474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Datumsplatzhalter 6"/>
          <p:cNvSpPr>
            <a:spLocks noGrp="1"/>
          </p:cNvSpPr>
          <p:nvPr>
            <p:ph type="dt" sz="half" idx="10"/>
          </p:nvPr>
        </p:nvSpPr>
        <p:spPr>
          <a:xfrm>
            <a:off x="683568" y="6386400"/>
            <a:ext cx="2133600" cy="180000"/>
          </a:xfrm>
          <a:prstGeom prst="rect">
            <a:avLst/>
          </a:prstGeom>
        </p:spPr>
        <p:txBody>
          <a:bodyPr/>
          <a:lstStyle/>
          <a:p>
            <a:r>
              <a:rPr lang="de-DE" dirty="0" smtClean="0"/>
              <a:t>06.12.2018</a:t>
            </a:r>
            <a:endParaRPr lang="de-DE" dirty="0"/>
          </a:p>
        </p:txBody>
      </p:sp>
      <p:sp>
        <p:nvSpPr>
          <p:cNvPr id="8" name="Fußzeilenplatzhalter 7"/>
          <p:cNvSpPr>
            <a:spLocks noGrp="1"/>
          </p:cNvSpPr>
          <p:nvPr>
            <p:ph type="ftr" sz="quarter" idx="11"/>
          </p:nvPr>
        </p:nvSpPr>
        <p:spPr>
          <a:xfrm>
            <a:off x="684000" y="6134400"/>
            <a:ext cx="2895600" cy="180000"/>
          </a:xfrm>
          <a:prstGeom prst="rect">
            <a:avLst/>
          </a:prstGeom>
        </p:spPr>
        <p:txBody>
          <a:bodyPr/>
          <a:lstStyle/>
          <a:p>
            <a:r>
              <a:rPr lang="de-DE" dirty="0" smtClean="0"/>
              <a:t>Pavel Lesnevski</a:t>
            </a:r>
            <a:endParaRPr lang="de-DE" dirty="0"/>
          </a:p>
        </p:txBody>
      </p:sp>
      <p:sp>
        <p:nvSpPr>
          <p:cNvPr id="9" name="Foliennummernplatzhalter 8"/>
          <p:cNvSpPr>
            <a:spLocks noGrp="1"/>
          </p:cNvSpPr>
          <p:nvPr>
            <p:ph type="sldNum" sz="quarter" idx="12"/>
          </p:nvPr>
        </p:nvSpPr>
        <p:spPr/>
        <p:txBody>
          <a:bodyPr/>
          <a:lstStyle/>
          <a:p>
            <a:fld id="{FC0CC166-4E39-43B8-AB91-BDD1C4C9E224}" type="slidenum">
              <a:rPr lang="de-DE" smtClean="0"/>
              <a:t>‹#›</a:t>
            </a:fld>
            <a:endParaRPr lang="de-DE"/>
          </a:p>
        </p:txBody>
      </p:sp>
    </p:spTree>
    <p:extLst>
      <p:ext uri="{BB962C8B-B14F-4D97-AF65-F5344CB8AC3E}">
        <p14:creationId xmlns:p14="http://schemas.microsoft.com/office/powerpoint/2010/main" val="401443529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und Bild (1:1)">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684000" y="1983600"/>
            <a:ext cx="3812400" cy="383400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Foliennummernplatzhalter 6"/>
          <p:cNvSpPr>
            <a:spLocks noGrp="1"/>
          </p:cNvSpPr>
          <p:nvPr>
            <p:ph type="sldNum" sz="quarter" idx="12"/>
          </p:nvPr>
        </p:nvSpPr>
        <p:spPr/>
        <p:txBody>
          <a:bodyPr/>
          <a:lstStyle/>
          <a:p>
            <a:fld id="{FC0CC166-4E39-43B8-AB91-BDD1C4C9E224}" type="slidenum">
              <a:rPr lang="de-DE" smtClean="0"/>
              <a:t>‹#›</a:t>
            </a:fld>
            <a:endParaRPr lang="de-DE"/>
          </a:p>
        </p:txBody>
      </p:sp>
      <p:sp>
        <p:nvSpPr>
          <p:cNvPr id="8" name="Bildplatzhalter 2"/>
          <p:cNvSpPr>
            <a:spLocks noGrp="1"/>
          </p:cNvSpPr>
          <p:nvPr>
            <p:ph type="pic" idx="13"/>
          </p:nvPr>
        </p:nvSpPr>
        <p:spPr>
          <a:xfrm>
            <a:off x="4647600" y="1983600"/>
            <a:ext cx="3812400" cy="38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Tree>
    <p:extLst>
      <p:ext uri="{BB962C8B-B14F-4D97-AF65-F5344CB8AC3E}">
        <p14:creationId xmlns:p14="http://schemas.microsoft.com/office/powerpoint/2010/main" val="42685980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und Bild (asymmetris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684000" y="1983600"/>
            <a:ext cx="5479200" cy="383400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Foliennummernplatzhalter 6"/>
          <p:cNvSpPr>
            <a:spLocks noGrp="1"/>
          </p:cNvSpPr>
          <p:nvPr>
            <p:ph type="sldNum" sz="quarter" idx="12"/>
          </p:nvPr>
        </p:nvSpPr>
        <p:spPr/>
        <p:txBody>
          <a:bodyPr/>
          <a:lstStyle/>
          <a:p>
            <a:fld id="{FC0CC166-4E39-43B8-AB91-BDD1C4C9E224}" type="slidenum">
              <a:rPr lang="de-DE" smtClean="0"/>
              <a:t>‹#›</a:t>
            </a:fld>
            <a:endParaRPr lang="de-DE"/>
          </a:p>
        </p:txBody>
      </p:sp>
      <p:sp>
        <p:nvSpPr>
          <p:cNvPr id="8" name="Bildplatzhalter 2"/>
          <p:cNvSpPr>
            <a:spLocks noGrp="1"/>
          </p:cNvSpPr>
          <p:nvPr>
            <p:ph type="pic" idx="13"/>
          </p:nvPr>
        </p:nvSpPr>
        <p:spPr>
          <a:xfrm>
            <a:off x="6357600" y="1983600"/>
            <a:ext cx="2095200" cy="38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dirty="0"/>
          </a:p>
        </p:txBody>
      </p:sp>
    </p:spTree>
    <p:extLst>
      <p:ext uri="{BB962C8B-B14F-4D97-AF65-F5344CB8AC3E}">
        <p14:creationId xmlns:p14="http://schemas.microsoft.com/office/powerpoint/2010/main" val="35493695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000" y="584684"/>
            <a:ext cx="5479200" cy="1141200"/>
          </a:xfrm>
          <a:prstGeom prst="rect">
            <a:avLst/>
          </a:prstGeom>
        </p:spPr>
        <p:txBody>
          <a:bodyPr vert="horz" lIns="0" tIns="0" rIns="0" bIns="0" rtlCol="0" anchor="t">
            <a:no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684000" y="1982490"/>
            <a:ext cx="7776000" cy="3834000"/>
          </a:xfrm>
          <a:prstGeom prst="rect">
            <a:avLst/>
          </a:prstGeom>
        </p:spPr>
        <p:txBody>
          <a:bodyPr vert="horz" lIns="0" tIns="0" rIns="0" bIns="0" rtlCol="0" anchor="t">
            <a:no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6" name="Foliennummernplatzhalter 5"/>
          <p:cNvSpPr>
            <a:spLocks noGrp="1"/>
          </p:cNvSpPr>
          <p:nvPr>
            <p:ph type="sldNum" sz="quarter" idx="4"/>
          </p:nvPr>
        </p:nvSpPr>
        <p:spPr>
          <a:xfrm>
            <a:off x="7405972" y="6134400"/>
            <a:ext cx="1054460" cy="180000"/>
          </a:xfrm>
          <a:prstGeom prst="rect">
            <a:avLst/>
          </a:prstGeom>
        </p:spPr>
        <p:txBody>
          <a:bodyPr vert="horz" lIns="0" tIns="0" rIns="0" bIns="0" rtlCol="0" anchor="t">
            <a:noAutofit/>
          </a:bodyPr>
          <a:lstStyle>
            <a:lvl1pPr algn="r">
              <a:defRPr sz="1200">
                <a:solidFill>
                  <a:srgbClr val="003056"/>
                </a:solidFill>
              </a:defRPr>
            </a:lvl1pPr>
          </a:lstStyle>
          <a:p>
            <a:fld id="{FC0CC166-4E39-43B8-AB91-BDD1C4C9E224}" type="slidenum">
              <a:rPr lang="de-DE" smtClean="0"/>
              <a:pPr/>
              <a:t>‹#›</a:t>
            </a:fld>
            <a:endParaRPr lang="de-DE"/>
          </a:p>
        </p:txBody>
      </p:sp>
      <p:pic>
        <p:nvPicPr>
          <p:cNvPr id="8" name="Grafik 7"/>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679283" y="354072"/>
            <a:ext cx="2181600" cy="927417"/>
          </a:xfrm>
          <a:prstGeom prst="rect">
            <a:avLst/>
          </a:prstGeom>
        </p:spPr>
      </p:pic>
    </p:spTree>
    <p:extLst>
      <p:ext uri="{BB962C8B-B14F-4D97-AF65-F5344CB8AC3E}">
        <p14:creationId xmlns:p14="http://schemas.microsoft.com/office/powerpoint/2010/main" val="1976521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0" r:id="rId4"/>
    <p:sldLayoutId id="2147483653" r:id="rId5"/>
    <p:sldLayoutId id="2147483652" r:id="rId6"/>
    <p:sldLayoutId id="2147483662" r:id="rId7"/>
  </p:sldLayoutIdLst>
  <p:timing>
    <p:tnLst>
      <p:par>
        <p:cTn id="1" dur="indefinite" restart="never" nodeType="tmRoot"/>
      </p:par>
    </p:tnLst>
  </p:timing>
  <p:hf hdr="0"/>
  <p:txStyles>
    <p:titleStyle>
      <a:lvl1pPr algn="l" defTabSz="914400" rtl="0" eaLnBrk="1" latinLnBrk="0" hangingPunct="1">
        <a:spcBef>
          <a:spcPct val="0"/>
        </a:spcBef>
        <a:buNone/>
        <a:defRPr sz="3000" b="1" kern="1200" baseline="0">
          <a:solidFill>
            <a:srgbClr val="003056"/>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7"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07504" y="2712584"/>
            <a:ext cx="9036496" cy="468000"/>
          </a:xfrm>
        </p:spPr>
        <p:txBody>
          <a:bodyPr/>
          <a:lstStyle/>
          <a:p>
            <a:pPr algn="ctr"/>
            <a:r>
              <a:rPr lang="de-DE" sz="2400" dirty="0" smtClean="0"/>
              <a:t>Predicting </a:t>
            </a:r>
            <a:r>
              <a:rPr lang="de-DE" sz="2400" dirty="0"/>
              <a:t>Stock Market Returns</a:t>
            </a:r>
          </a:p>
        </p:txBody>
      </p:sp>
      <p:sp>
        <p:nvSpPr>
          <p:cNvPr id="3" name="Untertitel 2"/>
          <p:cNvSpPr>
            <a:spLocks noGrp="1"/>
          </p:cNvSpPr>
          <p:nvPr>
            <p:ph type="subTitle" idx="1"/>
          </p:nvPr>
        </p:nvSpPr>
        <p:spPr>
          <a:xfrm>
            <a:off x="1371600" y="3176972"/>
            <a:ext cx="6400800" cy="396000"/>
          </a:xfrm>
        </p:spPr>
        <p:txBody>
          <a:bodyPr/>
          <a:lstStyle/>
          <a:p>
            <a:r>
              <a:rPr lang="de-DE" dirty="0" smtClean="0"/>
              <a:t>For </a:t>
            </a:r>
            <a:r>
              <a:rPr lang="de-DE" dirty="0"/>
              <a:t>F</a:t>
            </a:r>
            <a:r>
              <a:rPr lang="de-DE" dirty="0" smtClean="0"/>
              <a:t>un and Profit</a:t>
            </a:r>
            <a:endParaRPr lang="de-DE" dirty="0"/>
          </a:p>
        </p:txBody>
      </p:sp>
      <p:sp>
        <p:nvSpPr>
          <p:cNvPr id="6" name="Foliennummernplatzhalter 5"/>
          <p:cNvSpPr>
            <a:spLocks noGrp="1"/>
          </p:cNvSpPr>
          <p:nvPr>
            <p:ph type="sldNum" sz="quarter" idx="12"/>
          </p:nvPr>
        </p:nvSpPr>
        <p:spPr>
          <a:xfrm>
            <a:off x="7405972" y="6134400"/>
            <a:ext cx="1054460" cy="180000"/>
          </a:xfrm>
        </p:spPr>
        <p:txBody>
          <a:bodyPr/>
          <a:lstStyle/>
          <a:p>
            <a:fld id="{FC0CC166-4E39-43B8-AB91-BDD1C4C9E224}" type="slidenum">
              <a:rPr lang="de-DE" smtClean="0"/>
              <a:t>1</a:t>
            </a:fld>
            <a:endParaRPr lang="de-DE"/>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6374" y="4037060"/>
            <a:ext cx="4031252" cy="2015626"/>
          </a:xfrm>
          <a:prstGeom prst="rect">
            <a:avLst/>
          </a:prstGeom>
        </p:spPr>
      </p:pic>
    </p:spTree>
    <p:extLst>
      <p:ext uri="{BB962C8B-B14F-4D97-AF65-F5344CB8AC3E}">
        <p14:creationId xmlns:p14="http://schemas.microsoft.com/office/powerpoint/2010/main" val="17058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685800" y="2712584"/>
            <a:ext cx="7772400" cy="468000"/>
          </a:xfrm>
        </p:spPr>
        <p:txBody>
          <a:bodyPr/>
          <a:lstStyle/>
          <a:p>
            <a:r>
              <a:rPr lang="en-GB" dirty="0" smtClean="0"/>
              <a:t>Backup</a:t>
            </a:r>
            <a:endParaRPr lang="de-DE" dirty="0"/>
          </a:p>
        </p:txBody>
      </p:sp>
      <p:sp>
        <p:nvSpPr>
          <p:cNvPr id="8" name="Subtitle 7"/>
          <p:cNvSpPr>
            <a:spLocks noGrp="1"/>
          </p:cNvSpPr>
          <p:nvPr>
            <p:ph type="subTitle" idx="1"/>
          </p:nvPr>
        </p:nvSpPr>
        <p:spPr/>
        <p:txBody>
          <a:bodyPr/>
          <a:lstStyle/>
          <a:p>
            <a:r>
              <a:rPr lang="en-GB" dirty="0" smtClean="0"/>
              <a:t>Additional Slides</a:t>
            </a:r>
            <a:endParaRPr lang="de-DE" dirty="0"/>
          </a:p>
        </p:txBody>
      </p:sp>
      <p:sp>
        <p:nvSpPr>
          <p:cNvPr id="4" name="Date Placeholder 3"/>
          <p:cNvSpPr>
            <a:spLocks noGrp="1"/>
          </p:cNvSpPr>
          <p:nvPr>
            <p:ph type="dt" sz="half" idx="4294967295"/>
          </p:nvPr>
        </p:nvSpPr>
        <p:spPr>
          <a:xfrm>
            <a:off x="683568" y="6386400"/>
            <a:ext cx="2133600" cy="180000"/>
          </a:xfrm>
          <a:prstGeom prst="rect">
            <a:avLst/>
          </a:prstGeom>
        </p:spPr>
        <p:txBody>
          <a:bodyPr/>
          <a:lstStyle/>
          <a:p>
            <a:r>
              <a:rPr lang="de-DE" smtClean="0"/>
              <a:t>16.06.2019</a:t>
            </a:r>
            <a:endParaRPr lang="de-DE" dirty="0"/>
          </a:p>
        </p:txBody>
      </p:sp>
      <p:sp>
        <p:nvSpPr>
          <p:cNvPr id="5" name="Footer Placeholder 4"/>
          <p:cNvSpPr>
            <a:spLocks noGrp="1"/>
          </p:cNvSpPr>
          <p:nvPr>
            <p:ph type="ftr" sz="quarter" idx="4294967295"/>
          </p:nvPr>
        </p:nvSpPr>
        <p:spPr>
          <a:xfrm>
            <a:off x="684000" y="6134400"/>
            <a:ext cx="2895600" cy="180000"/>
          </a:xfrm>
          <a:prstGeom prst="rect">
            <a:avLst/>
          </a:prstGeom>
        </p:spPr>
        <p:txBody>
          <a:bodyPr/>
          <a:lstStyle/>
          <a:p>
            <a:r>
              <a:rPr lang="de-DE" smtClean="0"/>
              <a:t>Pavel Lesnevski</a:t>
            </a:r>
            <a:endParaRPr lang="de-DE" dirty="0"/>
          </a:p>
        </p:txBody>
      </p:sp>
      <p:sp>
        <p:nvSpPr>
          <p:cNvPr id="6" name="Slide Number Placeholder 5"/>
          <p:cNvSpPr>
            <a:spLocks noGrp="1"/>
          </p:cNvSpPr>
          <p:nvPr>
            <p:ph type="sldNum" sz="quarter" idx="12"/>
          </p:nvPr>
        </p:nvSpPr>
        <p:spPr>
          <a:xfrm>
            <a:off x="7405972" y="6134400"/>
            <a:ext cx="1054460" cy="180000"/>
          </a:xfrm>
        </p:spPr>
        <p:txBody>
          <a:bodyPr/>
          <a:lstStyle/>
          <a:p>
            <a:fld id="{FC0CC166-4E39-43B8-AB91-BDD1C4C9E224}" type="slidenum">
              <a:rPr lang="de-DE" smtClean="0"/>
              <a:t>10</a:t>
            </a:fld>
            <a:endParaRPr lang="de-DE"/>
          </a:p>
        </p:txBody>
      </p:sp>
    </p:spTree>
    <p:extLst>
      <p:ext uri="{BB962C8B-B14F-4D97-AF65-F5344CB8AC3E}">
        <p14:creationId xmlns:p14="http://schemas.microsoft.com/office/powerpoint/2010/main" val="32941851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x-none" dirty="0"/>
              <a:t>M</a:t>
            </a:r>
            <a:r>
              <a:rPr lang="x-none" dirty="0" smtClean="0"/>
              <a:t>achine </a:t>
            </a:r>
            <a:r>
              <a:rPr lang="x-none" dirty="0"/>
              <a:t>l</a:t>
            </a:r>
            <a:r>
              <a:rPr lang="x-none" dirty="0"/>
              <a:t>earning </a:t>
            </a:r>
            <a:r>
              <a:rPr lang="de-DE" dirty="0" err="1"/>
              <a:t>techniques</a:t>
            </a:r>
            <a:r>
              <a:rPr lang="x-none" dirty="0"/>
              <a:t> </a:t>
            </a:r>
            <a:r>
              <a:rPr lang="x-none" dirty="0" smtClean="0"/>
              <a:t>improve </a:t>
            </a:r>
            <a:r>
              <a:rPr lang="x-none" dirty="0" smtClean="0"/>
              <a:t>the prediction accuracy of </a:t>
            </a:r>
            <a:r>
              <a:rPr lang="en-US" dirty="0" smtClean="0"/>
              <a:t>stock market</a:t>
            </a:r>
            <a:r>
              <a:rPr lang="x-none" dirty="0" smtClean="0"/>
              <a:t> returns</a:t>
            </a:r>
          </a:p>
          <a:p>
            <a:r>
              <a:rPr lang="x-none" dirty="0" smtClean="0"/>
              <a:t>Elastic </a:t>
            </a:r>
            <a:r>
              <a:rPr lang="x-none" dirty="0" smtClean="0"/>
              <a:t>Net show</a:t>
            </a:r>
            <a:r>
              <a:rPr lang="en-US" dirty="0" smtClean="0"/>
              <a:t>s</a:t>
            </a:r>
            <a:r>
              <a:rPr lang="x-none" dirty="0" smtClean="0"/>
              <a:t> the best predictive </a:t>
            </a:r>
            <a:r>
              <a:rPr lang="x-none" dirty="0" smtClean="0"/>
              <a:t>performance</a:t>
            </a:r>
            <a:endParaRPr lang="en-GB" dirty="0" smtClean="0"/>
          </a:p>
          <a:p>
            <a:r>
              <a:rPr lang="en-GB" dirty="0" smtClean="0"/>
              <a:t>Regression trees, random forest, </a:t>
            </a:r>
            <a:r>
              <a:rPr lang="en-GB" dirty="0" err="1" smtClean="0"/>
              <a:t>xgboost</a:t>
            </a:r>
            <a:r>
              <a:rPr lang="en-GB" dirty="0"/>
              <a:t> </a:t>
            </a:r>
            <a:r>
              <a:rPr lang="en-GB" dirty="0" smtClean="0"/>
              <a:t>have poor predictive performance</a:t>
            </a:r>
            <a:endParaRPr lang="x-none" dirty="0" smtClean="0"/>
          </a:p>
          <a:p>
            <a:endParaRPr lang="en-US" dirty="0"/>
          </a:p>
        </p:txBody>
      </p:sp>
      <p:sp>
        <p:nvSpPr>
          <p:cNvPr id="4" name="Date Placeholder 3"/>
          <p:cNvSpPr>
            <a:spLocks noGrp="1"/>
          </p:cNvSpPr>
          <p:nvPr>
            <p:ph type="dt" sz="half" idx="4294967295"/>
          </p:nvPr>
        </p:nvSpPr>
        <p:spPr>
          <a:xfrm>
            <a:off x="683568" y="6386400"/>
            <a:ext cx="2133600" cy="180000"/>
          </a:xfrm>
          <a:prstGeom prst="rect">
            <a:avLst/>
          </a:prstGeom>
        </p:spPr>
        <p:txBody>
          <a:bodyPr/>
          <a:lstStyle/>
          <a:p>
            <a:r>
              <a:rPr lang="de-DE" dirty="0" smtClean="0"/>
              <a:t>06.12.2018</a:t>
            </a:r>
            <a:endParaRPr lang="de-DE" dirty="0"/>
          </a:p>
        </p:txBody>
      </p:sp>
      <p:sp>
        <p:nvSpPr>
          <p:cNvPr id="5" name="Footer Placeholder 4"/>
          <p:cNvSpPr>
            <a:spLocks noGrp="1"/>
          </p:cNvSpPr>
          <p:nvPr>
            <p:ph type="ftr" sz="quarter" idx="4294967295"/>
          </p:nvPr>
        </p:nvSpPr>
        <p:spPr>
          <a:xfrm>
            <a:off x="684000" y="6134400"/>
            <a:ext cx="2895600" cy="180000"/>
          </a:xfrm>
          <a:prstGeom prst="rect">
            <a:avLst/>
          </a:prstGeom>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11</a:t>
            </a:fld>
            <a:endParaRPr lang="de-DE"/>
          </a:p>
        </p:txBody>
      </p:sp>
      <p:sp>
        <p:nvSpPr>
          <p:cNvPr id="7" name="AutoShape 2" descr="Image result for machine learning"/>
          <p:cNvSpPr>
            <a:spLocks noChangeAspect="1" noChangeArrowheads="1"/>
          </p:cNvSpPr>
          <p:nvPr/>
        </p:nvSpPr>
        <p:spPr bwMode="auto">
          <a:xfrm>
            <a:off x="155575" y="-2659063"/>
            <a:ext cx="5629275" cy="55530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5675" y="4509281"/>
            <a:ext cx="2152650" cy="2124075"/>
          </a:xfrm>
          <a:prstGeom prst="rect">
            <a:avLst/>
          </a:prstGeom>
        </p:spPr>
      </p:pic>
    </p:spTree>
    <p:extLst>
      <p:ext uri="{BB962C8B-B14F-4D97-AF65-F5344CB8AC3E}">
        <p14:creationId xmlns:p14="http://schemas.microsoft.com/office/powerpoint/2010/main" val="37378135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smtClean="0"/>
              <a:t>Prediction MSE</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0077445"/>
              </p:ext>
            </p:extLst>
          </p:nvPr>
        </p:nvGraphicFramePr>
        <p:xfrm>
          <a:off x="908248" y="1148544"/>
          <a:ext cx="7696200" cy="876300"/>
        </p:xfrm>
        <a:graphic>
          <a:graphicData uri="http://schemas.openxmlformats.org/drawingml/2006/table">
            <a:tbl>
              <a:tblPr/>
              <a:tblGrid>
                <a:gridCol w="1981200">
                  <a:extLst>
                    <a:ext uri="{9D8B030D-6E8A-4147-A177-3AD203B41FA5}">
                      <a16:colId xmlns:a16="http://schemas.microsoft.com/office/drawing/2014/main" val="3514439321"/>
                    </a:ext>
                  </a:extLst>
                </a:gridCol>
                <a:gridCol w="952500">
                  <a:extLst>
                    <a:ext uri="{9D8B030D-6E8A-4147-A177-3AD203B41FA5}">
                      <a16:colId xmlns:a16="http://schemas.microsoft.com/office/drawing/2014/main" val="146923457"/>
                    </a:ext>
                  </a:extLst>
                </a:gridCol>
                <a:gridCol w="952500">
                  <a:extLst>
                    <a:ext uri="{9D8B030D-6E8A-4147-A177-3AD203B41FA5}">
                      <a16:colId xmlns:a16="http://schemas.microsoft.com/office/drawing/2014/main" val="474674774"/>
                    </a:ext>
                  </a:extLst>
                </a:gridCol>
                <a:gridCol w="952500">
                  <a:extLst>
                    <a:ext uri="{9D8B030D-6E8A-4147-A177-3AD203B41FA5}">
                      <a16:colId xmlns:a16="http://schemas.microsoft.com/office/drawing/2014/main" val="1630497799"/>
                    </a:ext>
                  </a:extLst>
                </a:gridCol>
                <a:gridCol w="952500">
                  <a:extLst>
                    <a:ext uri="{9D8B030D-6E8A-4147-A177-3AD203B41FA5}">
                      <a16:colId xmlns:a16="http://schemas.microsoft.com/office/drawing/2014/main" val="11798766"/>
                    </a:ext>
                  </a:extLst>
                </a:gridCol>
                <a:gridCol w="952500">
                  <a:extLst>
                    <a:ext uri="{9D8B030D-6E8A-4147-A177-3AD203B41FA5}">
                      <a16:colId xmlns:a16="http://schemas.microsoft.com/office/drawing/2014/main" val="2026449190"/>
                    </a:ext>
                  </a:extLst>
                </a:gridCol>
                <a:gridCol w="952500">
                  <a:extLst>
                    <a:ext uri="{9D8B030D-6E8A-4147-A177-3AD203B41FA5}">
                      <a16:colId xmlns:a16="http://schemas.microsoft.com/office/drawing/2014/main" val="3167480087"/>
                    </a:ext>
                  </a:extLst>
                </a:gridCol>
              </a:tblGrid>
              <a:tr h="200025">
                <a:tc>
                  <a:txBody>
                    <a:bodyPr/>
                    <a:lstStyle/>
                    <a:p>
                      <a:pPr algn="l" fontAlgn="b"/>
                      <a:r>
                        <a:rPr lang="x-none"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7229970"/>
                  </a:ext>
                </a:extLst>
              </a:tr>
              <a:tr h="333375">
                <a:tc>
                  <a:txBody>
                    <a:bodyPr/>
                    <a:lstStyle/>
                    <a:p>
                      <a:pPr algn="l" fontAlgn="b"/>
                      <a:r>
                        <a:rPr lang="en-US" sz="2000" b="0" i="0" u="none" strike="noStrike">
                          <a:solidFill>
                            <a:srgbClr val="000000"/>
                          </a:solidFill>
                          <a:effectLst/>
                          <a:latin typeface="Calibri" panose="020F0502020204030204" pitchFamily="34" charset="0"/>
                        </a:rPr>
                        <a:t>Model</a:t>
                      </a:r>
                    </a:p>
                  </a:txBody>
                  <a:tcPr marL="9525" marR="9525" marT="9525"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Const</a:t>
                      </a:r>
                    </a:p>
                  </a:txBody>
                  <a:tcPr marL="9525" marR="9525" marT="9525"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PCA</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OLS</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Ridge</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Lasso</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Enet</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6465177"/>
                  </a:ext>
                </a:extLst>
              </a:tr>
              <a:tr h="342900">
                <a:tc>
                  <a:txBody>
                    <a:bodyPr/>
                    <a:lstStyle/>
                    <a:p>
                      <a:pPr algn="l" fontAlgn="b"/>
                      <a:r>
                        <a:rPr lang="en-US" sz="2000" b="0" i="0" u="none" strike="noStrike">
                          <a:solidFill>
                            <a:srgbClr val="000000"/>
                          </a:solidFill>
                          <a:effectLst/>
                          <a:latin typeface="Calibri" panose="020F0502020204030204" pitchFamily="34" charset="0"/>
                        </a:rPr>
                        <a:t>PMSE</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44.540</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42.191</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57.024</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43.017</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41.794</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dirty="0">
                          <a:solidFill>
                            <a:srgbClr val="000000"/>
                          </a:solidFill>
                          <a:effectLst/>
                          <a:latin typeface="Calibri" panose="020F0502020204030204" pitchFamily="34" charset="0"/>
                        </a:rPr>
                        <a:t>41.918</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3885453"/>
                  </a:ext>
                </a:extLst>
              </a:tr>
            </a:tbl>
          </a:graphicData>
        </a:graphic>
      </p:graphicFrame>
      <p:sp>
        <p:nvSpPr>
          <p:cNvPr id="4" name="Date Placeholder 3"/>
          <p:cNvSpPr>
            <a:spLocks noGrp="1"/>
          </p:cNvSpPr>
          <p:nvPr>
            <p:ph type="dt" sz="half" idx="4294967295"/>
          </p:nvPr>
        </p:nvSpPr>
        <p:spPr>
          <a:xfrm>
            <a:off x="683568" y="6386400"/>
            <a:ext cx="2133600" cy="180000"/>
          </a:xfrm>
          <a:prstGeom prst="rect">
            <a:avLst/>
          </a:prstGeom>
        </p:spPr>
        <p:txBody>
          <a:bodyPr/>
          <a:lstStyle/>
          <a:p>
            <a:r>
              <a:rPr lang="de-DE" smtClean="0"/>
              <a:t>06.12.2018</a:t>
            </a:r>
            <a:endParaRPr lang="de-DE" dirty="0"/>
          </a:p>
        </p:txBody>
      </p:sp>
      <p:sp>
        <p:nvSpPr>
          <p:cNvPr id="5" name="Footer Placeholder 4"/>
          <p:cNvSpPr>
            <a:spLocks noGrp="1"/>
          </p:cNvSpPr>
          <p:nvPr>
            <p:ph type="ftr" sz="quarter" idx="4294967295"/>
          </p:nvPr>
        </p:nvSpPr>
        <p:spPr>
          <a:xfrm>
            <a:off x="684000" y="6134400"/>
            <a:ext cx="2895600" cy="180000"/>
          </a:xfrm>
          <a:prstGeom prst="rect">
            <a:avLst/>
          </a:prstGeom>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12</a:t>
            </a:fld>
            <a:endParaRPr lang="de-DE"/>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8268" t="7088" r="9045" b="1563"/>
          <a:stretch/>
        </p:blipFill>
        <p:spPr>
          <a:xfrm>
            <a:off x="503548" y="2076290"/>
            <a:ext cx="8212564" cy="4536464"/>
          </a:xfrm>
          <a:prstGeom prst="rect">
            <a:avLst/>
          </a:prstGeom>
        </p:spPr>
      </p:pic>
    </p:spTree>
    <p:extLst>
      <p:ext uri="{BB962C8B-B14F-4D97-AF65-F5344CB8AC3E}">
        <p14:creationId xmlns:p14="http://schemas.microsoft.com/office/powerpoint/2010/main" val="39270056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Caveats</a:t>
            </a:r>
            <a:endParaRPr lang="de-DE" dirty="0"/>
          </a:p>
        </p:txBody>
      </p:sp>
      <p:sp>
        <p:nvSpPr>
          <p:cNvPr id="3" name="Content Placeholder 2"/>
          <p:cNvSpPr>
            <a:spLocks noGrp="1"/>
          </p:cNvSpPr>
          <p:nvPr>
            <p:ph idx="1"/>
          </p:nvPr>
        </p:nvSpPr>
        <p:spPr/>
        <p:txBody>
          <a:bodyPr/>
          <a:lstStyle/>
          <a:p>
            <a:r>
              <a:rPr lang="en-GB" dirty="0" smtClean="0"/>
              <a:t>Unstructured project (exploratory analysis)</a:t>
            </a:r>
          </a:p>
          <a:p>
            <a:r>
              <a:rPr lang="en-GB" dirty="0" smtClean="0"/>
              <a:t>Not a </a:t>
            </a:r>
            <a:r>
              <a:rPr lang="en-GB" dirty="0"/>
              <a:t>general framework that </a:t>
            </a:r>
            <a:r>
              <a:rPr lang="en-GB" dirty="0" smtClean="0"/>
              <a:t>fits all types </a:t>
            </a:r>
            <a:r>
              <a:rPr lang="en-GB" dirty="0"/>
              <a:t>of </a:t>
            </a:r>
            <a:r>
              <a:rPr lang="en-GB" dirty="0" smtClean="0"/>
              <a:t>models</a:t>
            </a:r>
          </a:p>
          <a:p>
            <a:r>
              <a:rPr lang="en-GB" dirty="0"/>
              <a:t>No tests on statistical significance and improvements in prediction accuracy</a:t>
            </a:r>
          </a:p>
          <a:p>
            <a:r>
              <a:rPr lang="en-GB" dirty="0" smtClean="0"/>
              <a:t>10-fold cross-validation is not well-suited for time-series</a:t>
            </a:r>
          </a:p>
          <a:p>
            <a:endParaRPr lang="en-GB" dirty="0" smtClean="0"/>
          </a:p>
          <a:p>
            <a:endParaRPr lang="en-GB" dirty="0" smtClean="0"/>
          </a:p>
          <a:p>
            <a:endParaRPr lang="de-DE" dirty="0"/>
          </a:p>
        </p:txBody>
      </p:sp>
      <p:sp>
        <p:nvSpPr>
          <p:cNvPr id="4" name="Date Placeholder 3"/>
          <p:cNvSpPr>
            <a:spLocks noGrp="1"/>
          </p:cNvSpPr>
          <p:nvPr>
            <p:ph type="dt" sz="half" idx="4294967295"/>
          </p:nvPr>
        </p:nvSpPr>
        <p:spPr>
          <a:xfrm>
            <a:off x="683568" y="6386400"/>
            <a:ext cx="2133600" cy="180000"/>
          </a:xfrm>
          <a:prstGeom prst="rect">
            <a:avLst/>
          </a:prstGeom>
        </p:spPr>
        <p:txBody>
          <a:bodyPr/>
          <a:lstStyle/>
          <a:p>
            <a:r>
              <a:rPr lang="de-DE" smtClean="0"/>
              <a:t>16.06.2019</a:t>
            </a:r>
            <a:endParaRPr lang="de-DE" dirty="0"/>
          </a:p>
        </p:txBody>
      </p:sp>
      <p:sp>
        <p:nvSpPr>
          <p:cNvPr id="5" name="Footer Placeholder 4"/>
          <p:cNvSpPr>
            <a:spLocks noGrp="1"/>
          </p:cNvSpPr>
          <p:nvPr>
            <p:ph type="ftr" sz="quarter" idx="4294967295"/>
          </p:nvPr>
        </p:nvSpPr>
        <p:spPr>
          <a:xfrm>
            <a:off x="684000" y="6134400"/>
            <a:ext cx="2895600" cy="180000"/>
          </a:xfrm>
          <a:prstGeom prst="rect">
            <a:avLst/>
          </a:prstGeom>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13</a:t>
            </a:fld>
            <a:endParaRPr lang="de-DE"/>
          </a:p>
        </p:txBody>
      </p:sp>
    </p:spTree>
    <p:extLst>
      <p:ext uri="{BB962C8B-B14F-4D97-AF65-F5344CB8AC3E}">
        <p14:creationId xmlns:p14="http://schemas.microsoft.com/office/powerpoint/2010/main" val="11411130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smtClean="0"/>
              <a:t>Cross-Validation MSE</a:t>
            </a:r>
            <a:endParaRPr lang="en-US" dirty="0"/>
          </a:p>
        </p:txBody>
      </p:sp>
      <p:sp>
        <p:nvSpPr>
          <p:cNvPr id="4" name="Date Placeholder 3"/>
          <p:cNvSpPr>
            <a:spLocks noGrp="1"/>
          </p:cNvSpPr>
          <p:nvPr>
            <p:ph type="dt" sz="half" idx="4294967295"/>
          </p:nvPr>
        </p:nvSpPr>
        <p:spPr>
          <a:xfrm>
            <a:off x="683568" y="6386400"/>
            <a:ext cx="2133600" cy="180000"/>
          </a:xfrm>
          <a:prstGeom prst="rect">
            <a:avLst/>
          </a:prstGeom>
        </p:spPr>
        <p:txBody>
          <a:bodyPr/>
          <a:lstStyle/>
          <a:p>
            <a:r>
              <a:rPr lang="de-DE" smtClean="0"/>
              <a:t>06.12.2018</a:t>
            </a:r>
            <a:endParaRPr lang="de-DE" dirty="0"/>
          </a:p>
        </p:txBody>
      </p:sp>
      <p:sp>
        <p:nvSpPr>
          <p:cNvPr id="5" name="Footer Placeholder 4"/>
          <p:cNvSpPr>
            <a:spLocks noGrp="1"/>
          </p:cNvSpPr>
          <p:nvPr>
            <p:ph type="ftr" sz="quarter" idx="4294967295"/>
          </p:nvPr>
        </p:nvSpPr>
        <p:spPr>
          <a:xfrm>
            <a:off x="684000" y="6134400"/>
            <a:ext cx="2895600" cy="180000"/>
          </a:xfrm>
          <a:prstGeom prst="rect">
            <a:avLst/>
          </a:prstGeom>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14</a:t>
            </a:fld>
            <a:endParaRPr lang="de-DE"/>
          </a:p>
        </p:txBody>
      </p:sp>
      <p:graphicFrame>
        <p:nvGraphicFramePr>
          <p:cNvPr id="22" name="Content Placeholder 21"/>
          <p:cNvGraphicFramePr>
            <a:graphicFrameLocks noGrp="1"/>
          </p:cNvGraphicFramePr>
          <p:nvPr>
            <p:ph idx="1"/>
            <p:extLst>
              <p:ext uri="{D42A27DB-BD31-4B8C-83A1-F6EECF244321}">
                <p14:modId xmlns:p14="http://schemas.microsoft.com/office/powerpoint/2010/main" val="3424898350"/>
              </p:ext>
            </p:extLst>
          </p:nvPr>
        </p:nvGraphicFramePr>
        <p:xfrm>
          <a:off x="683571" y="1481977"/>
          <a:ext cx="8064892" cy="1543050"/>
        </p:xfrm>
        <a:graphic>
          <a:graphicData uri="http://schemas.openxmlformats.org/drawingml/2006/table">
            <a:tbl>
              <a:tblPr/>
              <a:tblGrid>
                <a:gridCol w="1913704">
                  <a:extLst>
                    <a:ext uri="{9D8B030D-6E8A-4147-A177-3AD203B41FA5}">
                      <a16:colId xmlns:a16="http://schemas.microsoft.com/office/drawing/2014/main" val="3775047998"/>
                    </a:ext>
                  </a:extLst>
                </a:gridCol>
                <a:gridCol w="1025198">
                  <a:extLst>
                    <a:ext uri="{9D8B030D-6E8A-4147-A177-3AD203B41FA5}">
                      <a16:colId xmlns:a16="http://schemas.microsoft.com/office/drawing/2014/main" val="3030313444"/>
                    </a:ext>
                  </a:extLst>
                </a:gridCol>
                <a:gridCol w="1025198">
                  <a:extLst>
                    <a:ext uri="{9D8B030D-6E8A-4147-A177-3AD203B41FA5}">
                      <a16:colId xmlns:a16="http://schemas.microsoft.com/office/drawing/2014/main" val="1875216255"/>
                    </a:ext>
                  </a:extLst>
                </a:gridCol>
                <a:gridCol w="1025198">
                  <a:extLst>
                    <a:ext uri="{9D8B030D-6E8A-4147-A177-3AD203B41FA5}">
                      <a16:colId xmlns:a16="http://schemas.microsoft.com/office/drawing/2014/main" val="1337544573"/>
                    </a:ext>
                  </a:extLst>
                </a:gridCol>
                <a:gridCol w="1025198">
                  <a:extLst>
                    <a:ext uri="{9D8B030D-6E8A-4147-A177-3AD203B41FA5}">
                      <a16:colId xmlns:a16="http://schemas.microsoft.com/office/drawing/2014/main" val="1927138739"/>
                    </a:ext>
                  </a:extLst>
                </a:gridCol>
                <a:gridCol w="1025198">
                  <a:extLst>
                    <a:ext uri="{9D8B030D-6E8A-4147-A177-3AD203B41FA5}">
                      <a16:colId xmlns:a16="http://schemas.microsoft.com/office/drawing/2014/main" val="3812975210"/>
                    </a:ext>
                  </a:extLst>
                </a:gridCol>
                <a:gridCol w="1025198">
                  <a:extLst>
                    <a:ext uri="{9D8B030D-6E8A-4147-A177-3AD203B41FA5}">
                      <a16:colId xmlns:a16="http://schemas.microsoft.com/office/drawing/2014/main" val="2488201003"/>
                    </a:ext>
                  </a:extLst>
                </a:gridCol>
              </a:tblGrid>
              <a:tr h="200025">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2326010"/>
                  </a:ext>
                </a:extLst>
              </a:tr>
              <a:tr h="333375">
                <a:tc gridSpan="7">
                  <a:txBody>
                    <a:bodyPr/>
                    <a:lstStyle/>
                    <a:p>
                      <a:pPr algn="ctr" fontAlgn="b"/>
                      <a:r>
                        <a:rPr lang="en-US" sz="2000" b="0" i="0" u="none" strike="noStrike" dirty="0">
                          <a:solidFill>
                            <a:srgbClr val="000000"/>
                          </a:solidFill>
                          <a:effectLst/>
                          <a:latin typeface="Calibri" panose="020F0502020204030204" pitchFamily="34" charset="0"/>
                        </a:rPr>
                        <a:t>Train and Validation Mean Squared Errors</a:t>
                      </a:r>
                    </a:p>
                  </a:txBody>
                  <a:tcPr marL="9525" marR="9525" marT="9525"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21686618"/>
                  </a:ext>
                </a:extLst>
              </a:tr>
              <a:tr h="333375">
                <a:tc>
                  <a:txBody>
                    <a:bodyPr/>
                    <a:lstStyle/>
                    <a:p>
                      <a:pPr algn="l" fontAlgn="b"/>
                      <a:r>
                        <a:rPr lang="en-US" sz="2000" b="0" i="0" u="none" strike="noStrike">
                          <a:solidFill>
                            <a:srgbClr val="000000"/>
                          </a:solidFill>
                          <a:effectLst/>
                          <a:latin typeface="Calibri" panose="020F0502020204030204" pitchFamily="34" charset="0"/>
                        </a:rPr>
                        <a:t>Model</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err="1">
                          <a:solidFill>
                            <a:srgbClr val="000000"/>
                          </a:solidFill>
                          <a:effectLst/>
                          <a:latin typeface="Calibri" panose="020F0502020204030204" pitchFamily="34" charset="0"/>
                        </a:rPr>
                        <a:t>Const</a:t>
                      </a:r>
                      <a:endParaRPr lang="en-US" sz="20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PCA</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OLS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Ridge</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Lasso</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Enet</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1397725"/>
                  </a:ext>
                </a:extLst>
              </a:tr>
              <a:tr h="333375">
                <a:tc>
                  <a:txBody>
                    <a:bodyPr/>
                    <a:lstStyle/>
                    <a:p>
                      <a:pPr algn="l" fontAlgn="b"/>
                      <a:r>
                        <a:rPr lang="x-none" sz="2000" b="0" i="0" u="none" strike="noStrike" dirty="0" smtClean="0">
                          <a:solidFill>
                            <a:srgbClr val="000000"/>
                          </a:solidFill>
                          <a:effectLst/>
                          <a:latin typeface="Calibri" panose="020F0502020204030204" pitchFamily="34" charset="0"/>
                        </a:rPr>
                        <a:t>Avg. </a:t>
                      </a:r>
                      <a:r>
                        <a:rPr lang="en-US" sz="2000" b="0" i="0" u="none" strike="noStrike" dirty="0" smtClean="0">
                          <a:solidFill>
                            <a:srgbClr val="000000"/>
                          </a:solidFill>
                          <a:effectLst/>
                          <a:latin typeface="Calibri" panose="020F0502020204030204" pitchFamily="34" charset="0"/>
                        </a:rPr>
                        <a:t>Train </a:t>
                      </a:r>
                      <a:r>
                        <a:rPr lang="en-US" sz="2000" b="0" i="0" u="none" strike="noStrike" dirty="0">
                          <a:solidFill>
                            <a:srgbClr val="000000"/>
                          </a:solidFill>
                          <a:effectLst/>
                          <a:latin typeface="Calibri" panose="020F0502020204030204" pitchFamily="34" charset="0"/>
                        </a:rPr>
                        <a:t>MSE</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x-none" sz="2000" b="0" i="0" u="none" strike="noStrike">
                          <a:solidFill>
                            <a:srgbClr val="000000"/>
                          </a:solidFill>
                          <a:effectLst/>
                          <a:latin typeface="Calibri" panose="020F0502020204030204" pitchFamily="34" charset="0"/>
                        </a:rPr>
                        <a:t>19.396</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x-none" sz="2000" b="0" i="0" u="none" strike="noStrike">
                          <a:solidFill>
                            <a:srgbClr val="000000"/>
                          </a:solidFill>
                          <a:effectLst/>
                          <a:latin typeface="Calibri" panose="020F0502020204030204" pitchFamily="34" charset="0"/>
                        </a:rPr>
                        <a:t>19.131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x-none" sz="2000" b="0" i="0" u="none" strike="noStrike">
                          <a:solidFill>
                            <a:srgbClr val="000000"/>
                          </a:solidFill>
                          <a:effectLst/>
                          <a:latin typeface="Calibri" panose="020F0502020204030204" pitchFamily="34" charset="0"/>
                        </a:rPr>
                        <a:t>16.659</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x-none" sz="2000" b="0" i="0" u="none" strike="noStrike">
                          <a:solidFill>
                            <a:srgbClr val="000000"/>
                          </a:solidFill>
                          <a:effectLst/>
                          <a:latin typeface="Calibri" panose="020F0502020204030204" pitchFamily="34" charset="0"/>
                        </a:rPr>
                        <a:t>16.729</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x-none" sz="2000" b="0" i="0" u="none" strike="noStrike">
                          <a:solidFill>
                            <a:srgbClr val="000000"/>
                          </a:solidFill>
                          <a:effectLst/>
                          <a:latin typeface="Calibri" panose="020F0502020204030204" pitchFamily="34" charset="0"/>
                        </a:rPr>
                        <a:t>18.340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x-none" sz="2000" b="0" i="0" u="none" strike="noStrike">
                          <a:solidFill>
                            <a:srgbClr val="000000"/>
                          </a:solidFill>
                          <a:effectLst/>
                          <a:latin typeface="Calibri" panose="020F0502020204030204" pitchFamily="34" charset="0"/>
                        </a:rPr>
                        <a:t>18.325</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52847149"/>
                  </a:ext>
                </a:extLst>
              </a:tr>
              <a:tr h="342900">
                <a:tc>
                  <a:txBody>
                    <a:bodyPr/>
                    <a:lstStyle/>
                    <a:p>
                      <a:pPr algn="l" fontAlgn="b"/>
                      <a:r>
                        <a:rPr lang="x-none" sz="2000" b="0" i="0" u="none" strike="noStrike" dirty="0" smtClean="0">
                          <a:solidFill>
                            <a:srgbClr val="000000"/>
                          </a:solidFill>
                          <a:effectLst/>
                          <a:latin typeface="Calibri" panose="020F0502020204030204" pitchFamily="34" charset="0"/>
                        </a:rPr>
                        <a:t>Avg. </a:t>
                      </a:r>
                      <a:r>
                        <a:rPr lang="en-US" sz="2000" b="0" i="0" u="none" strike="noStrike" dirty="0" smtClean="0">
                          <a:solidFill>
                            <a:srgbClr val="000000"/>
                          </a:solidFill>
                          <a:effectLst/>
                          <a:latin typeface="Calibri" panose="020F0502020204030204" pitchFamily="34" charset="0"/>
                        </a:rPr>
                        <a:t>Validate </a:t>
                      </a:r>
                      <a:r>
                        <a:rPr lang="en-US" sz="2000" b="0" i="0" u="none" strike="noStrike" dirty="0">
                          <a:solidFill>
                            <a:srgbClr val="000000"/>
                          </a:solidFill>
                          <a:effectLst/>
                          <a:latin typeface="Calibri" panose="020F0502020204030204" pitchFamily="34" charset="0"/>
                        </a:rPr>
                        <a:t>MSE</a:t>
                      </a:r>
                    </a:p>
                  </a:txBody>
                  <a:tcPr marL="9525" marR="9525" marT="9525" marB="0" anchor="b">
                    <a:lnL>
                      <a:noFill/>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19.428</a:t>
                      </a:r>
                    </a:p>
                  </a:txBody>
                  <a:tcPr marL="9525" marR="9525" marT="9525" marB="0" anchor="ctr">
                    <a:lnL w="63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19.479</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21.022</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20.720</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19.382</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dirty="0">
                          <a:solidFill>
                            <a:srgbClr val="000000"/>
                          </a:solidFill>
                          <a:effectLst/>
                          <a:latin typeface="Calibri" panose="020F0502020204030204" pitchFamily="34" charset="0"/>
                        </a:rPr>
                        <a:t>19.382</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636203"/>
                  </a:ext>
                </a:extLst>
              </a:tr>
            </a:tbl>
          </a:graphicData>
        </a:graphic>
      </p:graphicFrame>
      <p:sp>
        <p:nvSpPr>
          <p:cNvPr id="23" name="Content Placeholder 2"/>
          <p:cNvSpPr txBox="1">
            <a:spLocks/>
          </p:cNvSpPr>
          <p:nvPr/>
        </p:nvSpPr>
        <p:spPr>
          <a:xfrm>
            <a:off x="684000" y="3212976"/>
            <a:ext cx="7776000" cy="2849424"/>
          </a:xfrm>
          <a:prstGeom prst="rect">
            <a:avLst/>
          </a:prstGeom>
        </p:spPr>
        <p:txBody>
          <a:bodyPr vert="horz" lIns="0" tIns="0" rIns="0" bIns="0" rtlCol="0" anchor="t">
            <a:noAutofit/>
          </a:bodyPr>
          <a:lstStyle>
            <a:lvl1pPr marL="342900" indent="-342900" algn="l" defTabSz="914400" rtl="0" eaLnBrk="1" latinLnBrk="0" hangingPunct="1">
              <a:spcBef>
                <a:spcPct val="20000"/>
              </a:spcBef>
              <a:buFont typeface="Arial" panose="020B0604020202020204" pitchFamily="34" charset="0"/>
              <a:buChar char="•"/>
              <a:defRPr sz="2400" kern="1200">
                <a:solidFill>
                  <a:srgbClr val="003056"/>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rgbClr val="0030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rgbClr val="0030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rgbClr val="0030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x-none" sz="2000" dirty="0" smtClean="0"/>
              <a:t>Constant model (simple historical average) and a model with principal </a:t>
            </a:r>
            <a:r>
              <a:rPr lang="x-none" sz="2000" dirty="0"/>
              <a:t>c</a:t>
            </a:r>
            <a:r>
              <a:rPr lang="x-none" sz="2000" dirty="0" smtClean="0"/>
              <a:t>omponents  as regressors show similar performance  in the train and validation samples</a:t>
            </a:r>
          </a:p>
          <a:p>
            <a:r>
              <a:rPr lang="x-none" sz="2000" dirty="0" smtClean="0"/>
              <a:t>OLS performs well in the train sample but has high MSE in the validation sample (overfitting)</a:t>
            </a:r>
          </a:p>
          <a:p>
            <a:r>
              <a:rPr lang="x-none" sz="2000" dirty="0" smtClean="0"/>
              <a:t>Ridge improves slightly this pattern</a:t>
            </a:r>
          </a:p>
          <a:p>
            <a:r>
              <a:rPr lang="x-none" sz="2000" dirty="0" smtClean="0"/>
              <a:t>Lasso and Enet </a:t>
            </a:r>
            <a:r>
              <a:rPr lang="x-none" sz="2000" dirty="0"/>
              <a:t>signifcantly</a:t>
            </a:r>
            <a:r>
              <a:rPr lang="x-none" sz="2000" dirty="0" smtClean="0"/>
              <a:t> improve performance in the validation sample</a:t>
            </a:r>
            <a:endParaRPr lang="en-US" sz="2000" dirty="0"/>
          </a:p>
        </p:txBody>
      </p:sp>
    </p:spTree>
    <p:extLst>
      <p:ext uri="{BB962C8B-B14F-4D97-AF65-F5344CB8AC3E}">
        <p14:creationId xmlns:p14="http://schemas.microsoft.com/office/powerpoint/2010/main" val="11845207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Dimensional Setting</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4000" y="1232756"/>
                <a:ext cx="7776000" cy="4583734"/>
              </a:xfrm>
            </p:spPr>
            <p:txBody>
              <a:bodyPr/>
              <a:lstStyle/>
              <a:p>
                <a:pPr marL="342900" lvl="1" indent="-342900">
                  <a:buFont typeface="Arial" panose="020B0604020202020204" pitchFamily="34" charset="0"/>
                  <a:buChar char="•"/>
                </a:pPr>
                <a:r>
                  <a:rPr lang="en-US" sz="2400" dirty="0">
                    <a:sym typeface="Wingdings" panose="05000000000000000000" pitchFamily="2" charset="2"/>
                  </a:rPr>
                  <a:t>Start </a:t>
                </a:r>
                <a:r>
                  <a:rPr lang="en-US" sz="2400" dirty="0" smtClean="0">
                    <a:sym typeface="Wingdings" panose="05000000000000000000" pitchFamily="2" charset="2"/>
                  </a:rPr>
                  <a:t>with data from </a:t>
                </a:r>
                <a:r>
                  <a:rPr lang="en-US" sz="2400" dirty="0"/>
                  <a:t>Neely et al. </a:t>
                </a:r>
                <a:r>
                  <a:rPr lang="en-US" sz="2400" dirty="0"/>
                  <a:t>(2014) + add </a:t>
                </a:r>
                <a:r>
                  <a:rPr lang="en-US" sz="2400" dirty="0"/>
                  <a:t>predictors</a:t>
                </a:r>
              </a:p>
              <a:p>
                <a:r>
                  <a:rPr lang="en-US" dirty="0" smtClean="0"/>
                  <a:t>14 </a:t>
                </a:r>
                <a:r>
                  <a:rPr lang="en-US" dirty="0" smtClean="0"/>
                  <a:t>Macro Variables + 14 Technical Indicators + Aggregate Short Interest + </a:t>
                </a:r>
                <a:r>
                  <a:rPr lang="en-US" dirty="0"/>
                  <a:t>Recession Dummy </a:t>
                </a:r>
                <a:r>
                  <a:rPr lang="en-US" dirty="0" smtClean="0"/>
                  <a:t>+ Sentiment </a:t>
                </a:r>
                <a:r>
                  <a:rPr lang="en-US" dirty="0" smtClean="0">
                    <a:sym typeface="Wingdings" panose="05000000000000000000" pitchFamily="2" charset="2"/>
                  </a:rPr>
                  <a:t> </a:t>
                </a:r>
                <a14:m>
                  <m:oMath xmlns:m="http://schemas.openxmlformats.org/officeDocument/2006/math">
                    <m:r>
                      <a:rPr lang="en-US" i="1" dirty="0" smtClean="0">
                        <a:latin typeface="Cambria Math"/>
                        <a:sym typeface="Wingdings" panose="05000000000000000000" pitchFamily="2" charset="2"/>
                      </a:rPr>
                      <m:t>𝑝</m:t>
                    </m:r>
                    <m:r>
                      <a:rPr lang="en-US" i="1" dirty="0" smtClean="0">
                        <a:latin typeface="Cambria Math"/>
                        <a:sym typeface="Wingdings" panose="05000000000000000000" pitchFamily="2" charset="2"/>
                      </a:rPr>
                      <m:t> = 31</m:t>
                    </m:r>
                  </m:oMath>
                </a14:m>
                <a:endParaRPr lang="en-US" dirty="0" smtClean="0"/>
              </a:p>
              <a:p>
                <a:pPr lvl="1"/>
                <a:r>
                  <a:rPr lang="en-US" dirty="0" smtClean="0"/>
                  <a:t>With squared terms </a:t>
                </a:r>
                <a14:m>
                  <m:oMath xmlns:m="http://schemas.openxmlformats.org/officeDocument/2006/math">
                    <m:r>
                      <a:rPr lang="en-US" i="1" dirty="0" smtClean="0">
                        <a:latin typeface="Cambria Math"/>
                      </a:rPr>
                      <m:t>𝑝</m:t>
                    </m:r>
                    <m:r>
                      <a:rPr lang="en-US" i="1" dirty="0" smtClean="0">
                        <a:latin typeface="Cambria Math"/>
                      </a:rPr>
                      <m:t> = 62 </m:t>
                    </m:r>
                  </m:oMath>
                </a14:m>
                <a:r>
                  <a:rPr lang="en-US" dirty="0" smtClean="0"/>
                  <a:t>and </a:t>
                </a:r>
                <a:r>
                  <a:rPr lang="en-US" dirty="0" err="1"/>
                  <a:t>withs</a:t>
                </a:r>
                <a:r>
                  <a:rPr lang="en-US" dirty="0"/>
                  <a:t> </a:t>
                </a:r>
                <a:r>
                  <a:rPr lang="en-US" dirty="0" smtClean="0"/>
                  <a:t>interaction </a:t>
                </a:r>
                <a:r>
                  <a:rPr lang="en-US" dirty="0" smtClean="0"/>
                  <a:t>term </a:t>
                </a:r>
                <a14:m>
                  <m:oMath xmlns:m="http://schemas.openxmlformats.org/officeDocument/2006/math">
                    <m:r>
                      <a:rPr lang="en-US" i="1" dirty="0" smtClean="0">
                        <a:latin typeface="Cambria Math"/>
                      </a:rPr>
                      <m:t>𝑝</m:t>
                    </m:r>
                    <m:r>
                      <a:rPr lang="en-US" i="1" dirty="0" smtClean="0">
                        <a:latin typeface="Cambria Math"/>
                      </a:rPr>
                      <m:t> =527</m:t>
                    </m:r>
                  </m:oMath>
                </a14:m>
                <a:endParaRPr lang="en-US" dirty="0" smtClean="0"/>
              </a:p>
              <a:p>
                <a:r>
                  <a:rPr lang="en-US" dirty="0" smtClean="0"/>
                  <a:t> 1974 – 2010 </a:t>
                </a:r>
                <a:r>
                  <a:rPr lang="en-US" dirty="0" smtClean="0">
                    <a:sym typeface="Wingdings" panose="05000000000000000000" pitchFamily="2" charset="2"/>
                  </a:rPr>
                  <a:t></a:t>
                </a:r>
                <a:r>
                  <a:rPr lang="en-US" dirty="0" smtClean="0"/>
                  <a:t> </a:t>
                </a:r>
                <a14:m>
                  <m:oMath xmlns:m="http://schemas.openxmlformats.org/officeDocument/2006/math">
                    <m:r>
                      <a:rPr lang="en-US" i="1" dirty="0" smtClean="0">
                        <a:latin typeface="Cambria Math"/>
                      </a:rPr>
                      <m:t>𝑛</m:t>
                    </m:r>
                    <m:r>
                      <a:rPr lang="en-US" i="1" dirty="0" smtClean="0">
                        <a:latin typeface="Cambria Math"/>
                      </a:rPr>
                      <m:t> = 444 </m:t>
                    </m:r>
                  </m:oMath>
                </a14:m>
                <a:r>
                  <a:rPr lang="en-US" dirty="0" smtClean="0"/>
                  <a:t>months</a:t>
                </a:r>
              </a:p>
              <a:p>
                <a:r>
                  <a:rPr lang="en-US" dirty="0" smtClean="0"/>
                  <a:t>Thus, small sample size relative to the number of predictors (</a:t>
                </a:r>
                <a14:m>
                  <m:oMath xmlns:m="http://schemas.openxmlformats.org/officeDocument/2006/math">
                    <m:r>
                      <a:rPr lang="en-US" b="0" i="1" smtClean="0">
                        <a:latin typeface="Cambria Math"/>
                      </a:rPr>
                      <m:t>𝑝</m:t>
                    </m:r>
                    <m:r>
                      <a:rPr lang="en-US" b="0" i="1" smtClean="0">
                        <a:latin typeface="Cambria Math"/>
                        <a:ea typeface="Cambria Math"/>
                      </a:rPr>
                      <m:t>≈</m:t>
                    </m:r>
                    <m:r>
                      <a:rPr lang="en-US" b="0" i="1" smtClean="0">
                        <a:latin typeface="Cambria Math"/>
                        <a:ea typeface="Cambria Math"/>
                      </a:rPr>
                      <m:t>𝑛</m:t>
                    </m:r>
                  </m:oMath>
                </a14:m>
                <a:r>
                  <a:rPr lang="en-US" dirty="0" smtClean="0"/>
                  <a:t>) </a:t>
                </a:r>
              </a:p>
              <a:p>
                <a:r>
                  <a:rPr lang="en-US" dirty="0" smtClean="0"/>
                  <a:t> In this setting, OLS is expected to provide a poor/noisy estimate</a:t>
                </a:r>
              </a:p>
              <a:p>
                <a:r>
                  <a:rPr lang="en-US" dirty="0" smtClean="0"/>
                  <a:t>Choose methods that perform well in high-dimensional </a:t>
                </a:r>
                <a:endParaRPr lang="en-US" dirty="0" smtClean="0"/>
              </a:p>
              <a:p>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4000" y="1232756"/>
                <a:ext cx="7776000" cy="4583734"/>
              </a:xfrm>
              <a:blipFill>
                <a:blip r:embed="rId2"/>
                <a:stretch>
                  <a:fillRect l="-2194" t="-1995" r="-2351"/>
                </a:stretch>
              </a:blipFill>
            </p:spPr>
            <p:txBody>
              <a:bodyPr/>
              <a:lstStyle/>
              <a:p>
                <a:r>
                  <a:rPr lang="de-DE">
                    <a:noFill/>
                  </a:rPr>
                  <a:t> </a:t>
                </a:r>
              </a:p>
            </p:txBody>
          </p:sp>
        </mc:Fallback>
      </mc:AlternateContent>
      <p:sp>
        <p:nvSpPr>
          <p:cNvPr id="4" name="Date Placeholder 3"/>
          <p:cNvSpPr>
            <a:spLocks noGrp="1"/>
          </p:cNvSpPr>
          <p:nvPr>
            <p:ph type="dt" sz="half" idx="4294967295"/>
          </p:nvPr>
        </p:nvSpPr>
        <p:spPr>
          <a:xfrm>
            <a:off x="683568" y="6386400"/>
            <a:ext cx="2133600" cy="180000"/>
          </a:xfrm>
          <a:prstGeom prst="rect">
            <a:avLst/>
          </a:prstGeom>
        </p:spPr>
        <p:txBody>
          <a:bodyPr/>
          <a:lstStyle/>
          <a:p>
            <a:r>
              <a:rPr lang="de-DE" smtClean="0"/>
              <a:t>06.12.2018</a:t>
            </a:r>
            <a:endParaRPr lang="de-DE" dirty="0"/>
          </a:p>
        </p:txBody>
      </p:sp>
      <p:sp>
        <p:nvSpPr>
          <p:cNvPr id="5" name="Footer Placeholder 4"/>
          <p:cNvSpPr>
            <a:spLocks noGrp="1"/>
          </p:cNvSpPr>
          <p:nvPr>
            <p:ph type="ftr" sz="quarter" idx="4294967295"/>
          </p:nvPr>
        </p:nvSpPr>
        <p:spPr>
          <a:xfrm>
            <a:off x="684000" y="6134400"/>
            <a:ext cx="2895600" cy="180000"/>
          </a:xfrm>
          <a:prstGeom prst="rect">
            <a:avLst/>
          </a:prstGeom>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15</a:t>
            </a:fld>
            <a:endParaRPr lang="de-DE"/>
          </a:p>
        </p:txBody>
      </p:sp>
    </p:spTree>
    <p:extLst>
      <p:ext uri="{BB962C8B-B14F-4D97-AF65-F5344CB8AC3E}">
        <p14:creationId xmlns:p14="http://schemas.microsoft.com/office/powerpoint/2010/main" val="16374100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smtClean="0"/>
              <a:t>Recent Trend</a:t>
            </a:r>
            <a:endParaRPr lang="en-US" dirty="0"/>
          </a:p>
        </p:txBody>
      </p:sp>
      <p:sp>
        <p:nvSpPr>
          <p:cNvPr id="4" name="Date Placeholder 3"/>
          <p:cNvSpPr>
            <a:spLocks noGrp="1"/>
          </p:cNvSpPr>
          <p:nvPr>
            <p:ph type="dt" sz="half" idx="4294967295"/>
          </p:nvPr>
        </p:nvSpPr>
        <p:spPr>
          <a:xfrm>
            <a:off x="683568" y="6386400"/>
            <a:ext cx="2133600" cy="180000"/>
          </a:xfrm>
          <a:prstGeom prst="rect">
            <a:avLst/>
          </a:prstGeom>
        </p:spPr>
        <p:txBody>
          <a:bodyPr/>
          <a:lstStyle/>
          <a:p>
            <a:r>
              <a:rPr lang="de-DE" dirty="0" smtClean="0"/>
              <a:t>06.12.2018</a:t>
            </a:r>
            <a:endParaRPr lang="de-DE" dirty="0"/>
          </a:p>
        </p:txBody>
      </p:sp>
      <p:sp>
        <p:nvSpPr>
          <p:cNvPr id="5" name="Footer Placeholder 4"/>
          <p:cNvSpPr>
            <a:spLocks noGrp="1"/>
          </p:cNvSpPr>
          <p:nvPr>
            <p:ph type="ftr" sz="quarter" idx="4294967295"/>
          </p:nvPr>
        </p:nvSpPr>
        <p:spPr>
          <a:xfrm>
            <a:off x="684000" y="6134400"/>
            <a:ext cx="2895600" cy="180000"/>
          </a:xfrm>
          <a:prstGeom prst="rect">
            <a:avLst/>
          </a:prstGeom>
        </p:spPr>
        <p:txBody>
          <a:bodyPr/>
          <a:lstStyle/>
          <a:p>
            <a:r>
              <a:rPr lang="de-DE" dirty="0"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16</a:t>
            </a:fld>
            <a:endParaRPr lang="de-DE"/>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2" y="1971680"/>
            <a:ext cx="7164796" cy="3761518"/>
          </a:xfrm>
        </p:spPr>
      </p:pic>
    </p:spTree>
    <p:extLst>
      <p:ext uri="{BB962C8B-B14F-4D97-AF65-F5344CB8AC3E}">
        <p14:creationId xmlns:p14="http://schemas.microsoft.com/office/powerpoint/2010/main" val="35712161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Modeling Cultures</a:t>
            </a:r>
            <a:endParaRPr lang="en-US" dirty="0"/>
          </a:p>
        </p:txBody>
      </p:sp>
      <p:sp>
        <p:nvSpPr>
          <p:cNvPr id="3" name="Content Placeholder 2"/>
          <p:cNvSpPr>
            <a:spLocks noGrp="1"/>
          </p:cNvSpPr>
          <p:nvPr>
            <p:ph idx="1"/>
          </p:nvPr>
        </p:nvSpPr>
        <p:spPr/>
        <p:txBody>
          <a:bodyPr/>
          <a:lstStyle/>
          <a:p>
            <a:r>
              <a:rPr lang="en-US" dirty="0" smtClean="0"/>
              <a:t>Process:</a:t>
            </a:r>
          </a:p>
          <a:p>
            <a:endParaRPr lang="en-US" dirty="0"/>
          </a:p>
          <a:p>
            <a:r>
              <a:rPr lang="en-US" dirty="0" smtClean="0"/>
              <a:t>Explanatory Modeling:</a:t>
            </a:r>
          </a:p>
          <a:p>
            <a:endParaRPr lang="en-US" dirty="0"/>
          </a:p>
          <a:p>
            <a:endParaRPr lang="en-US" dirty="0" smtClean="0"/>
          </a:p>
          <a:p>
            <a:r>
              <a:rPr lang="en-US" dirty="0" smtClean="0"/>
              <a:t>Predictive Modeling:</a:t>
            </a:r>
          </a:p>
          <a:p>
            <a:endParaRPr lang="en-US" dirty="0"/>
          </a:p>
          <a:p>
            <a:endParaRPr lang="en-US" dirty="0"/>
          </a:p>
        </p:txBody>
      </p:sp>
      <p:sp>
        <p:nvSpPr>
          <p:cNvPr id="4" name="Date Placeholder 3"/>
          <p:cNvSpPr>
            <a:spLocks noGrp="1"/>
          </p:cNvSpPr>
          <p:nvPr>
            <p:ph type="dt" sz="half" idx="4294967295"/>
          </p:nvPr>
        </p:nvSpPr>
        <p:spPr>
          <a:xfrm>
            <a:off x="683568" y="6386400"/>
            <a:ext cx="2133600" cy="180000"/>
          </a:xfrm>
          <a:prstGeom prst="rect">
            <a:avLst/>
          </a:prstGeom>
        </p:spPr>
        <p:txBody>
          <a:bodyPr/>
          <a:lstStyle/>
          <a:p>
            <a:r>
              <a:rPr lang="de-DE" smtClean="0"/>
              <a:t>06.12.2018</a:t>
            </a:r>
            <a:endParaRPr lang="de-DE" dirty="0"/>
          </a:p>
        </p:txBody>
      </p:sp>
      <p:sp>
        <p:nvSpPr>
          <p:cNvPr id="5" name="Footer Placeholder 4"/>
          <p:cNvSpPr>
            <a:spLocks noGrp="1"/>
          </p:cNvSpPr>
          <p:nvPr>
            <p:ph type="ftr" sz="quarter" idx="4294967295"/>
          </p:nvPr>
        </p:nvSpPr>
        <p:spPr>
          <a:xfrm>
            <a:off x="684000" y="6134400"/>
            <a:ext cx="2895600" cy="180000"/>
          </a:xfrm>
          <a:prstGeom prst="rect">
            <a:avLst/>
          </a:prstGeom>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17</a:t>
            </a:fld>
            <a:endParaRPr lang="de-DE"/>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5403" y="1988840"/>
            <a:ext cx="2368775" cy="501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9764" y="4329100"/>
            <a:ext cx="3455057" cy="1260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94761" y="2924944"/>
            <a:ext cx="3670060" cy="972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7" name="TextBox 6"/>
              <p:cNvSpPr txBox="1"/>
              <p:nvPr/>
            </p:nvSpPr>
            <p:spPr>
              <a:xfrm>
                <a:off x="2195736" y="1988840"/>
                <a:ext cx="151695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𝑦</m:t>
                      </m:r>
                      <m:r>
                        <a:rPr lang="en-US" b="0" i="1" smtClean="0">
                          <a:latin typeface="Cambria Math"/>
                        </a:rPr>
                        <m:t>=</m:t>
                      </m:r>
                      <m:r>
                        <a:rPr lang="en-US" b="0" i="1" smtClean="0">
                          <a:latin typeface="Cambria Math"/>
                        </a:rPr>
                        <m:t>𝑓</m:t>
                      </m:r>
                      <m:d>
                        <m:dPr>
                          <m:ctrlPr>
                            <a:rPr lang="en-US" b="0" i="1" smtClean="0">
                              <a:latin typeface="Cambria Math" panose="02040503050406030204" pitchFamily="18" charset="0"/>
                            </a:rPr>
                          </m:ctrlPr>
                        </m:dPr>
                        <m:e>
                          <m:r>
                            <a:rPr lang="en-US" b="0" i="1" smtClean="0">
                              <a:latin typeface="Cambria Math"/>
                            </a:rPr>
                            <m:t>𝑥</m:t>
                          </m:r>
                        </m:e>
                      </m:d>
                      <m:r>
                        <a:rPr lang="en-US" b="0" i="1" smtClean="0">
                          <a:latin typeface="Cambria Math"/>
                        </a:rPr>
                        <m:t>+</m:t>
                      </m:r>
                      <m:r>
                        <a:rPr lang="en-US" b="0" i="1" smtClean="0">
                          <a:latin typeface="Cambria Math"/>
                          <a:ea typeface="Cambria Math"/>
                        </a:rPr>
                        <m:t>𝜀</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2195736" y="1988840"/>
                <a:ext cx="1516954" cy="369332"/>
              </a:xfrm>
              <a:prstGeom prst="rect">
                <a:avLst/>
              </a:prstGeom>
              <a:blipFill rotWithShape="1">
                <a:blip r:embed="rId5"/>
                <a:stretch>
                  <a:fillRect b="-11475"/>
                </a:stretch>
              </a:blipFill>
            </p:spPr>
            <p:txBody>
              <a:bodyPr/>
              <a:lstStyle/>
              <a:p>
                <a:r>
                  <a:rPr lang="en-US">
                    <a:noFill/>
                  </a:rPr>
                  <a:t> </a:t>
                </a:r>
              </a:p>
            </p:txBody>
          </p:sp>
        </mc:Fallback>
      </mc:AlternateContent>
    </p:spTree>
    <p:extLst>
      <p:ext uri="{BB962C8B-B14F-4D97-AF65-F5344CB8AC3E}">
        <p14:creationId xmlns:p14="http://schemas.microsoft.com/office/powerpoint/2010/main" val="11963186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smtClean="0"/>
              <a:t>Predictive Modeling</a:t>
            </a:r>
            <a:br>
              <a:rPr lang="x-none" dirty="0" smtClean="0"/>
            </a:br>
            <a:r>
              <a:rPr lang="en-US" sz="2400" dirty="0" smtClean="0"/>
              <a:t>Bias-Variance Tradeoff</a:t>
            </a:r>
            <a:endParaRPr 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3568" y="1592796"/>
                <a:ext cx="8028460" cy="4511726"/>
              </a:xfrm>
            </p:spPr>
            <p:txBody>
              <a:bodyPr/>
              <a:lstStyle/>
              <a:p>
                <a14:m>
                  <m:oMath xmlns:m="http://schemas.openxmlformats.org/officeDocument/2006/math">
                    <m:r>
                      <a:rPr lang="en-US" b="0" i="1" smtClean="0">
                        <a:latin typeface="Cambria Math"/>
                      </a:rPr>
                      <m:t>𝑀𝑆𝐸</m:t>
                    </m:r>
                    <m:d>
                      <m:dPr>
                        <m:ctrlPr>
                          <a:rPr lang="en-US" b="0" i="1" smtClean="0">
                            <a:latin typeface="Cambria Math" panose="02040503050406030204" pitchFamily="18" charset="0"/>
                          </a:rPr>
                        </m:ctrlPr>
                      </m:dPr>
                      <m:e>
                        <m:r>
                          <a:rPr lang="en-US" b="0" i="1" smtClean="0">
                            <a:latin typeface="Cambria Math"/>
                          </a:rPr>
                          <m:t>𝑥</m:t>
                        </m:r>
                      </m:e>
                    </m:d>
                    <m:r>
                      <a:rPr lang="en-US" b="0" i="1" smtClean="0">
                        <a:latin typeface="Cambria Math"/>
                      </a:rPr>
                      <m:t>=</m:t>
                    </m:r>
                    <m:r>
                      <a:rPr lang="en-US" b="0" i="1" smtClean="0">
                        <a:latin typeface="Cambria Math"/>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r>
                                  <a:rPr lang="en-US" b="0" i="1" smtClean="0">
                                    <a:latin typeface="Cambria Math"/>
                                  </a:rPr>
                                  <m:t>𝑦</m:t>
                                </m:r>
                                <m:r>
                                  <a:rPr lang="en-US" b="0" i="1" smtClean="0">
                                    <a:latin typeface="Cambria Math"/>
                                  </a:rPr>
                                  <m:t>−</m:t>
                                </m:r>
                                <m:acc>
                                  <m:accPr>
                                    <m:chr m:val="̂"/>
                                    <m:ctrlPr>
                                      <a:rPr lang="en-US" i="1">
                                        <a:latin typeface="Cambria Math" panose="02040503050406030204" pitchFamily="18" charset="0"/>
                                      </a:rPr>
                                    </m:ctrlPr>
                                  </m:accPr>
                                  <m:e>
                                    <m:r>
                                      <a:rPr lang="en-US" i="1">
                                        <a:latin typeface="Cambria Math"/>
                                      </a:rPr>
                                      <m:t>𝑓</m:t>
                                    </m:r>
                                  </m:e>
                                </m:acc>
                                <m:d>
                                  <m:dPr>
                                    <m:ctrlPr>
                                      <a:rPr lang="en-US" i="1">
                                        <a:latin typeface="Cambria Math" panose="02040503050406030204" pitchFamily="18" charset="0"/>
                                      </a:rPr>
                                    </m:ctrlPr>
                                  </m:dPr>
                                  <m:e>
                                    <m:r>
                                      <a:rPr lang="en-US" i="1">
                                        <a:latin typeface="Cambria Math"/>
                                      </a:rPr>
                                      <m:t>𝑥</m:t>
                                    </m:r>
                                  </m:e>
                                </m:d>
                              </m:e>
                            </m:d>
                          </m:e>
                          <m:sup>
                            <m:r>
                              <a:rPr lang="en-US" b="0" i="1" smtClean="0">
                                <a:latin typeface="Cambria Math"/>
                              </a:rPr>
                              <m:t>2</m:t>
                            </m:r>
                          </m:sup>
                        </m:sSup>
                      </m:e>
                    </m:d>
                    <m:r>
                      <a:rPr lang="en-US" b="0" i="1" smtClean="0">
                        <a:latin typeface="Cambria Math"/>
                      </a:rPr>
                      <m:t>=</m:t>
                    </m:r>
                  </m:oMath>
                </a14:m>
                <a:r>
                  <a:rPr lang="en-US" b="0" i="1" dirty="0" smtClean="0">
                    <a:latin typeface="Cambria Math"/>
                  </a:rPr>
                  <a:t> </a:t>
                </a:r>
                <a:r>
                  <a:rPr lang="en-US" i="1" dirty="0">
                    <a:latin typeface="Cambria Math"/>
                  </a:rPr>
                  <a:t/>
                </a:r>
                <a:br>
                  <a:rPr lang="en-US" i="1" dirty="0">
                    <a:latin typeface="Cambria Math"/>
                  </a:rPr>
                </a:br>
                <a14:m>
                  <m:oMath xmlns:m="http://schemas.openxmlformats.org/officeDocument/2006/math">
                    <m:limLow>
                      <m:limLowPr>
                        <m:ctrlPr>
                          <a:rPr lang="en-US" i="1" smtClean="0">
                            <a:latin typeface="Cambria Math" panose="02040503050406030204" pitchFamily="18" charset="0"/>
                          </a:rPr>
                        </m:ctrlPr>
                      </m:limLowPr>
                      <m:e>
                        <m:groupChr>
                          <m:groupChrPr>
                            <m:chr m:val="⏟"/>
                            <m:ctrlPr>
                              <a:rPr lang="en-US" i="1" smtClean="0">
                                <a:latin typeface="Cambria Math" panose="02040503050406030204" pitchFamily="18" charset="0"/>
                              </a:rPr>
                            </m:ctrlPr>
                          </m:groupChrPr>
                          <m:e>
                            <m:r>
                              <a:rPr lang="en-US" i="1">
                                <a:latin typeface="Cambria Math"/>
                              </a:rPr>
                              <m:t>𝐸</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a:rPr>
                                          <m:t>𝑦</m:t>
                                        </m:r>
                                        <m:r>
                                          <a:rPr lang="en-US" i="1">
                                            <a:latin typeface="Cambria Math"/>
                                          </a:rPr>
                                          <m:t>−</m:t>
                                        </m:r>
                                        <m:r>
                                          <a:rPr lang="en-US" i="1">
                                            <a:latin typeface="Cambria Math"/>
                                          </a:rPr>
                                          <m:t>𝑓</m:t>
                                        </m:r>
                                        <m:d>
                                          <m:dPr>
                                            <m:ctrlPr>
                                              <a:rPr lang="en-US" i="1">
                                                <a:latin typeface="Cambria Math" panose="02040503050406030204" pitchFamily="18" charset="0"/>
                                              </a:rPr>
                                            </m:ctrlPr>
                                          </m:dPr>
                                          <m:e>
                                            <m:r>
                                              <a:rPr lang="en-US" i="1">
                                                <a:latin typeface="Cambria Math"/>
                                              </a:rPr>
                                              <m:t>𝑥</m:t>
                                            </m:r>
                                          </m:e>
                                        </m:d>
                                      </m:e>
                                    </m:d>
                                  </m:e>
                                  <m:sup>
                                    <m:r>
                                      <a:rPr lang="en-US" i="1">
                                        <a:latin typeface="Cambria Math"/>
                                      </a:rPr>
                                      <m:t>2</m:t>
                                    </m:r>
                                  </m:sup>
                                </m:sSup>
                              </m:e>
                            </m:d>
                          </m:e>
                        </m:groupChr>
                      </m:e>
                      <m:lim>
                        <m:r>
                          <a:rPr lang="en-US" i="1">
                            <a:latin typeface="Cambria Math"/>
                          </a:rPr>
                          <m:t>𝑉𝑎𝑟</m:t>
                        </m:r>
                        <m:r>
                          <a:rPr lang="en-US" i="0" smtClean="0">
                            <a:latin typeface="Cambria Math"/>
                          </a:rPr>
                          <m:t>(</m:t>
                        </m:r>
                        <m:r>
                          <m:rPr>
                            <m:sty m:val="p"/>
                          </m:rPr>
                          <a:rPr lang="el-GR" i="1" smtClean="0">
                            <a:latin typeface="Cambria Math" panose="02040503050406030204" pitchFamily="18" charset="0"/>
                            <a:ea typeface="Cambria Math" panose="02040503050406030204" pitchFamily="18" charset="0"/>
                          </a:rPr>
                          <m:t>ε</m:t>
                        </m:r>
                        <m:r>
                          <a:rPr lang="en-US" i="0" smtClean="0">
                            <a:latin typeface="Cambria Math"/>
                          </a:rPr>
                          <m:t>)</m:t>
                        </m:r>
                      </m:lim>
                    </m:limLow>
                    <m:r>
                      <a:rPr lang="en-US" b="0" i="1" smtClean="0">
                        <a:latin typeface="Cambria Math"/>
                      </a:rPr>
                      <m:t>+</m:t>
                    </m:r>
                    <m:limLow>
                      <m:limLowPr>
                        <m:ctrlPr>
                          <a:rPr lang="en-US" b="0" i="1" dirty="0" smtClean="0">
                            <a:latin typeface="Cambria Math" panose="02040503050406030204" pitchFamily="18" charset="0"/>
                          </a:rPr>
                        </m:ctrlPr>
                      </m:limLowPr>
                      <m:e>
                        <m:groupChr>
                          <m:groupChrPr>
                            <m:chr m:val="⏟"/>
                            <m:ctrlPr>
                              <a:rPr lang="en-US" i="1" dirty="0" smtClean="0">
                                <a:latin typeface="Cambria Math" panose="02040503050406030204" pitchFamily="18" charset="0"/>
                              </a:rPr>
                            </m:ctrlPr>
                          </m:groupChrPr>
                          <m:e>
                            <m:sSup>
                              <m:sSupPr>
                                <m:ctrlPr>
                                  <a:rPr lang="en-US" i="1">
                                    <a:latin typeface="Cambria Math" panose="02040503050406030204" pitchFamily="18" charset="0"/>
                                  </a:rPr>
                                </m:ctrlPr>
                              </m:sSupPr>
                              <m:e>
                                <m:r>
                                  <a:rPr lang="x-none" b="0" i="1" smtClean="0">
                                    <a:latin typeface="Cambria Math" panose="02040503050406030204" pitchFamily="18" charset="0"/>
                                  </a:rPr>
                                  <m:t>[</m:t>
                                </m:r>
                                <m:r>
                                  <a:rPr lang="en-US" i="1">
                                    <a:latin typeface="Cambria Math"/>
                                  </a:rPr>
                                  <m:t>𝐸</m:t>
                                </m:r>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a:rPr>
                                          <m:t>𝑓</m:t>
                                        </m:r>
                                      </m:e>
                                    </m:acc>
                                    <m:d>
                                      <m:dPr>
                                        <m:ctrlPr>
                                          <a:rPr lang="en-US" i="1">
                                            <a:latin typeface="Cambria Math" panose="02040503050406030204" pitchFamily="18" charset="0"/>
                                          </a:rPr>
                                        </m:ctrlPr>
                                      </m:dPr>
                                      <m:e>
                                        <m:r>
                                          <a:rPr lang="en-US" i="1">
                                            <a:latin typeface="Cambria Math"/>
                                          </a:rPr>
                                          <m:t>𝑥</m:t>
                                        </m:r>
                                      </m:e>
                                    </m:d>
                                  </m:e>
                                </m:d>
                                <m:r>
                                  <a:rPr lang="en-US" i="1">
                                    <a:latin typeface="Cambria Math"/>
                                  </a:rPr>
                                  <m:t>−</m:t>
                                </m:r>
                                <m:r>
                                  <a:rPr lang="en-US" i="1">
                                    <a:latin typeface="Cambria Math"/>
                                  </a:rPr>
                                  <m:t>𝑓</m:t>
                                </m:r>
                                <m:d>
                                  <m:dPr>
                                    <m:ctrlPr>
                                      <a:rPr lang="en-US" i="1">
                                        <a:latin typeface="Cambria Math" panose="02040503050406030204" pitchFamily="18" charset="0"/>
                                      </a:rPr>
                                    </m:ctrlPr>
                                  </m:dPr>
                                  <m:e>
                                    <m:r>
                                      <a:rPr lang="en-US" i="1">
                                        <a:latin typeface="Cambria Math"/>
                                      </a:rPr>
                                      <m:t>𝑥</m:t>
                                    </m:r>
                                  </m:e>
                                </m:d>
                                <m:r>
                                  <a:rPr lang="x-none" b="0" i="1" smtClean="0">
                                    <a:latin typeface="Cambria Math" panose="02040503050406030204" pitchFamily="18" charset="0"/>
                                  </a:rPr>
                                  <m:t>]</m:t>
                                </m:r>
                              </m:e>
                              <m:sup>
                                <m:r>
                                  <a:rPr lang="en-US" i="1">
                                    <a:latin typeface="Cambria Math"/>
                                  </a:rPr>
                                  <m:t>2</m:t>
                                </m:r>
                              </m:sup>
                            </m:sSup>
                          </m:e>
                        </m:groupChr>
                      </m:e>
                      <m:lim>
                        <m:sSup>
                          <m:sSupPr>
                            <m:ctrlPr>
                              <a:rPr lang="en-US" i="1">
                                <a:latin typeface="Cambria Math" panose="02040503050406030204" pitchFamily="18" charset="0"/>
                              </a:rPr>
                            </m:ctrlPr>
                          </m:sSupPr>
                          <m:e>
                            <m:r>
                              <a:rPr lang="en-US" i="1">
                                <a:latin typeface="Cambria Math"/>
                              </a:rPr>
                              <m:t>𝐵𝑖𝑎𝑠</m:t>
                            </m:r>
                          </m:e>
                          <m:sup>
                            <m:r>
                              <a:rPr lang="en-US" i="1">
                                <a:latin typeface="Cambria Math"/>
                              </a:rPr>
                              <m:t>2</m:t>
                            </m:r>
                          </m:sup>
                        </m:sSup>
                      </m:lim>
                    </m:limLow>
                    <m:r>
                      <m:rPr>
                        <m:nor/>
                      </m:rPr>
                      <a:rPr lang="en-US" dirty="0">
                        <a:latin typeface="Cambria Math"/>
                      </a:rPr>
                      <m:t>+</m:t>
                    </m:r>
                    <m:limLow>
                      <m:limLowPr>
                        <m:ctrlPr>
                          <a:rPr lang="en-US" i="1" smtClean="0">
                            <a:latin typeface="Cambria Math" panose="02040503050406030204" pitchFamily="18" charset="0"/>
                          </a:rPr>
                        </m:ctrlPr>
                      </m:limLowPr>
                      <m:e>
                        <m:groupChr>
                          <m:groupChrPr>
                            <m:chr m:val="⏟"/>
                            <m:ctrlPr>
                              <a:rPr lang="en-US" i="1" smtClean="0">
                                <a:latin typeface="Cambria Math" panose="02040503050406030204" pitchFamily="18" charset="0"/>
                              </a:rPr>
                            </m:ctrlPr>
                          </m:groupChrPr>
                          <m:e>
                            <m:sSup>
                              <m:sSupPr>
                                <m:ctrlPr>
                                  <a:rPr lang="en-US" i="1" dirty="0">
                                    <a:latin typeface="Cambria Math" panose="02040503050406030204" pitchFamily="18" charset="0"/>
                                  </a:rPr>
                                </m:ctrlPr>
                              </m:sSupPr>
                              <m:e>
                                <m:r>
                                  <m:rPr>
                                    <m:nor/>
                                  </m:rPr>
                                  <a:rPr lang="en-US" dirty="0">
                                    <a:latin typeface="Cambria Math"/>
                                  </a:rPr>
                                  <m:t>E</m:t>
                                </m:r>
                                <m:r>
                                  <m:rPr>
                                    <m:nor/>
                                  </m:rPr>
                                  <a:rPr lang="en-US" dirty="0">
                                    <a:latin typeface="Cambria Math"/>
                                  </a:rPr>
                                  <m:t>[</m:t>
                                </m:r>
                                <m:acc>
                                  <m:accPr>
                                    <m:chr m:val="̂"/>
                                    <m:ctrlPr>
                                      <a:rPr lang="en-US" i="1">
                                        <a:latin typeface="Cambria Math" panose="02040503050406030204" pitchFamily="18" charset="0"/>
                                      </a:rPr>
                                    </m:ctrlPr>
                                  </m:accPr>
                                  <m:e>
                                    <m:r>
                                      <a:rPr lang="en-US" i="1">
                                        <a:latin typeface="Cambria Math"/>
                                      </a:rPr>
                                      <m:t>𝑓</m:t>
                                    </m:r>
                                  </m:e>
                                </m:acc>
                                <m:d>
                                  <m:dPr>
                                    <m:ctrlPr>
                                      <a:rPr lang="en-US" i="1">
                                        <a:latin typeface="Cambria Math" panose="02040503050406030204" pitchFamily="18" charset="0"/>
                                      </a:rPr>
                                    </m:ctrlPr>
                                  </m:dPr>
                                  <m:e>
                                    <m:r>
                                      <a:rPr lang="en-US" i="1">
                                        <a:latin typeface="Cambria Math"/>
                                      </a:rPr>
                                      <m:t>𝑥</m:t>
                                    </m:r>
                                  </m:e>
                                </m:d>
                                <m:r>
                                  <m:rPr>
                                    <m:nor/>
                                  </m:rPr>
                                  <a:rPr lang="en-US">
                                    <a:latin typeface="Cambria Math"/>
                                  </a:rPr>
                                  <m:t>−</m:t>
                                </m:r>
                                <m:r>
                                  <a:rPr lang="en-US" i="1">
                                    <a:latin typeface="Cambria Math"/>
                                  </a:rPr>
                                  <m:t>𝐸</m:t>
                                </m:r>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a:rPr>
                                          <m:t>𝑓</m:t>
                                        </m:r>
                                      </m:e>
                                    </m:acc>
                                    <m:d>
                                      <m:dPr>
                                        <m:ctrlPr>
                                          <a:rPr lang="en-US" i="1">
                                            <a:latin typeface="Cambria Math" panose="02040503050406030204" pitchFamily="18" charset="0"/>
                                          </a:rPr>
                                        </m:ctrlPr>
                                      </m:dPr>
                                      <m:e>
                                        <m:r>
                                          <a:rPr lang="en-US" i="1">
                                            <a:latin typeface="Cambria Math"/>
                                          </a:rPr>
                                          <m:t>𝑥</m:t>
                                        </m:r>
                                      </m:e>
                                    </m:d>
                                  </m:e>
                                </m:d>
                                <m:r>
                                  <m:rPr>
                                    <m:nor/>
                                  </m:rPr>
                                  <a:rPr lang="en-US" dirty="0">
                                    <a:latin typeface="Cambria Math"/>
                                  </a:rPr>
                                  <m:t>]</m:t>
                                </m:r>
                              </m:e>
                              <m:sup>
                                <m:r>
                                  <a:rPr lang="en-US" i="1" dirty="0">
                                    <a:latin typeface="Cambria Math"/>
                                  </a:rPr>
                                  <m:t>2</m:t>
                                </m:r>
                              </m:sup>
                            </m:sSup>
                          </m:e>
                        </m:groupChr>
                      </m:e>
                      <m:lim>
                        <m:r>
                          <a:rPr lang="en-US" i="1">
                            <a:latin typeface="Cambria Math"/>
                          </a:rPr>
                          <m:t>𝑉𝑎𝑟</m:t>
                        </m:r>
                        <m:r>
                          <a:rPr lang="en-US" i="1">
                            <a:latin typeface="Cambria Math"/>
                          </a:rPr>
                          <m:t>(</m:t>
                        </m:r>
                        <m:acc>
                          <m:accPr>
                            <m:chr m:val="̂"/>
                            <m:ctrlPr>
                              <a:rPr lang="en-US" i="1">
                                <a:latin typeface="Cambria Math" panose="02040503050406030204" pitchFamily="18" charset="0"/>
                              </a:rPr>
                            </m:ctrlPr>
                          </m:accPr>
                          <m:e>
                            <m:r>
                              <a:rPr lang="en-US" i="1">
                                <a:latin typeface="Cambria Math"/>
                              </a:rPr>
                              <m:t>𝑓</m:t>
                            </m:r>
                          </m:e>
                        </m:acc>
                        <m:d>
                          <m:dPr>
                            <m:ctrlPr>
                              <a:rPr lang="en-US" i="1">
                                <a:latin typeface="Cambria Math" panose="02040503050406030204" pitchFamily="18" charset="0"/>
                              </a:rPr>
                            </m:ctrlPr>
                          </m:dPr>
                          <m:e>
                            <m:r>
                              <a:rPr lang="en-US" i="1">
                                <a:latin typeface="Cambria Math"/>
                              </a:rPr>
                              <m:t>𝑥</m:t>
                            </m:r>
                          </m:e>
                        </m:d>
                        <m:r>
                          <a:rPr lang="en-US" i="1">
                            <a:latin typeface="Cambria Math"/>
                          </a:rPr>
                          <m:t>)</m:t>
                        </m:r>
                        <m:r>
                          <m:rPr>
                            <m:nor/>
                          </m:rPr>
                          <a:rPr lang="en-US" dirty="0"/>
                          <m:t> </m:t>
                        </m:r>
                      </m:lim>
                    </m:limLow>
                  </m:oMath>
                </a14:m>
                <a:endParaRPr lang="en-US" dirty="0" smtClean="0"/>
              </a:p>
              <a:p>
                <a:endParaRPr lang="x-none" dirty="0" smtClean="0"/>
              </a:p>
              <a:p>
                <a:r>
                  <a:rPr lang="en-US" dirty="0" smtClean="0"/>
                  <a:t>The </a:t>
                </a:r>
                <a:r>
                  <a:rPr lang="en-US" dirty="0"/>
                  <a:t>ﬁrst </a:t>
                </a:r>
                <a:r>
                  <a:rPr lang="en-US" dirty="0" smtClean="0"/>
                  <a:t>term is </a:t>
                </a:r>
                <a:r>
                  <a:rPr lang="x-none" dirty="0" smtClean="0"/>
                  <a:t>an irreducible</a:t>
                </a:r>
                <a:r>
                  <a:rPr lang="en-US" dirty="0" smtClean="0"/>
                  <a:t> </a:t>
                </a:r>
                <a:r>
                  <a:rPr lang="en-US" dirty="0"/>
                  <a:t>error that </a:t>
                </a:r>
                <a:r>
                  <a:rPr lang="x-none" dirty="0" smtClean="0"/>
                  <a:t>exist</a:t>
                </a:r>
                <a:r>
                  <a:rPr lang="en-US" dirty="0" smtClean="0"/>
                  <a:t> </a:t>
                </a:r>
                <a:r>
                  <a:rPr lang="en-US" dirty="0"/>
                  <a:t>even if the model is </a:t>
                </a:r>
                <a:r>
                  <a:rPr lang="en-US" dirty="0" smtClean="0"/>
                  <a:t>correctly speciﬁed </a:t>
                </a:r>
                <a:r>
                  <a:rPr lang="en-US" dirty="0"/>
                  <a:t>and accurately </a:t>
                </a:r>
                <a:r>
                  <a:rPr lang="en-US" dirty="0" smtClean="0"/>
                  <a:t>estimated</a:t>
                </a:r>
                <a:endParaRPr lang="en-US" dirty="0"/>
              </a:p>
              <a:p>
                <a:r>
                  <a:rPr lang="en-US" dirty="0" smtClean="0"/>
                  <a:t>OLS minimizes only the </a:t>
                </a:r>
                <a:r>
                  <a:rPr lang="en-US" dirty="0"/>
                  <a:t>b</a:t>
                </a:r>
                <a:r>
                  <a:rPr lang="en-US" dirty="0" smtClean="0"/>
                  <a:t>ias </a:t>
                </a:r>
                <a:r>
                  <a:rPr lang="en-US" dirty="0"/>
                  <a:t>t</a:t>
                </a:r>
                <a:r>
                  <a:rPr lang="en-US" dirty="0" smtClean="0"/>
                  <a:t>erm (Best Linear Unbiased Estimator)</a:t>
                </a:r>
              </a:p>
              <a:p>
                <a:r>
                  <a:rPr lang="en-US" dirty="0" smtClean="0"/>
                  <a:t>ML methods minimizes the combination of bias and estimation variance </a:t>
                </a:r>
                <a:r>
                  <a:rPr lang="en-US" dirty="0" smtClean="0">
                    <a:sym typeface="Wingdings" panose="05000000000000000000" pitchFamily="2" charset="2"/>
                  </a:rPr>
                  <a:t> less forecast error</a:t>
                </a:r>
                <a:endParaRPr lang="x-none" dirty="0" smtClean="0">
                  <a:sym typeface="Wingdings" panose="05000000000000000000" pitchFamily="2" charset="2"/>
                </a:endParaRPr>
              </a:p>
              <a:p>
                <a:endParaRPr lang="en-US" dirty="0" smtClean="0"/>
              </a:p>
              <a:p>
                <a:pPr marL="0" indent="0">
                  <a:buNone/>
                </a:pPr>
                <a:r>
                  <a:rPr lang="en-US" dirty="0" smtClean="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3568" y="1592796"/>
                <a:ext cx="8028460" cy="4511726"/>
              </a:xfrm>
              <a:blipFill rotWithShape="1">
                <a:blip r:embed="rId2"/>
                <a:stretch>
                  <a:fillRect l="-2126" b="-2297"/>
                </a:stretch>
              </a:blipFill>
            </p:spPr>
            <p:txBody>
              <a:bodyPr/>
              <a:lstStyle/>
              <a:p>
                <a:r>
                  <a:rPr lang="en-US">
                    <a:noFill/>
                  </a:rPr>
                  <a:t> </a:t>
                </a:r>
              </a:p>
            </p:txBody>
          </p:sp>
        </mc:Fallback>
      </mc:AlternateContent>
      <p:sp>
        <p:nvSpPr>
          <p:cNvPr id="4" name="Date Placeholder 3"/>
          <p:cNvSpPr>
            <a:spLocks noGrp="1"/>
          </p:cNvSpPr>
          <p:nvPr>
            <p:ph type="dt" sz="half" idx="4294967295"/>
          </p:nvPr>
        </p:nvSpPr>
        <p:spPr>
          <a:xfrm>
            <a:off x="683568" y="6386400"/>
            <a:ext cx="2133600" cy="180000"/>
          </a:xfrm>
          <a:prstGeom prst="rect">
            <a:avLst/>
          </a:prstGeom>
        </p:spPr>
        <p:txBody>
          <a:bodyPr/>
          <a:lstStyle/>
          <a:p>
            <a:r>
              <a:rPr lang="de-DE" dirty="0" smtClean="0"/>
              <a:t>06.12.2018</a:t>
            </a:r>
            <a:endParaRPr lang="de-DE" dirty="0"/>
          </a:p>
        </p:txBody>
      </p:sp>
      <p:sp>
        <p:nvSpPr>
          <p:cNvPr id="5" name="Footer Placeholder 4"/>
          <p:cNvSpPr>
            <a:spLocks noGrp="1"/>
          </p:cNvSpPr>
          <p:nvPr>
            <p:ph type="ftr" sz="quarter" idx="4294967295"/>
          </p:nvPr>
        </p:nvSpPr>
        <p:spPr>
          <a:xfrm>
            <a:off x="684000" y="6134400"/>
            <a:ext cx="2895600" cy="180000"/>
          </a:xfrm>
          <a:prstGeom prst="rect">
            <a:avLst/>
          </a:prstGeom>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18</a:t>
            </a:fld>
            <a:endParaRPr lang="de-DE"/>
          </a:p>
        </p:txBody>
      </p:sp>
    </p:spTree>
    <p:extLst>
      <p:ext uri="{BB962C8B-B14F-4D97-AF65-F5344CB8AC3E}">
        <p14:creationId xmlns:p14="http://schemas.microsoft.com/office/powerpoint/2010/main" val="4582315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Future </a:t>
            </a:r>
            <a:r>
              <a:rPr lang="en-US" dirty="0" smtClean="0"/>
              <a:t>Research</a:t>
            </a:r>
            <a:endParaRPr lang="en-US" dirty="0"/>
          </a:p>
        </p:txBody>
      </p:sp>
      <p:sp>
        <p:nvSpPr>
          <p:cNvPr id="3" name="Content Placeholder 2"/>
          <p:cNvSpPr>
            <a:spLocks noGrp="1"/>
          </p:cNvSpPr>
          <p:nvPr>
            <p:ph idx="1"/>
          </p:nvPr>
        </p:nvSpPr>
        <p:spPr>
          <a:xfrm>
            <a:off x="684000" y="1340768"/>
            <a:ext cx="7776000" cy="4475722"/>
          </a:xfrm>
        </p:spPr>
        <p:txBody>
          <a:bodyPr/>
          <a:lstStyle/>
          <a:p>
            <a:r>
              <a:rPr lang="en-GB" dirty="0" smtClean="0"/>
              <a:t>More predictors</a:t>
            </a:r>
          </a:p>
          <a:p>
            <a:r>
              <a:rPr lang="en-GB" dirty="0" smtClean="0"/>
              <a:t>Weekly/daily </a:t>
            </a:r>
            <a:r>
              <a:rPr lang="x-none" dirty="0" smtClean="0"/>
              <a:t>data </a:t>
            </a:r>
            <a:r>
              <a:rPr lang="x-none" dirty="0" smtClean="0"/>
              <a:t>frequency</a:t>
            </a:r>
          </a:p>
          <a:p>
            <a:r>
              <a:rPr lang="x-none" dirty="0" smtClean="0"/>
              <a:t>Advanced ML methods, such </a:t>
            </a:r>
            <a:r>
              <a:rPr lang="x-none" dirty="0" smtClean="0"/>
              <a:t>as</a:t>
            </a:r>
            <a:r>
              <a:rPr lang="en-GB" dirty="0" smtClean="0"/>
              <a:t> </a:t>
            </a:r>
            <a:r>
              <a:rPr lang="x-none" dirty="0" smtClean="0"/>
              <a:t>Recurrent </a:t>
            </a:r>
            <a:r>
              <a:rPr lang="x-none" dirty="0" smtClean="0"/>
              <a:t>Neural </a:t>
            </a:r>
            <a:r>
              <a:rPr lang="x-none" dirty="0" smtClean="0"/>
              <a:t>Networks</a:t>
            </a:r>
            <a:r>
              <a:rPr lang="en-GB" dirty="0"/>
              <a:t> and e</a:t>
            </a:r>
            <a:r>
              <a:rPr lang="en-GB" dirty="0" smtClean="0"/>
              <a:t>nsemble of methods</a:t>
            </a:r>
            <a:endParaRPr lang="x-none" dirty="0" smtClean="0"/>
          </a:p>
          <a:p>
            <a:r>
              <a:rPr lang="x-none" dirty="0" smtClean="0"/>
              <a:t>International evidence </a:t>
            </a:r>
            <a:endParaRPr lang="en-US" dirty="0"/>
          </a:p>
          <a:p>
            <a:endParaRPr lang="en-US" dirty="0"/>
          </a:p>
        </p:txBody>
      </p:sp>
      <p:sp>
        <p:nvSpPr>
          <p:cNvPr id="4" name="Date Placeholder 3"/>
          <p:cNvSpPr>
            <a:spLocks noGrp="1"/>
          </p:cNvSpPr>
          <p:nvPr>
            <p:ph type="dt" sz="half" idx="4294967295"/>
          </p:nvPr>
        </p:nvSpPr>
        <p:spPr>
          <a:xfrm>
            <a:off x="683568" y="6386400"/>
            <a:ext cx="2133600" cy="180000"/>
          </a:xfrm>
          <a:prstGeom prst="rect">
            <a:avLst/>
          </a:prstGeom>
        </p:spPr>
        <p:txBody>
          <a:bodyPr/>
          <a:lstStyle/>
          <a:p>
            <a:r>
              <a:rPr lang="de-DE" dirty="0" smtClean="0"/>
              <a:t>06.12.2018</a:t>
            </a:r>
            <a:endParaRPr lang="de-DE" dirty="0"/>
          </a:p>
        </p:txBody>
      </p:sp>
      <p:sp>
        <p:nvSpPr>
          <p:cNvPr id="5" name="Footer Placeholder 4"/>
          <p:cNvSpPr>
            <a:spLocks noGrp="1"/>
          </p:cNvSpPr>
          <p:nvPr>
            <p:ph type="ftr" sz="quarter" idx="4294967295"/>
          </p:nvPr>
        </p:nvSpPr>
        <p:spPr>
          <a:xfrm>
            <a:off x="684000" y="6134400"/>
            <a:ext cx="2895600" cy="180000"/>
          </a:xfrm>
          <a:prstGeom prst="rect">
            <a:avLst/>
          </a:prstGeom>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19</a:t>
            </a:fld>
            <a:endParaRPr lang="de-DE"/>
          </a:p>
        </p:txBody>
      </p:sp>
    </p:spTree>
    <p:extLst>
      <p:ext uri="{BB962C8B-B14F-4D97-AF65-F5344CB8AC3E}">
        <p14:creationId xmlns:p14="http://schemas.microsoft.com/office/powerpoint/2010/main" val="65644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Highlights</a:t>
            </a:r>
            <a:endParaRPr lang="de-DE" dirty="0"/>
          </a:p>
        </p:txBody>
      </p:sp>
      <p:sp>
        <p:nvSpPr>
          <p:cNvPr id="3" name="Content Placeholder 2"/>
          <p:cNvSpPr>
            <a:spLocks noGrp="1"/>
          </p:cNvSpPr>
          <p:nvPr>
            <p:ph idx="1"/>
          </p:nvPr>
        </p:nvSpPr>
        <p:spPr>
          <a:xfrm>
            <a:off x="539552" y="1268760"/>
            <a:ext cx="8424936" cy="4793640"/>
          </a:xfrm>
        </p:spPr>
        <p:txBody>
          <a:bodyPr/>
          <a:lstStyle/>
          <a:p>
            <a:pPr marL="0" indent="0">
              <a:buNone/>
            </a:pPr>
            <a:r>
              <a:rPr lang="en-US" b="1" dirty="0" smtClean="0"/>
              <a:t>A time-series predictive framework that </a:t>
            </a:r>
            <a:r>
              <a:rPr lang="en-US" b="1" dirty="0"/>
              <a:t>features:</a:t>
            </a:r>
            <a:endParaRPr lang="en-US" dirty="0"/>
          </a:p>
          <a:p>
            <a:pPr marL="0" indent="0">
              <a:buNone/>
            </a:pPr>
            <a:r>
              <a:rPr lang="en-US" sz="2000" dirty="0"/>
              <a:t>- Clear project structure based on </a:t>
            </a:r>
            <a:r>
              <a:rPr lang="en-US" sz="2000" b="1" i="1" dirty="0" err="1"/>
              <a:t>cookiecutter</a:t>
            </a:r>
            <a:r>
              <a:rPr lang="en-US" sz="2000" b="1" i="1" dirty="0"/>
              <a:t> </a:t>
            </a:r>
            <a:r>
              <a:rPr lang="en-US" sz="2000" b="1" i="1" dirty="0" smtClean="0"/>
              <a:t>data science</a:t>
            </a:r>
            <a:r>
              <a:rPr lang="en-US" sz="2000" dirty="0" smtClean="0"/>
              <a:t> </a:t>
            </a:r>
            <a:r>
              <a:rPr lang="en-US" sz="2000" dirty="0"/>
              <a:t>template</a:t>
            </a:r>
          </a:p>
          <a:p>
            <a:pPr marL="0" indent="0">
              <a:buNone/>
            </a:pPr>
            <a:r>
              <a:rPr lang="en-US" sz="2000" dirty="0"/>
              <a:t>- Usage of </a:t>
            </a:r>
            <a:r>
              <a:rPr lang="en-US" sz="2000" b="1" i="1" dirty="0" err="1" smtClean="0"/>
              <a:t>scikit</a:t>
            </a:r>
            <a:r>
              <a:rPr lang="en-US" sz="2000" b="1" i="1" dirty="0" smtClean="0"/>
              <a:t>-learn </a:t>
            </a:r>
            <a:r>
              <a:rPr lang="en-US" sz="2000" b="1" i="1" dirty="0"/>
              <a:t>pipelines </a:t>
            </a:r>
            <a:r>
              <a:rPr lang="en-US" sz="2000" dirty="0"/>
              <a:t>that simplify automation of the </a:t>
            </a:r>
            <a:r>
              <a:rPr lang="en-US" sz="2000" dirty="0" smtClean="0"/>
              <a:t>analysis</a:t>
            </a:r>
            <a:endParaRPr lang="en-US" sz="2000" dirty="0"/>
          </a:p>
          <a:p>
            <a:pPr marL="0" indent="0">
              <a:buNone/>
            </a:pPr>
            <a:r>
              <a:rPr lang="en-US" sz="2000" dirty="0"/>
              <a:t>- New manual </a:t>
            </a:r>
            <a:r>
              <a:rPr lang="en-US" sz="2000" b="1" i="1" dirty="0" err="1"/>
              <a:t>scikit</a:t>
            </a:r>
            <a:r>
              <a:rPr lang="en-US" sz="2000" b="1" i="1" dirty="0"/>
              <a:t>-learn estimators</a:t>
            </a:r>
          </a:p>
          <a:p>
            <a:pPr marL="0" indent="0">
              <a:buNone/>
            </a:pPr>
            <a:r>
              <a:rPr lang="en-US" sz="2000" dirty="0" smtClean="0"/>
              <a:t>- New </a:t>
            </a:r>
            <a:r>
              <a:rPr lang="en-US" sz="2000" b="1" i="1" dirty="0" err="1" smtClean="0"/>
              <a:t>scikit</a:t>
            </a:r>
            <a:r>
              <a:rPr lang="en-US" sz="2000" b="1" i="1" dirty="0" smtClean="0"/>
              <a:t>-learn time-series cross-validation methods</a:t>
            </a:r>
            <a:r>
              <a:rPr lang="en-US" sz="2000" dirty="0" smtClean="0"/>
              <a:t> (nested cross-validation)</a:t>
            </a:r>
          </a:p>
          <a:p>
            <a:pPr marL="0" indent="0">
              <a:buNone/>
            </a:pPr>
            <a:r>
              <a:rPr lang="en-US" sz="2000" dirty="0" smtClean="0"/>
              <a:t>- </a:t>
            </a:r>
            <a:r>
              <a:rPr lang="en-US" sz="2000" b="1" i="1" dirty="0" smtClean="0"/>
              <a:t>Domain-tailored</a:t>
            </a:r>
            <a:r>
              <a:rPr lang="en-US" sz="2000" dirty="0" smtClean="0"/>
              <a:t> prediction accuracy </a:t>
            </a:r>
            <a:r>
              <a:rPr lang="en-US" sz="2000" b="1" i="1" dirty="0" smtClean="0"/>
              <a:t>statistical</a:t>
            </a:r>
            <a:r>
              <a:rPr lang="en-US" sz="2000" dirty="0" smtClean="0"/>
              <a:t> </a:t>
            </a:r>
            <a:r>
              <a:rPr lang="en-US" sz="2000" b="1" i="1" dirty="0" smtClean="0"/>
              <a:t>tests</a:t>
            </a:r>
            <a:r>
              <a:rPr lang="en-US" sz="2000" dirty="0" smtClean="0"/>
              <a:t> </a:t>
            </a:r>
          </a:p>
          <a:p>
            <a:pPr marL="0" indent="0">
              <a:buNone/>
            </a:pPr>
            <a:r>
              <a:rPr lang="en-US" sz="2000" dirty="0" smtClean="0"/>
              <a:t>- </a:t>
            </a:r>
            <a:r>
              <a:rPr lang="en-US" sz="2000" b="1" i="1" dirty="0" err="1" smtClean="0"/>
              <a:t>Jupyter</a:t>
            </a:r>
            <a:r>
              <a:rPr lang="en-US" sz="2000" b="1" i="1" dirty="0" smtClean="0"/>
              <a:t> notebooks</a:t>
            </a:r>
            <a:r>
              <a:rPr lang="en-US" sz="2000" i="1" dirty="0" smtClean="0"/>
              <a:t> </a:t>
            </a:r>
            <a:r>
              <a:rPr lang="en-US" sz="2000" dirty="0" smtClean="0"/>
              <a:t>and presentations </a:t>
            </a:r>
            <a:r>
              <a:rPr lang="en-US" sz="2000" dirty="0"/>
              <a:t>that </a:t>
            </a:r>
            <a:r>
              <a:rPr lang="en-US" sz="2000" dirty="0" smtClean="0"/>
              <a:t>explain </a:t>
            </a:r>
            <a:r>
              <a:rPr lang="en-US" sz="2000" dirty="0"/>
              <a:t>and </a:t>
            </a:r>
            <a:r>
              <a:rPr lang="en-US" sz="2000" dirty="0" smtClean="0"/>
              <a:t>visualize </a:t>
            </a:r>
            <a:r>
              <a:rPr lang="en-US" sz="2000" dirty="0"/>
              <a:t>obtained findings</a:t>
            </a:r>
          </a:p>
        </p:txBody>
      </p:sp>
      <p:sp>
        <p:nvSpPr>
          <p:cNvPr id="6" name="Slide Number Placeholder 5"/>
          <p:cNvSpPr>
            <a:spLocks noGrp="1"/>
          </p:cNvSpPr>
          <p:nvPr>
            <p:ph type="sldNum" sz="quarter" idx="12"/>
          </p:nvPr>
        </p:nvSpPr>
        <p:spPr/>
        <p:txBody>
          <a:bodyPr/>
          <a:lstStyle/>
          <a:p>
            <a:fld id="{FC0CC166-4E39-43B8-AB91-BDD1C4C9E224}" type="slidenum">
              <a:rPr lang="de-DE" smtClean="0"/>
              <a:t>2</a:t>
            </a:fld>
            <a:endParaRPr lang="de-DE"/>
          </a:p>
        </p:txBody>
      </p:sp>
    </p:spTree>
    <p:extLst>
      <p:ext uri="{BB962C8B-B14F-4D97-AF65-F5344CB8AC3E}">
        <p14:creationId xmlns:p14="http://schemas.microsoft.com/office/powerpoint/2010/main" val="26219754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Predicting </a:t>
            </a:r>
            <a:r>
              <a:rPr lang="en-US" dirty="0" smtClean="0"/>
              <a:t>Stock Market</a:t>
            </a:r>
            <a:endParaRPr lang="en-US" dirty="0"/>
          </a:p>
        </p:txBody>
      </p:sp>
      <p:sp>
        <p:nvSpPr>
          <p:cNvPr id="3" name="Content Placeholder 2"/>
          <p:cNvSpPr>
            <a:spLocks noGrp="1"/>
          </p:cNvSpPr>
          <p:nvPr>
            <p:ph idx="1"/>
          </p:nvPr>
        </p:nvSpPr>
        <p:spPr>
          <a:xfrm>
            <a:off x="575556" y="1155284"/>
            <a:ext cx="7776000" cy="4824536"/>
          </a:xfrm>
        </p:spPr>
        <p:txBody>
          <a:bodyPr/>
          <a:lstStyle/>
          <a:p>
            <a:r>
              <a:rPr lang="en-US" sz="1600" dirty="0"/>
              <a:t>Welch, Ivo, and Amit Goyal, 2008, A Comprehensive Look at The Empirical Performance of Equity Premium Prediction, </a:t>
            </a:r>
            <a:r>
              <a:rPr lang="en-US" sz="1600" i="1" dirty="0"/>
              <a:t>Review of Financial Studies</a:t>
            </a:r>
            <a:r>
              <a:rPr lang="en-US" sz="1600" dirty="0"/>
              <a:t> 21, 1455–1508</a:t>
            </a:r>
            <a:r>
              <a:rPr lang="en-US" sz="1600" dirty="0" smtClean="0"/>
              <a:t>.</a:t>
            </a:r>
          </a:p>
          <a:p>
            <a:pPr lvl="1"/>
            <a:r>
              <a:rPr lang="en-US" sz="1400" dirty="0" smtClean="0"/>
              <a:t>None </a:t>
            </a:r>
            <a:r>
              <a:rPr lang="en-US" sz="1400" dirty="0"/>
              <a:t>of </a:t>
            </a:r>
            <a:r>
              <a:rPr lang="en-US" sz="1400" dirty="0" err="1" smtClean="0"/>
              <a:t>exisiting</a:t>
            </a:r>
            <a:r>
              <a:rPr lang="en-US" sz="1400" dirty="0" smtClean="0"/>
              <a:t> predictors </a:t>
            </a:r>
            <a:r>
              <a:rPr lang="en-US" sz="1400" dirty="0"/>
              <a:t>are able to outperform the simple historical average </a:t>
            </a:r>
            <a:r>
              <a:rPr lang="en-US" sz="1400" dirty="0" smtClean="0"/>
              <a:t>benchmark</a:t>
            </a:r>
          </a:p>
          <a:p>
            <a:r>
              <a:rPr lang="en-US" sz="1600" i="1" dirty="0" err="1"/>
              <a:t>Rapach</a:t>
            </a:r>
            <a:r>
              <a:rPr lang="en-US" sz="1600" i="1" dirty="0"/>
              <a:t>, David E., Jack K. Strauss, and </a:t>
            </a:r>
            <a:r>
              <a:rPr lang="en-US" sz="1600" i="1" dirty="0" err="1"/>
              <a:t>Guofu</a:t>
            </a:r>
            <a:r>
              <a:rPr lang="en-US" sz="1600" i="1" dirty="0"/>
              <a:t> Zhou, 2010, Out-of-sample equity premium prediction: Combination forecasts and links to the real economy, Review of Financial Studies 23, 821–862</a:t>
            </a:r>
            <a:r>
              <a:rPr lang="en-US" sz="1600" i="1" dirty="0" smtClean="0"/>
              <a:t>.</a:t>
            </a:r>
          </a:p>
          <a:p>
            <a:pPr lvl="1"/>
            <a:r>
              <a:rPr lang="en-US" sz="1400" dirty="0"/>
              <a:t>M</a:t>
            </a:r>
            <a:r>
              <a:rPr lang="en-US" sz="1400" dirty="0" smtClean="0"/>
              <a:t>odels </a:t>
            </a:r>
            <a:r>
              <a:rPr lang="en-US" sz="1400" dirty="0"/>
              <a:t>combining many individual variables together yield superior predictive performance and outperform the benchmark</a:t>
            </a:r>
            <a:r>
              <a:rPr lang="en-US" sz="1400" dirty="0" smtClean="0"/>
              <a:t>.</a:t>
            </a:r>
            <a:endParaRPr lang="en-US" sz="1400" i="1" dirty="0"/>
          </a:p>
          <a:p>
            <a:r>
              <a:rPr lang="en-US" sz="1600" dirty="0" smtClean="0"/>
              <a:t>Neely</a:t>
            </a:r>
            <a:r>
              <a:rPr lang="en-US" sz="1600" dirty="0"/>
              <a:t>, Christopher J., David E. </a:t>
            </a:r>
            <a:r>
              <a:rPr lang="en-US" sz="1600" dirty="0" err="1"/>
              <a:t>Rapach</a:t>
            </a:r>
            <a:r>
              <a:rPr lang="en-US" sz="1600" dirty="0"/>
              <a:t>, Jun </a:t>
            </a:r>
            <a:r>
              <a:rPr lang="en-US" sz="1600" dirty="0" err="1"/>
              <a:t>Tu</a:t>
            </a:r>
            <a:r>
              <a:rPr lang="en-US" sz="1600" dirty="0"/>
              <a:t>, and </a:t>
            </a:r>
            <a:r>
              <a:rPr lang="en-US" sz="1600" dirty="0" err="1"/>
              <a:t>Guofu</a:t>
            </a:r>
            <a:r>
              <a:rPr lang="en-US" sz="1600" dirty="0"/>
              <a:t> Zhou, 2014, Forecasting the Equity Risk Premium: The Role of Technical Indicators, </a:t>
            </a:r>
            <a:r>
              <a:rPr lang="en-US" sz="1600" i="1" dirty="0"/>
              <a:t>Management Science</a:t>
            </a:r>
            <a:r>
              <a:rPr lang="en-US" sz="1600" dirty="0"/>
              <a:t> 60, 1772–1791</a:t>
            </a:r>
            <a:r>
              <a:rPr lang="en-US" sz="1600" dirty="0" smtClean="0"/>
              <a:t>.</a:t>
            </a:r>
          </a:p>
          <a:p>
            <a:pPr lvl="1"/>
            <a:r>
              <a:rPr lang="en-US" sz="1400" dirty="0"/>
              <a:t>T</a:t>
            </a:r>
            <a:r>
              <a:rPr lang="en-US" sz="1400" dirty="0" smtClean="0"/>
              <a:t>echnical </a:t>
            </a:r>
            <a:r>
              <a:rPr lang="en-US" sz="1400" dirty="0"/>
              <a:t>indicators contain complementary information to macroeconomic </a:t>
            </a:r>
            <a:r>
              <a:rPr lang="en-US" sz="1400" dirty="0" smtClean="0"/>
              <a:t>variables</a:t>
            </a:r>
            <a:endParaRPr lang="en-US" sz="1400" dirty="0"/>
          </a:p>
          <a:p>
            <a:r>
              <a:rPr lang="en-US" sz="1600" dirty="0"/>
              <a:t>Numerous papers </a:t>
            </a:r>
            <a:r>
              <a:rPr lang="en-US" sz="1600" dirty="0" smtClean="0"/>
              <a:t>with new predictors</a:t>
            </a:r>
            <a:r>
              <a:rPr lang="en-US" sz="1600" dirty="0"/>
              <a:t> </a:t>
            </a:r>
            <a:r>
              <a:rPr lang="en-US" sz="1600" dirty="0" smtClean="0"/>
              <a:t>[Kelly </a:t>
            </a:r>
            <a:r>
              <a:rPr lang="en-US" sz="1600" dirty="0"/>
              <a:t>and Jiang (2014), </a:t>
            </a:r>
            <a:r>
              <a:rPr lang="en-US" sz="1600" dirty="0" err="1"/>
              <a:t>Møller</a:t>
            </a:r>
            <a:r>
              <a:rPr lang="en-US" sz="1600" dirty="0"/>
              <a:t> and </a:t>
            </a:r>
            <a:r>
              <a:rPr lang="en-US" sz="1600" dirty="0" err="1"/>
              <a:t>Rangvid</a:t>
            </a:r>
            <a:r>
              <a:rPr lang="en-US" sz="1600" dirty="0"/>
              <a:t> (2015), </a:t>
            </a:r>
            <a:r>
              <a:rPr lang="en-US" sz="1600" dirty="0" smtClean="0"/>
              <a:t>Huang </a:t>
            </a:r>
            <a:r>
              <a:rPr lang="en-US" sz="1600" dirty="0"/>
              <a:t>and </a:t>
            </a:r>
            <a:r>
              <a:rPr lang="en-US" sz="1600" dirty="0" err="1"/>
              <a:t>Kilic</a:t>
            </a:r>
            <a:r>
              <a:rPr lang="en-US" sz="1600" dirty="0"/>
              <a:t> (2016),</a:t>
            </a:r>
            <a:r>
              <a:rPr lang="en-US" sz="1600" dirty="0" err="1"/>
              <a:t>Rapach</a:t>
            </a:r>
            <a:r>
              <a:rPr lang="en-US" sz="1600" dirty="0"/>
              <a:t>, </a:t>
            </a:r>
            <a:r>
              <a:rPr lang="en-US" sz="1600" dirty="0" err="1"/>
              <a:t>Ringgenberg</a:t>
            </a:r>
            <a:r>
              <a:rPr lang="en-US" sz="1600" dirty="0"/>
              <a:t>, and Zhou (2016</a:t>
            </a:r>
            <a:r>
              <a:rPr lang="en-US" sz="1600" dirty="0" smtClean="0"/>
              <a:t>), </a:t>
            </a:r>
            <a:r>
              <a:rPr lang="en-US" sz="1600" dirty="0"/>
              <a:t>Atanasov (2018</a:t>
            </a:r>
            <a:r>
              <a:rPr lang="en-US" sz="1600" dirty="0" smtClean="0"/>
              <a:t>)]</a:t>
            </a:r>
            <a:endParaRPr lang="en-US" sz="1600" dirty="0"/>
          </a:p>
        </p:txBody>
      </p:sp>
      <p:sp>
        <p:nvSpPr>
          <p:cNvPr id="4" name="Date Placeholder 3"/>
          <p:cNvSpPr>
            <a:spLocks noGrp="1"/>
          </p:cNvSpPr>
          <p:nvPr>
            <p:ph type="dt" sz="half" idx="4294967295"/>
          </p:nvPr>
        </p:nvSpPr>
        <p:spPr>
          <a:xfrm>
            <a:off x="683568" y="6386400"/>
            <a:ext cx="2133600" cy="180000"/>
          </a:xfrm>
          <a:prstGeom prst="rect">
            <a:avLst/>
          </a:prstGeom>
        </p:spPr>
        <p:txBody>
          <a:bodyPr/>
          <a:lstStyle/>
          <a:p>
            <a:r>
              <a:rPr lang="de-DE" smtClean="0"/>
              <a:t>06.12.2018</a:t>
            </a:r>
            <a:endParaRPr lang="de-DE" dirty="0"/>
          </a:p>
        </p:txBody>
      </p:sp>
      <p:sp>
        <p:nvSpPr>
          <p:cNvPr id="5" name="Footer Placeholder 4"/>
          <p:cNvSpPr>
            <a:spLocks noGrp="1"/>
          </p:cNvSpPr>
          <p:nvPr>
            <p:ph type="ftr" sz="quarter" idx="4294967295"/>
          </p:nvPr>
        </p:nvSpPr>
        <p:spPr>
          <a:xfrm>
            <a:off x="684000" y="6134400"/>
            <a:ext cx="2895600" cy="180000"/>
          </a:xfrm>
          <a:prstGeom prst="rect">
            <a:avLst/>
          </a:prstGeom>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20</a:t>
            </a:fld>
            <a:endParaRPr lang="de-DE"/>
          </a:p>
        </p:txBody>
      </p:sp>
    </p:spTree>
    <p:extLst>
      <p:ext uri="{BB962C8B-B14F-4D97-AF65-F5344CB8AC3E}">
        <p14:creationId xmlns:p14="http://schemas.microsoft.com/office/powerpoint/2010/main" val="27206123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980" y="476672"/>
            <a:ext cx="5479200" cy="1141200"/>
          </a:xfrm>
        </p:spPr>
        <p:txBody>
          <a:bodyPr/>
          <a:lstStyle/>
          <a:p>
            <a:r>
              <a:rPr lang="en-US" sz="3200" dirty="0"/>
              <a:t>Neely et al. (2014)</a:t>
            </a:r>
            <a:endParaRPr lang="en-US" dirty="0"/>
          </a:p>
        </p:txBody>
      </p:sp>
      <p:pic>
        <p:nvPicPr>
          <p:cNvPr id="7" name="Content Placeholder 6"/>
          <p:cNvPicPr>
            <a:picLocks noGrp="1" noChangeAspect="1"/>
          </p:cNvPicPr>
          <p:nvPr>
            <p:ph idx="1"/>
          </p:nvPr>
        </p:nvPicPr>
        <p:blipFill>
          <a:blip r:embed="rId2"/>
          <a:stretch>
            <a:fillRect/>
          </a:stretch>
        </p:blipFill>
        <p:spPr>
          <a:xfrm>
            <a:off x="700372" y="1155284"/>
            <a:ext cx="7713682" cy="4026113"/>
          </a:xfrm>
          <a:prstGeom prst="rect">
            <a:avLst/>
          </a:prstGeom>
        </p:spPr>
      </p:pic>
      <p:sp>
        <p:nvSpPr>
          <p:cNvPr id="4" name="Date Placeholder 3"/>
          <p:cNvSpPr>
            <a:spLocks noGrp="1"/>
          </p:cNvSpPr>
          <p:nvPr>
            <p:ph type="dt" sz="half" idx="4294967295"/>
          </p:nvPr>
        </p:nvSpPr>
        <p:spPr>
          <a:xfrm>
            <a:off x="683568" y="6386400"/>
            <a:ext cx="2133600" cy="180000"/>
          </a:xfrm>
          <a:prstGeom prst="rect">
            <a:avLst/>
          </a:prstGeom>
        </p:spPr>
        <p:txBody>
          <a:bodyPr/>
          <a:lstStyle/>
          <a:p>
            <a:r>
              <a:rPr lang="de-DE" smtClean="0"/>
              <a:t>06.12.2018</a:t>
            </a:r>
            <a:endParaRPr lang="de-DE" dirty="0"/>
          </a:p>
        </p:txBody>
      </p:sp>
      <p:sp>
        <p:nvSpPr>
          <p:cNvPr id="5" name="Footer Placeholder 4"/>
          <p:cNvSpPr>
            <a:spLocks noGrp="1"/>
          </p:cNvSpPr>
          <p:nvPr>
            <p:ph type="ftr" sz="quarter" idx="4294967295"/>
          </p:nvPr>
        </p:nvSpPr>
        <p:spPr>
          <a:xfrm>
            <a:off x="684000" y="6134400"/>
            <a:ext cx="2895600" cy="180000"/>
          </a:xfrm>
          <a:prstGeom prst="rect">
            <a:avLst/>
          </a:prstGeom>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21</a:t>
            </a:fld>
            <a:endParaRPr lang="de-DE"/>
          </a:p>
        </p:txBody>
      </p:sp>
      <p:pic>
        <p:nvPicPr>
          <p:cNvPr id="9" name="Picture 8"/>
          <p:cNvPicPr>
            <a:picLocks noChangeAspect="1"/>
          </p:cNvPicPr>
          <p:nvPr/>
        </p:nvPicPr>
        <p:blipFill>
          <a:blip r:embed="rId3"/>
          <a:stretch>
            <a:fillRect/>
          </a:stretch>
        </p:blipFill>
        <p:spPr>
          <a:xfrm>
            <a:off x="3383434" y="5167433"/>
            <a:ext cx="2196677" cy="670018"/>
          </a:xfrm>
          <a:prstGeom prst="rect">
            <a:avLst/>
          </a:prstGeom>
        </p:spPr>
      </p:pic>
      <p:pic>
        <p:nvPicPr>
          <p:cNvPr id="8" name="Picture 7"/>
          <p:cNvPicPr>
            <a:picLocks noChangeAspect="1"/>
          </p:cNvPicPr>
          <p:nvPr/>
        </p:nvPicPr>
        <p:blipFill>
          <a:blip r:embed="rId4"/>
          <a:stretch>
            <a:fillRect/>
          </a:stretch>
        </p:blipFill>
        <p:spPr>
          <a:xfrm>
            <a:off x="3419872" y="5805264"/>
            <a:ext cx="2535641" cy="520251"/>
          </a:xfrm>
          <a:prstGeom prst="rect">
            <a:avLst/>
          </a:prstGeom>
        </p:spPr>
      </p:pic>
      <p:pic>
        <p:nvPicPr>
          <p:cNvPr id="11" name="Picture 10"/>
          <p:cNvPicPr>
            <a:picLocks noChangeAspect="1"/>
          </p:cNvPicPr>
          <p:nvPr/>
        </p:nvPicPr>
        <p:blipFill>
          <a:blip r:embed="rId5"/>
          <a:stretch>
            <a:fillRect/>
          </a:stretch>
        </p:blipFill>
        <p:spPr>
          <a:xfrm>
            <a:off x="3579600" y="6148818"/>
            <a:ext cx="5290949" cy="602531"/>
          </a:xfrm>
          <a:prstGeom prst="rect">
            <a:avLst/>
          </a:prstGeom>
        </p:spPr>
      </p:pic>
    </p:spTree>
    <p:extLst>
      <p:ext uri="{BB962C8B-B14F-4D97-AF65-F5344CB8AC3E}">
        <p14:creationId xmlns:p14="http://schemas.microsoft.com/office/powerpoint/2010/main" val="5886638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000" y="584684"/>
            <a:ext cx="6012236" cy="1141200"/>
          </a:xfrm>
        </p:spPr>
        <p:txBody>
          <a:bodyPr/>
          <a:lstStyle/>
          <a:p>
            <a:r>
              <a:rPr lang="en-US" dirty="0" smtClean="0"/>
              <a:t>Explanatory vs Predictive Modeling </a:t>
            </a:r>
            <a:endParaRPr lang="en-US" dirty="0"/>
          </a:p>
        </p:txBody>
      </p:sp>
      <p:sp>
        <p:nvSpPr>
          <p:cNvPr id="3" name="Content Placeholder 2"/>
          <p:cNvSpPr>
            <a:spLocks noGrp="1"/>
          </p:cNvSpPr>
          <p:nvPr>
            <p:ph idx="1"/>
          </p:nvPr>
        </p:nvSpPr>
        <p:spPr/>
        <p:txBody>
          <a:bodyPr/>
          <a:lstStyle/>
          <a:p>
            <a:r>
              <a:rPr lang="en-US" dirty="0" err="1"/>
              <a:t>Breiman</a:t>
            </a:r>
            <a:r>
              <a:rPr lang="en-US" dirty="0"/>
              <a:t>, Leo, 2001, Statistical Modeling: The Two </a:t>
            </a:r>
            <a:r>
              <a:rPr lang="en-US" dirty="0" smtClean="0"/>
              <a:t>Cultures, </a:t>
            </a:r>
            <a:r>
              <a:rPr lang="en-US" i="1" dirty="0"/>
              <a:t>Statistical Science</a:t>
            </a:r>
            <a:r>
              <a:rPr lang="en-US" dirty="0"/>
              <a:t> 16, </a:t>
            </a:r>
            <a:r>
              <a:rPr lang="en-US" dirty="0" smtClean="0"/>
              <a:t>199–231.</a:t>
            </a:r>
          </a:p>
          <a:p>
            <a:r>
              <a:rPr lang="en-US" dirty="0" err="1"/>
              <a:t>Shmueli</a:t>
            </a:r>
            <a:r>
              <a:rPr lang="en-US" dirty="0"/>
              <a:t>, </a:t>
            </a:r>
            <a:r>
              <a:rPr lang="en-US" dirty="0" err="1"/>
              <a:t>Galit</a:t>
            </a:r>
            <a:r>
              <a:rPr lang="en-US" dirty="0"/>
              <a:t>, 2010, To Explain or to Predict?, </a:t>
            </a:r>
            <a:r>
              <a:rPr lang="en-US" i="1" dirty="0"/>
              <a:t>Statistical Science</a:t>
            </a:r>
            <a:r>
              <a:rPr lang="en-US" dirty="0"/>
              <a:t> 25, </a:t>
            </a:r>
            <a:r>
              <a:rPr lang="en-US" dirty="0" smtClean="0"/>
              <a:t>289–310.</a:t>
            </a:r>
          </a:p>
          <a:p>
            <a:r>
              <a:rPr lang="en-US" dirty="0"/>
              <a:t>Kleinberg, Jon, Jens Ludwig, </a:t>
            </a:r>
            <a:r>
              <a:rPr lang="en-US" dirty="0" err="1"/>
              <a:t>Sendhil</a:t>
            </a:r>
            <a:r>
              <a:rPr lang="en-US" dirty="0"/>
              <a:t> Mullainathan, and </a:t>
            </a:r>
            <a:r>
              <a:rPr lang="en-US" dirty="0" err="1"/>
              <a:t>Ziad</a:t>
            </a:r>
            <a:r>
              <a:rPr lang="en-US" dirty="0"/>
              <a:t> Obermeyer, 2015, Prediction Policy Problems, </a:t>
            </a:r>
            <a:r>
              <a:rPr lang="en-US" i="1" dirty="0"/>
              <a:t>American Economic Review</a:t>
            </a:r>
            <a:r>
              <a:rPr lang="en-US" dirty="0"/>
              <a:t> 105, 491–495</a:t>
            </a:r>
            <a:r>
              <a:rPr lang="en-US" dirty="0" smtClean="0"/>
              <a:t>.</a:t>
            </a:r>
          </a:p>
          <a:p>
            <a:r>
              <a:rPr lang="en-US" dirty="0"/>
              <a:t>Mullainathan, </a:t>
            </a:r>
            <a:r>
              <a:rPr lang="en-US" dirty="0" err="1"/>
              <a:t>Sendhil</a:t>
            </a:r>
            <a:r>
              <a:rPr lang="en-US" dirty="0"/>
              <a:t>, and Jann </a:t>
            </a:r>
            <a:r>
              <a:rPr lang="en-US" dirty="0" err="1"/>
              <a:t>Spiess</a:t>
            </a:r>
            <a:r>
              <a:rPr lang="en-US" dirty="0"/>
              <a:t>, 2017, Machine Learning: An Applied Econometric Approach, </a:t>
            </a:r>
            <a:r>
              <a:rPr lang="en-US" i="1" dirty="0"/>
              <a:t>Journal of Economic </a:t>
            </a:r>
            <a:r>
              <a:rPr lang="en-US" i="1" dirty="0" smtClean="0"/>
              <a:t>Perspectives</a:t>
            </a:r>
            <a:r>
              <a:rPr lang="x-none" dirty="0" smtClean="0"/>
              <a:t>, </a:t>
            </a:r>
            <a:r>
              <a:rPr lang="en-US" dirty="0" smtClean="0"/>
              <a:t>31</a:t>
            </a:r>
            <a:r>
              <a:rPr lang="en-US" dirty="0"/>
              <a:t>, 87–106.</a:t>
            </a:r>
          </a:p>
          <a:p>
            <a:endParaRPr lang="en-US" dirty="0" smtClean="0"/>
          </a:p>
        </p:txBody>
      </p:sp>
      <p:sp>
        <p:nvSpPr>
          <p:cNvPr id="4" name="Date Placeholder 3"/>
          <p:cNvSpPr>
            <a:spLocks noGrp="1"/>
          </p:cNvSpPr>
          <p:nvPr>
            <p:ph type="dt" sz="half" idx="4294967295"/>
          </p:nvPr>
        </p:nvSpPr>
        <p:spPr>
          <a:xfrm>
            <a:off x="683568" y="6386400"/>
            <a:ext cx="2133600" cy="180000"/>
          </a:xfrm>
          <a:prstGeom prst="rect">
            <a:avLst/>
          </a:prstGeom>
        </p:spPr>
        <p:txBody>
          <a:bodyPr/>
          <a:lstStyle/>
          <a:p>
            <a:r>
              <a:rPr lang="de-DE" smtClean="0"/>
              <a:t>06.12.2018</a:t>
            </a:r>
            <a:endParaRPr lang="de-DE" dirty="0"/>
          </a:p>
        </p:txBody>
      </p:sp>
      <p:sp>
        <p:nvSpPr>
          <p:cNvPr id="5" name="Footer Placeholder 4"/>
          <p:cNvSpPr>
            <a:spLocks noGrp="1"/>
          </p:cNvSpPr>
          <p:nvPr>
            <p:ph type="ftr" sz="quarter" idx="4294967295"/>
          </p:nvPr>
        </p:nvSpPr>
        <p:spPr>
          <a:xfrm>
            <a:off x="684000" y="6134400"/>
            <a:ext cx="2895600" cy="180000"/>
          </a:xfrm>
          <a:prstGeom prst="rect">
            <a:avLst/>
          </a:prstGeom>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22</a:t>
            </a:fld>
            <a:endParaRPr lang="de-DE"/>
          </a:p>
        </p:txBody>
      </p:sp>
    </p:spTree>
    <p:extLst>
      <p:ext uri="{BB962C8B-B14F-4D97-AF65-F5344CB8AC3E}">
        <p14:creationId xmlns:p14="http://schemas.microsoft.com/office/powerpoint/2010/main" val="25954480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Methods for Explanatory Modeling (Inference)</a:t>
            </a:r>
            <a:endParaRPr lang="en-US" dirty="0"/>
          </a:p>
        </p:txBody>
      </p:sp>
      <p:sp>
        <p:nvSpPr>
          <p:cNvPr id="3" name="Content Placeholder 2"/>
          <p:cNvSpPr>
            <a:spLocks noGrp="1"/>
          </p:cNvSpPr>
          <p:nvPr>
            <p:ph idx="1"/>
          </p:nvPr>
        </p:nvSpPr>
        <p:spPr/>
        <p:txBody>
          <a:bodyPr/>
          <a:lstStyle/>
          <a:p>
            <a:r>
              <a:rPr lang="de-DE" sz="1400" dirty="0"/>
              <a:t>Belloni, A., Chen, D., Chernozhukov, V., and C. Hansen (2012). „Sparse Models and Methods </a:t>
            </a:r>
            <a:r>
              <a:rPr lang="de-DE" sz="1400" dirty="0" err="1"/>
              <a:t>for</a:t>
            </a:r>
            <a:r>
              <a:rPr lang="de-DE" sz="1400" dirty="0"/>
              <a:t> Optimal Instruments with Application to Eminent Domain“. </a:t>
            </a:r>
            <a:r>
              <a:rPr lang="de-DE" sz="1400" i="1" dirty="0"/>
              <a:t>Econometrica </a:t>
            </a:r>
            <a:r>
              <a:rPr lang="de-DE" sz="1400" dirty="0"/>
              <a:t>80(6), 2269-2429</a:t>
            </a:r>
          </a:p>
          <a:p>
            <a:r>
              <a:rPr lang="de-DE" sz="1400" dirty="0"/>
              <a:t>Belloni, A., Chernozhukov, V., Fernandez-Val, I., and C. Hansen (2017). „Program Evaluation and Causal Inference with High-Dimensional Data“. </a:t>
            </a:r>
            <a:r>
              <a:rPr lang="de-DE" sz="1400" i="1" dirty="0"/>
              <a:t>Econometrica</a:t>
            </a:r>
            <a:r>
              <a:rPr lang="de-DE" sz="1400" dirty="0"/>
              <a:t> 85(1), 233-298</a:t>
            </a:r>
          </a:p>
          <a:p>
            <a:r>
              <a:rPr lang="de-DE" sz="1400" dirty="0"/>
              <a:t>Belloni, A., Chernozhukov, V., and C. Hansen (2014). „Inference on Treatment Effects after Selection among High-Dimensional Controls“. </a:t>
            </a:r>
            <a:r>
              <a:rPr lang="de-DE" sz="1400" i="1" dirty="0"/>
              <a:t>Review of Economic Studies</a:t>
            </a:r>
            <a:r>
              <a:rPr lang="de-DE" sz="1400" dirty="0"/>
              <a:t> 81, 608-650</a:t>
            </a:r>
          </a:p>
          <a:p>
            <a:r>
              <a:rPr lang="de-DE" sz="1400" dirty="0"/>
              <a:t>Chernozhukov, V., Chetverikov, D., Demirer, M., Duflo, E., Hansen, C., Newey, W., and J. Robins (2018). „Double/Debiased Machine Learning </a:t>
            </a:r>
            <a:r>
              <a:rPr lang="de-DE" sz="1400" dirty="0" err="1"/>
              <a:t>for</a:t>
            </a:r>
            <a:r>
              <a:rPr lang="de-DE" sz="1400" dirty="0"/>
              <a:t> Treatment and Structural Parameters“. </a:t>
            </a:r>
            <a:r>
              <a:rPr lang="de-DE" sz="1400" i="1" dirty="0"/>
              <a:t>Econometrics Journal </a:t>
            </a:r>
            <a:r>
              <a:rPr lang="de-DE" sz="1400" dirty="0"/>
              <a:t>21, </a:t>
            </a:r>
            <a:r>
              <a:rPr lang="de-DE" sz="1400" dirty="0" smtClean="0"/>
              <a:t>1-68</a:t>
            </a:r>
            <a:endParaRPr lang="x-none" sz="1400" dirty="0" smtClean="0"/>
          </a:p>
          <a:p>
            <a:r>
              <a:rPr lang="de-DE" sz="1400" dirty="0" err="1"/>
              <a:t>Wager</a:t>
            </a:r>
            <a:r>
              <a:rPr lang="de-DE" sz="1400" dirty="0"/>
              <a:t>, S., and S. </a:t>
            </a:r>
            <a:r>
              <a:rPr lang="de-DE" sz="1400" dirty="0" err="1"/>
              <a:t>Athey</a:t>
            </a:r>
            <a:r>
              <a:rPr lang="de-DE" sz="1400" dirty="0"/>
              <a:t> (2018). „</a:t>
            </a:r>
            <a:r>
              <a:rPr lang="de-DE" sz="1400" dirty="0" err="1"/>
              <a:t>Estimation</a:t>
            </a:r>
            <a:r>
              <a:rPr lang="de-DE" sz="1400" dirty="0"/>
              <a:t> and </a:t>
            </a:r>
            <a:r>
              <a:rPr lang="de-DE" sz="1400" dirty="0" err="1"/>
              <a:t>Inference</a:t>
            </a:r>
            <a:r>
              <a:rPr lang="de-DE" sz="1400" dirty="0"/>
              <a:t> of </a:t>
            </a:r>
            <a:r>
              <a:rPr lang="de-DE" sz="1400" dirty="0" err="1"/>
              <a:t>Heterogeneous</a:t>
            </a:r>
            <a:r>
              <a:rPr lang="de-DE" sz="1400" dirty="0"/>
              <a:t> Treatment </a:t>
            </a:r>
            <a:r>
              <a:rPr lang="de-DE" sz="1400" dirty="0" err="1"/>
              <a:t>Effects</a:t>
            </a:r>
            <a:r>
              <a:rPr lang="de-DE" sz="1400" dirty="0"/>
              <a:t> </a:t>
            </a:r>
            <a:r>
              <a:rPr lang="de-DE" sz="1400" dirty="0" err="1"/>
              <a:t>using</a:t>
            </a:r>
            <a:r>
              <a:rPr lang="de-DE" sz="1400" dirty="0"/>
              <a:t> Random </a:t>
            </a:r>
            <a:r>
              <a:rPr lang="de-DE" sz="1400" dirty="0" err="1"/>
              <a:t>Forests</a:t>
            </a:r>
            <a:r>
              <a:rPr lang="de-DE" sz="1400" dirty="0"/>
              <a:t>“. </a:t>
            </a:r>
            <a:r>
              <a:rPr lang="de-DE" sz="1400" i="1" dirty="0"/>
              <a:t>Journal </a:t>
            </a:r>
            <a:r>
              <a:rPr lang="de-DE" sz="1400" i="1" dirty="0" err="1"/>
              <a:t>of</a:t>
            </a:r>
            <a:r>
              <a:rPr lang="de-DE" sz="1400" i="1" dirty="0"/>
              <a:t> </a:t>
            </a:r>
            <a:r>
              <a:rPr lang="de-DE" sz="1400" i="1" dirty="0" err="1"/>
              <a:t>the</a:t>
            </a:r>
            <a:r>
              <a:rPr lang="de-DE" sz="1400" i="1" dirty="0"/>
              <a:t> American Statistical </a:t>
            </a:r>
            <a:r>
              <a:rPr lang="de-DE" sz="1400" i="1" dirty="0" err="1"/>
              <a:t>Association</a:t>
            </a:r>
            <a:r>
              <a:rPr lang="de-DE" sz="1400" dirty="0"/>
              <a:t>, 1-15</a:t>
            </a:r>
          </a:p>
          <a:p>
            <a:pPr marL="0" indent="0">
              <a:buNone/>
            </a:pPr>
            <a:endParaRPr lang="de-DE" sz="1400" dirty="0"/>
          </a:p>
        </p:txBody>
      </p:sp>
      <p:sp>
        <p:nvSpPr>
          <p:cNvPr id="4" name="Date Placeholder 3"/>
          <p:cNvSpPr>
            <a:spLocks noGrp="1"/>
          </p:cNvSpPr>
          <p:nvPr>
            <p:ph type="dt" sz="half" idx="4294967295"/>
          </p:nvPr>
        </p:nvSpPr>
        <p:spPr>
          <a:xfrm>
            <a:off x="683568" y="6386400"/>
            <a:ext cx="2133600" cy="180000"/>
          </a:xfrm>
          <a:prstGeom prst="rect">
            <a:avLst/>
          </a:prstGeom>
        </p:spPr>
        <p:txBody>
          <a:bodyPr/>
          <a:lstStyle/>
          <a:p>
            <a:r>
              <a:rPr lang="de-DE" smtClean="0"/>
              <a:t>06.12.2018</a:t>
            </a:r>
            <a:endParaRPr lang="de-DE" dirty="0"/>
          </a:p>
        </p:txBody>
      </p:sp>
      <p:sp>
        <p:nvSpPr>
          <p:cNvPr id="5" name="Footer Placeholder 4"/>
          <p:cNvSpPr>
            <a:spLocks noGrp="1"/>
          </p:cNvSpPr>
          <p:nvPr>
            <p:ph type="ftr" sz="quarter" idx="4294967295"/>
          </p:nvPr>
        </p:nvSpPr>
        <p:spPr>
          <a:xfrm>
            <a:off x="684000" y="6134400"/>
            <a:ext cx="2895600" cy="180000"/>
          </a:xfrm>
          <a:prstGeom prst="rect">
            <a:avLst/>
          </a:prstGeom>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23</a:t>
            </a:fld>
            <a:endParaRPr lang="de-DE"/>
          </a:p>
        </p:txBody>
      </p:sp>
    </p:spTree>
    <p:extLst>
      <p:ext uri="{BB962C8B-B14F-4D97-AF65-F5344CB8AC3E}">
        <p14:creationId xmlns:p14="http://schemas.microsoft.com/office/powerpoint/2010/main" val="21979559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Methods in Finance</a:t>
            </a:r>
            <a:endParaRPr lang="en-US" dirty="0"/>
          </a:p>
        </p:txBody>
      </p:sp>
      <p:sp>
        <p:nvSpPr>
          <p:cNvPr id="3" name="Content Placeholder 2"/>
          <p:cNvSpPr>
            <a:spLocks noGrp="1"/>
          </p:cNvSpPr>
          <p:nvPr>
            <p:ph idx="1"/>
          </p:nvPr>
        </p:nvSpPr>
        <p:spPr>
          <a:xfrm>
            <a:off x="684000" y="1556792"/>
            <a:ext cx="7776000" cy="3834000"/>
          </a:xfrm>
        </p:spPr>
        <p:txBody>
          <a:bodyPr/>
          <a:lstStyle/>
          <a:p>
            <a:pPr lvl="1"/>
            <a:r>
              <a:rPr lang="en-US" sz="1400" dirty="0" err="1" smtClean="0"/>
              <a:t>Chinco</a:t>
            </a:r>
            <a:r>
              <a:rPr lang="en-US" sz="1400" dirty="0"/>
              <a:t>, A., Clark-Joseph, A. D., and M. </a:t>
            </a:r>
            <a:r>
              <a:rPr lang="en-US" sz="1400" dirty="0" err="1" smtClean="0"/>
              <a:t>Ye.„Sparse</a:t>
            </a:r>
            <a:r>
              <a:rPr lang="en-US" sz="1400" dirty="0" smtClean="0"/>
              <a:t> </a:t>
            </a:r>
            <a:r>
              <a:rPr lang="en-US" sz="1400" dirty="0"/>
              <a:t>Signals in the Cross-Section of Returns“. </a:t>
            </a:r>
            <a:r>
              <a:rPr lang="en-US" sz="1400" i="1" dirty="0"/>
              <a:t>Journal of Finance</a:t>
            </a:r>
            <a:r>
              <a:rPr lang="en-US" sz="1400" dirty="0"/>
              <a:t> (forthcoming</a:t>
            </a:r>
            <a:r>
              <a:rPr lang="en-US" sz="1400" dirty="0" smtClean="0"/>
              <a:t>)</a:t>
            </a:r>
          </a:p>
          <a:p>
            <a:pPr lvl="1"/>
            <a:r>
              <a:rPr lang="en-US" sz="1400" dirty="0" err="1"/>
              <a:t>Freyberger</a:t>
            </a:r>
            <a:r>
              <a:rPr lang="en-US" sz="1400" dirty="0"/>
              <a:t>, Joachim, Andreas </a:t>
            </a:r>
            <a:r>
              <a:rPr lang="en-US" sz="1400" dirty="0" err="1"/>
              <a:t>Neuhierl</a:t>
            </a:r>
            <a:r>
              <a:rPr lang="en-US" sz="1400" dirty="0"/>
              <a:t>, and Michael Weber, 2017, Dissecting Characteristics </a:t>
            </a:r>
            <a:r>
              <a:rPr lang="en-US" sz="1400" dirty="0" err="1"/>
              <a:t>Nonparametrically</a:t>
            </a:r>
            <a:r>
              <a:rPr lang="en-US" sz="1400" dirty="0"/>
              <a:t>. (R&amp;R Review of Financial Studies)</a:t>
            </a:r>
            <a:endParaRPr lang="en-US" sz="1400" dirty="0" smtClean="0"/>
          </a:p>
          <a:p>
            <a:pPr lvl="1"/>
            <a:r>
              <a:rPr lang="en-US" sz="1400" dirty="0"/>
              <a:t>Moritz, Benjamin, and Tom Zimmermann, 2016, Tree-Based Conditional Portfolio Sorts: The Relation between Past and Future Stock Returns, </a:t>
            </a:r>
            <a:r>
              <a:rPr lang="en-US" sz="1400" i="1" dirty="0" err="1"/>
              <a:t>Ssrn</a:t>
            </a:r>
            <a:r>
              <a:rPr lang="en-US" sz="1400" dirty="0"/>
              <a:t>.(R&amp;R Review of Financial Studies</a:t>
            </a:r>
            <a:r>
              <a:rPr lang="en-US" sz="1400" dirty="0" smtClean="0"/>
              <a:t>)</a:t>
            </a:r>
            <a:endParaRPr lang="en-US" sz="1400" dirty="0"/>
          </a:p>
          <a:p>
            <a:pPr lvl="1"/>
            <a:r>
              <a:rPr lang="en-US" sz="1400" dirty="0" smtClean="0"/>
              <a:t>Feng</a:t>
            </a:r>
            <a:r>
              <a:rPr lang="en-US" sz="1400" dirty="0"/>
              <a:t>, </a:t>
            </a:r>
            <a:r>
              <a:rPr lang="en-US" sz="1400" dirty="0" err="1"/>
              <a:t>Guanhao</a:t>
            </a:r>
            <a:r>
              <a:rPr lang="en-US" sz="1400" dirty="0"/>
              <a:t>, and Stefano </a:t>
            </a:r>
            <a:r>
              <a:rPr lang="en-US" sz="1400" dirty="0" err="1"/>
              <a:t>Giglio</a:t>
            </a:r>
            <a:r>
              <a:rPr lang="en-US" sz="1400" dirty="0"/>
              <a:t>, 2017, Taming the Factor Zoo, </a:t>
            </a:r>
            <a:r>
              <a:rPr lang="en-US" sz="1400" i="1" dirty="0"/>
              <a:t>SSRN Electronic Journal</a:t>
            </a:r>
            <a:r>
              <a:rPr lang="en-US" sz="1400" dirty="0"/>
              <a:t>, 1–69. (Under Revision)</a:t>
            </a:r>
          </a:p>
          <a:p>
            <a:pPr lvl="1"/>
            <a:r>
              <a:rPr lang="en-US" sz="1400" dirty="0" err="1" smtClean="0"/>
              <a:t>Brogaard</a:t>
            </a:r>
            <a:r>
              <a:rPr lang="en-US" sz="1400" dirty="0"/>
              <a:t>, Jonathan, and </a:t>
            </a:r>
            <a:r>
              <a:rPr lang="en-US" sz="1400" dirty="0" err="1"/>
              <a:t>Abalfazl</a:t>
            </a:r>
            <a:r>
              <a:rPr lang="en-US" sz="1400" dirty="0"/>
              <a:t> </a:t>
            </a:r>
            <a:r>
              <a:rPr lang="en-US" sz="1400" dirty="0" err="1"/>
              <a:t>Zareei</a:t>
            </a:r>
            <a:r>
              <a:rPr lang="en-US" sz="1400" dirty="0"/>
              <a:t>, 2018, Machine Learning and the Stock Market, </a:t>
            </a:r>
            <a:r>
              <a:rPr lang="en-US" sz="1400" i="1" dirty="0"/>
              <a:t>SSRN Electronic Journal</a:t>
            </a:r>
            <a:r>
              <a:rPr lang="en-US" sz="1400" dirty="0"/>
              <a:t>, 1–57. </a:t>
            </a:r>
          </a:p>
          <a:p>
            <a:pPr lvl="1"/>
            <a:r>
              <a:rPr lang="en-US" sz="1400" dirty="0" err="1"/>
              <a:t>Chinco</a:t>
            </a:r>
            <a:r>
              <a:rPr lang="en-US" sz="1400" dirty="0"/>
              <a:t>, Alex, Andreas </a:t>
            </a:r>
            <a:r>
              <a:rPr lang="en-US" sz="1400" dirty="0" err="1"/>
              <a:t>Neuhierl</a:t>
            </a:r>
            <a:r>
              <a:rPr lang="en-US" sz="1400" dirty="0"/>
              <a:t>, and Michael Weber, 2018, Estimating the Anomaly </a:t>
            </a:r>
            <a:r>
              <a:rPr lang="en-US" sz="1400" dirty="0" err="1"/>
              <a:t>Baserate</a:t>
            </a:r>
            <a:r>
              <a:rPr lang="en-US" sz="1400" dirty="0"/>
              <a:t>, , 1–30.</a:t>
            </a:r>
          </a:p>
          <a:p>
            <a:pPr lvl="1"/>
            <a:r>
              <a:rPr lang="en-US" sz="1400" dirty="0" err="1"/>
              <a:t>Gu</a:t>
            </a:r>
            <a:r>
              <a:rPr lang="en-US" sz="1400" dirty="0"/>
              <a:t>, </a:t>
            </a:r>
            <a:r>
              <a:rPr lang="en-US" sz="1400" dirty="0" err="1"/>
              <a:t>Shihao</a:t>
            </a:r>
            <a:r>
              <a:rPr lang="en-US" sz="1400" dirty="0"/>
              <a:t>, Bryan T. Kelly, and </a:t>
            </a:r>
            <a:r>
              <a:rPr lang="en-US" sz="1400" dirty="0" err="1"/>
              <a:t>Dacheng</a:t>
            </a:r>
            <a:r>
              <a:rPr lang="en-US" sz="1400" dirty="0"/>
              <a:t> </a:t>
            </a:r>
            <a:r>
              <a:rPr lang="en-US" sz="1400" dirty="0" err="1"/>
              <a:t>Xiu</a:t>
            </a:r>
            <a:r>
              <a:rPr lang="en-US" sz="1400" dirty="0"/>
              <a:t>, 2018, Empirical Asset Pricing via Machine Learning, </a:t>
            </a:r>
            <a:r>
              <a:rPr lang="en-US" sz="1400" i="1" dirty="0" err="1"/>
              <a:t>Ssrn</a:t>
            </a:r>
            <a:r>
              <a:rPr lang="en-US" sz="1400" dirty="0"/>
              <a:t>. </a:t>
            </a:r>
          </a:p>
          <a:p>
            <a:pPr lvl="1"/>
            <a:r>
              <a:rPr lang="en-US" sz="1400" dirty="0" err="1"/>
              <a:t>Kozak</a:t>
            </a:r>
            <a:r>
              <a:rPr lang="en-US" sz="1400" dirty="0"/>
              <a:t>, </a:t>
            </a:r>
            <a:r>
              <a:rPr lang="en-US" sz="1400" dirty="0" err="1"/>
              <a:t>Serhiy</a:t>
            </a:r>
            <a:r>
              <a:rPr lang="en-US" sz="1400" dirty="0"/>
              <a:t>, Stefan Nagel, and </a:t>
            </a:r>
            <a:r>
              <a:rPr lang="en-US" sz="1400" dirty="0" err="1"/>
              <a:t>Shrihari</a:t>
            </a:r>
            <a:r>
              <a:rPr lang="en-US" sz="1400" dirty="0"/>
              <a:t> Santosh, 2017, Shrinking the Cross Section, </a:t>
            </a:r>
            <a:r>
              <a:rPr lang="en-US" sz="1400" i="1" dirty="0" err="1"/>
              <a:t>Ssrn</a:t>
            </a:r>
            <a:r>
              <a:rPr lang="en-US" sz="1400" dirty="0"/>
              <a:t>, 1–69</a:t>
            </a:r>
            <a:r>
              <a:rPr lang="en-US" sz="1400" dirty="0" smtClean="0"/>
              <a:t>.</a:t>
            </a:r>
          </a:p>
          <a:p>
            <a:pPr lvl="1"/>
            <a:r>
              <a:rPr lang="en-US" sz="1400" dirty="0"/>
              <a:t>Han, </a:t>
            </a:r>
            <a:r>
              <a:rPr lang="en-US" sz="1400" dirty="0" err="1"/>
              <a:t>Yufeng</a:t>
            </a:r>
            <a:r>
              <a:rPr lang="en-US" sz="1400" dirty="0"/>
              <a:t>, Ai He, David E </a:t>
            </a:r>
            <a:r>
              <a:rPr lang="en-US" sz="1400" dirty="0" err="1"/>
              <a:t>Rapach</a:t>
            </a:r>
            <a:r>
              <a:rPr lang="en-US" sz="1400" dirty="0"/>
              <a:t>, and </a:t>
            </a:r>
            <a:r>
              <a:rPr lang="en-US" sz="1400" dirty="0" err="1"/>
              <a:t>Guofu</a:t>
            </a:r>
            <a:r>
              <a:rPr lang="en-US" sz="1400" dirty="0"/>
              <a:t> Zhou, 2018, What Firm Characteristics Drive US Stock Returns?, </a:t>
            </a:r>
            <a:r>
              <a:rPr lang="en-US" sz="1400" i="1" dirty="0"/>
              <a:t>Baruch </a:t>
            </a:r>
            <a:r>
              <a:rPr lang="en-US" sz="1400" i="1" dirty="0" smtClean="0"/>
              <a:t>CUNY</a:t>
            </a:r>
            <a:r>
              <a:rPr lang="en-US" sz="1400" dirty="0" smtClean="0"/>
              <a:t>.</a:t>
            </a:r>
          </a:p>
        </p:txBody>
      </p:sp>
      <p:sp>
        <p:nvSpPr>
          <p:cNvPr id="4" name="Date Placeholder 3"/>
          <p:cNvSpPr>
            <a:spLocks noGrp="1"/>
          </p:cNvSpPr>
          <p:nvPr>
            <p:ph type="dt" sz="half" idx="4294967295"/>
          </p:nvPr>
        </p:nvSpPr>
        <p:spPr>
          <a:xfrm>
            <a:off x="683568" y="6386400"/>
            <a:ext cx="2133600" cy="180000"/>
          </a:xfrm>
          <a:prstGeom prst="rect">
            <a:avLst/>
          </a:prstGeom>
        </p:spPr>
        <p:txBody>
          <a:bodyPr/>
          <a:lstStyle/>
          <a:p>
            <a:r>
              <a:rPr lang="de-DE" dirty="0" smtClean="0"/>
              <a:t>06.12.2018</a:t>
            </a:r>
            <a:endParaRPr lang="de-DE" dirty="0"/>
          </a:p>
        </p:txBody>
      </p:sp>
      <p:sp>
        <p:nvSpPr>
          <p:cNvPr id="5" name="Footer Placeholder 4"/>
          <p:cNvSpPr>
            <a:spLocks noGrp="1"/>
          </p:cNvSpPr>
          <p:nvPr>
            <p:ph type="ftr" sz="quarter" idx="4294967295"/>
          </p:nvPr>
        </p:nvSpPr>
        <p:spPr>
          <a:xfrm>
            <a:off x="684000" y="6134400"/>
            <a:ext cx="2895600" cy="180000"/>
          </a:xfrm>
          <a:prstGeom prst="rect">
            <a:avLst/>
          </a:prstGeom>
        </p:spPr>
        <p:txBody>
          <a:bodyPr/>
          <a:lstStyle/>
          <a:p>
            <a:r>
              <a:rPr lang="de-DE" dirty="0"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24</a:t>
            </a:fld>
            <a:endParaRPr lang="de-DE"/>
          </a:p>
        </p:txBody>
      </p:sp>
    </p:spTree>
    <p:extLst>
      <p:ext uri="{BB962C8B-B14F-4D97-AF65-F5344CB8AC3E}">
        <p14:creationId xmlns:p14="http://schemas.microsoft.com/office/powerpoint/2010/main" val="4115572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000" y="584684"/>
            <a:ext cx="5479200" cy="1141200"/>
          </a:xfrm>
        </p:spPr>
        <p:txBody>
          <a:bodyPr/>
          <a:lstStyle/>
          <a:p>
            <a:r>
              <a:rPr lang="de-DE" dirty="0" smtClean="0"/>
              <a:t>Elastic </a:t>
            </a:r>
            <a:r>
              <a:rPr lang="de-DE" dirty="0"/>
              <a:t>Net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Combination of </a:t>
                </a:r>
                <a:r>
                  <a:rPr lang="en-US" dirty="0" smtClean="0"/>
                  <a:t>L1 (Lasso) </a:t>
                </a:r>
                <a:r>
                  <a:rPr lang="en-US" dirty="0"/>
                  <a:t>and </a:t>
                </a:r>
                <a:r>
                  <a:rPr lang="en-US" dirty="0" smtClean="0"/>
                  <a:t>L2 (Ridge) </a:t>
                </a:r>
                <a:r>
                  <a:rPr lang="en-US" dirty="0" smtClean="0"/>
                  <a:t>penalty terms:</a:t>
                </a:r>
              </a:p>
              <a:p>
                <a:pPr marL="0" indent="0">
                  <a:buNone/>
                </a:pPr>
                <a14:m>
                  <m:oMathPara xmlns:m="http://schemas.openxmlformats.org/officeDocument/2006/math">
                    <m:oMathParaPr>
                      <m:jc m:val="centerGroup"/>
                    </m:oMathParaPr>
                    <m:oMath xmlns:m="http://schemas.openxmlformats.org/officeDocument/2006/math">
                      <m:acc>
                        <m:accPr>
                          <m:chr m:val="̂"/>
                          <m:ctrlPr>
                            <a:rPr lang="de-DE" i="1">
                              <a:latin typeface="Cambria Math" panose="02040503050406030204" pitchFamily="18" charset="0"/>
                              <a:ea typeface="Cambria Math"/>
                            </a:rPr>
                          </m:ctrlPr>
                        </m:accPr>
                        <m:e>
                          <m:r>
                            <a:rPr lang="de-DE" i="1">
                              <a:latin typeface="Cambria Math"/>
                              <a:ea typeface="Cambria Math"/>
                            </a:rPr>
                            <m:t>𝛽</m:t>
                          </m:r>
                        </m:e>
                      </m:acc>
                      <m:d>
                        <m:dPr>
                          <m:ctrlPr>
                            <a:rPr lang="en-US" i="1">
                              <a:latin typeface="Cambria Math" panose="02040503050406030204" pitchFamily="18" charset="0"/>
                              <a:ea typeface="Cambria Math"/>
                            </a:rPr>
                          </m:ctrlPr>
                        </m:dPr>
                        <m:e>
                          <m:r>
                            <m:rPr>
                              <m:sty m:val="p"/>
                            </m:rPr>
                            <a:rPr lang="el-GR" i="1">
                              <a:latin typeface="Cambria Math" panose="02040503050406030204" pitchFamily="18" charset="0"/>
                            </a:rPr>
                            <m:t>λ</m:t>
                          </m:r>
                        </m:e>
                      </m:d>
                      <m:r>
                        <a:rPr lang="en-US" i="1">
                          <a:latin typeface="Cambria Math"/>
                          <a:ea typeface="Cambria Math"/>
                        </a:rPr>
                        <m:t>=</m:t>
                      </m:r>
                      <m:func>
                        <m:funcPr>
                          <m:ctrlPr>
                            <a:rPr lang="de-DE" i="1">
                              <a:latin typeface="Cambria Math" panose="02040503050406030204" pitchFamily="18" charset="0"/>
                            </a:rPr>
                          </m:ctrlPr>
                        </m:funcPr>
                        <m:fName>
                          <m:limLow>
                            <m:limLowPr>
                              <m:ctrlPr>
                                <a:rPr lang="de-DE" i="1">
                                  <a:latin typeface="Cambria Math" panose="02040503050406030204" pitchFamily="18" charset="0"/>
                                </a:rPr>
                              </m:ctrlPr>
                            </m:limLowPr>
                            <m:e>
                              <m:r>
                                <m:rPr>
                                  <m:sty m:val="p"/>
                                </m:rPr>
                                <a:rPr lang="en-US">
                                  <a:latin typeface="Cambria Math"/>
                                  <a:ea typeface="Cambria Math"/>
                                </a:rPr>
                                <m:t>arg</m:t>
                              </m:r>
                              <m:r>
                                <m:rPr>
                                  <m:sty m:val="p"/>
                                </m:rPr>
                                <a:rPr lang="de-DE" i="1">
                                  <a:latin typeface="Cambria Math" panose="02040503050406030204" pitchFamily="18" charset="0"/>
                                </a:rPr>
                                <m:t>min</m:t>
                              </m:r>
                            </m:e>
                            <m:lim>
                              <m:r>
                                <a:rPr lang="de-DE" i="1">
                                  <a:latin typeface="Cambria Math" panose="02040503050406030204" pitchFamily="18" charset="0"/>
                                </a:rPr>
                                <m:t>𝑏</m:t>
                              </m:r>
                              <m:r>
                                <a:rPr lang="de-DE" i="1">
                                  <a:latin typeface="Cambria Math" panose="02040503050406030204" pitchFamily="18" charset="0"/>
                                </a:rPr>
                                <m:t>∈</m:t>
                              </m:r>
                              <m:sSup>
                                <m:sSupPr>
                                  <m:ctrlPr>
                                    <a:rPr lang="de-DE" i="1">
                                      <a:latin typeface="Cambria Math" panose="02040503050406030204" pitchFamily="18" charset="0"/>
                                    </a:rPr>
                                  </m:ctrlPr>
                                </m:sSupPr>
                                <m:e>
                                  <m:r>
                                    <a:rPr lang="de-DE" i="1">
                                      <a:latin typeface="Cambria Math" panose="02040503050406030204" pitchFamily="18" charset="0"/>
                                    </a:rPr>
                                    <m:t>𝑅</m:t>
                                  </m:r>
                                </m:e>
                                <m:sup>
                                  <m:r>
                                    <a:rPr lang="de-DE" i="1">
                                      <a:latin typeface="Cambria Math" panose="02040503050406030204" pitchFamily="18" charset="0"/>
                                    </a:rPr>
                                    <m:t>𝑝</m:t>
                                  </m:r>
                                </m:sup>
                              </m:sSup>
                            </m:lim>
                          </m:limLow>
                        </m:fName>
                        <m:e>
                          <m:nary>
                            <m:naryPr>
                              <m:chr m:val="∑"/>
                              <m:ctrlPr>
                                <a:rPr lang="de-DE" i="1">
                                  <a:latin typeface="Cambria Math" panose="02040503050406030204" pitchFamily="18" charset="0"/>
                                </a:rPr>
                              </m:ctrlPr>
                            </m:naryPr>
                            <m:sub>
                              <m:r>
                                <m:rPr>
                                  <m:brk m:alnAt="23"/>
                                </m:rPr>
                                <a:rPr lang="de-DE" i="1">
                                  <a:latin typeface="Cambria Math" panose="02040503050406030204" pitchFamily="18" charset="0"/>
                                </a:rPr>
                                <m:t>𝑖</m:t>
                              </m:r>
                              <m:r>
                                <a:rPr lang="de-DE" i="1">
                                  <a:latin typeface="Cambria Math" panose="02040503050406030204" pitchFamily="18" charset="0"/>
                                </a:rPr>
                                <m:t>=1</m:t>
                              </m:r>
                            </m:sub>
                            <m:sup>
                              <m:r>
                                <a:rPr lang="de-DE" i="1">
                                  <a:latin typeface="Cambria Math" panose="02040503050406030204" pitchFamily="18" charset="0"/>
                                </a:rPr>
                                <m:t>𝑛</m:t>
                              </m:r>
                            </m:sup>
                            <m:e>
                              <m:sSup>
                                <m:sSupPr>
                                  <m:ctrlPr>
                                    <a:rPr lang="de-DE" i="1">
                                      <a:latin typeface="Cambria Math" panose="02040503050406030204" pitchFamily="18" charset="0"/>
                                    </a:rPr>
                                  </m:ctrlPr>
                                </m:sSupPr>
                                <m:e>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𝑌</m:t>
                                      </m:r>
                                    </m:e>
                                    <m:sub>
                                      <m:r>
                                        <a:rPr lang="de-DE" i="1">
                                          <a:latin typeface="Cambria Math" panose="02040503050406030204" pitchFamily="18" charset="0"/>
                                        </a:rPr>
                                        <m:t>𝑖</m:t>
                                      </m:r>
                                    </m:sub>
                                  </m:sSub>
                                  <m:r>
                                    <a:rPr lang="de-DE" i="1">
                                      <a:latin typeface="Cambria Math" panose="02040503050406030204" pitchFamily="18" charset="0"/>
                                    </a:rPr>
                                    <m:t>−</m:t>
                                  </m:r>
                                  <m:sSup>
                                    <m:sSupPr>
                                      <m:ctrlPr>
                                        <a:rPr lang="de-DE" i="1">
                                          <a:latin typeface="Cambria Math" panose="02040503050406030204" pitchFamily="18" charset="0"/>
                                        </a:rPr>
                                      </m:ctrlPr>
                                    </m:sSupPr>
                                    <m:e>
                                      <m:r>
                                        <a:rPr lang="de-DE" i="1">
                                          <a:latin typeface="Cambria Math" panose="02040503050406030204" pitchFamily="18" charset="0"/>
                                        </a:rPr>
                                        <m:t>𝑏</m:t>
                                      </m:r>
                                    </m:e>
                                    <m:sup>
                                      <m:r>
                                        <a:rPr lang="de-DE" i="1">
                                          <a:latin typeface="Cambria Math" panose="02040503050406030204" pitchFamily="18" charset="0"/>
                                        </a:rPr>
                                        <m:t>′</m:t>
                                      </m:r>
                                    </m:sup>
                                  </m:sSup>
                                  <m:sSub>
                                    <m:sSubPr>
                                      <m:ctrlPr>
                                        <a:rPr lang="de-DE" i="1">
                                          <a:latin typeface="Cambria Math" panose="02040503050406030204" pitchFamily="18" charset="0"/>
                                        </a:rPr>
                                      </m:ctrlPr>
                                    </m:sSubPr>
                                    <m:e>
                                      <m:r>
                                        <a:rPr lang="de-DE" i="1">
                                          <a:latin typeface="Cambria Math" panose="02040503050406030204" pitchFamily="18" charset="0"/>
                                        </a:rPr>
                                        <m:t>𝑋</m:t>
                                      </m:r>
                                    </m:e>
                                    <m:sub>
                                      <m:r>
                                        <a:rPr lang="de-DE" i="1">
                                          <a:latin typeface="Cambria Math" panose="02040503050406030204" pitchFamily="18" charset="0"/>
                                        </a:rPr>
                                        <m:t>𝑖</m:t>
                                      </m:r>
                                    </m:sub>
                                  </m:sSub>
                                  <m:r>
                                    <a:rPr lang="de-DE" i="1">
                                      <a:latin typeface="Cambria Math" panose="02040503050406030204" pitchFamily="18" charset="0"/>
                                    </a:rPr>
                                    <m:t>)</m:t>
                                  </m:r>
                                </m:e>
                                <m:sup>
                                  <m:r>
                                    <a:rPr lang="de-DE" i="1">
                                      <a:latin typeface="Cambria Math" panose="02040503050406030204" pitchFamily="18" charset="0"/>
                                    </a:rPr>
                                    <m:t>2</m:t>
                                  </m:r>
                                </m:sup>
                              </m:sSup>
                              <m:r>
                                <a:rPr lang="de-DE" i="1">
                                  <a:latin typeface="Cambria Math" panose="02040503050406030204" pitchFamily="18" charset="0"/>
                                </a:rPr>
                                <m:t>+</m:t>
                              </m:r>
                              <m:sSub>
                                <m:sSubPr>
                                  <m:ctrlPr>
                                    <a:rPr lang="de-DE" i="1">
                                      <a:latin typeface="Cambria Math" panose="02040503050406030204" pitchFamily="18" charset="0"/>
                                    </a:rPr>
                                  </m:ctrlPr>
                                </m:sSubPr>
                                <m:e>
                                  <m:r>
                                    <m:rPr>
                                      <m:sty m:val="p"/>
                                    </m:rPr>
                                    <a:rPr lang="el-GR" i="1">
                                      <a:latin typeface="Cambria Math" panose="02040503050406030204" pitchFamily="18" charset="0"/>
                                    </a:rPr>
                                    <m:t>λ</m:t>
                                  </m:r>
                                </m:e>
                                <m:sub>
                                  <m:r>
                                    <a:rPr lang="de-DE" i="1">
                                      <a:latin typeface="Cambria Math" panose="02040503050406030204" pitchFamily="18" charset="0"/>
                                    </a:rPr>
                                    <m:t>1</m:t>
                                  </m:r>
                                </m:sub>
                              </m:sSub>
                              <m:nary>
                                <m:naryPr>
                                  <m:chr m:val="∑"/>
                                  <m:ctrlPr>
                                    <a:rPr lang="el-GR" i="1">
                                      <a:latin typeface="Cambria Math" panose="02040503050406030204" pitchFamily="18" charset="0"/>
                                    </a:rPr>
                                  </m:ctrlPr>
                                </m:naryPr>
                                <m:sub>
                                  <m:r>
                                    <m:rPr>
                                      <m:brk m:alnAt="23"/>
                                    </m:rPr>
                                    <a:rPr lang="de-DE" i="1">
                                      <a:latin typeface="Cambria Math" panose="02040503050406030204" pitchFamily="18" charset="0"/>
                                    </a:rPr>
                                    <m:t>𝑗</m:t>
                                  </m:r>
                                  <m:r>
                                    <a:rPr lang="de-DE" i="1">
                                      <a:latin typeface="Cambria Math" panose="02040503050406030204" pitchFamily="18" charset="0"/>
                                    </a:rPr>
                                    <m:t>=1</m:t>
                                  </m:r>
                                </m:sub>
                                <m:sup>
                                  <m:r>
                                    <a:rPr lang="de-DE" i="1">
                                      <a:latin typeface="Cambria Math" panose="02040503050406030204" pitchFamily="18" charset="0"/>
                                    </a:rPr>
                                    <m:t>𝑝</m:t>
                                  </m:r>
                                </m:sup>
                                <m:e>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𝑏</m:t>
                                      </m:r>
                                    </m:e>
                                    <m:sub>
                                      <m:r>
                                        <a:rPr lang="de-DE" i="1">
                                          <a:latin typeface="Cambria Math" panose="02040503050406030204" pitchFamily="18" charset="0"/>
                                        </a:rPr>
                                        <m:t>𝑗</m:t>
                                      </m:r>
                                    </m:sub>
                                  </m:sSub>
                                  <m:r>
                                    <a:rPr lang="de-DE" i="1">
                                      <a:latin typeface="Cambria Math" panose="02040503050406030204" pitchFamily="18" charset="0"/>
                                    </a:rPr>
                                    <m:t>|</m:t>
                                  </m:r>
                                </m:e>
                              </m:nary>
                              <m:r>
                                <a:rPr lang="de-DE" i="1">
                                  <a:latin typeface="Cambria Math" panose="02040503050406030204" pitchFamily="18" charset="0"/>
                                </a:rPr>
                                <m:t>+</m:t>
                              </m:r>
                              <m:sSub>
                                <m:sSubPr>
                                  <m:ctrlPr>
                                    <a:rPr lang="de-DE" i="1">
                                      <a:latin typeface="Cambria Math" panose="02040503050406030204" pitchFamily="18" charset="0"/>
                                    </a:rPr>
                                  </m:ctrlPr>
                                </m:sSubPr>
                                <m:e>
                                  <m:r>
                                    <m:rPr>
                                      <m:sty m:val="p"/>
                                    </m:rPr>
                                    <a:rPr lang="el-GR" i="1">
                                      <a:latin typeface="Cambria Math" panose="02040503050406030204" pitchFamily="18" charset="0"/>
                                    </a:rPr>
                                    <m:t>λ</m:t>
                                  </m:r>
                                </m:e>
                                <m:sub>
                                  <m:r>
                                    <a:rPr lang="de-DE" i="1">
                                      <a:latin typeface="Cambria Math" panose="02040503050406030204" pitchFamily="18" charset="0"/>
                                    </a:rPr>
                                    <m:t>2</m:t>
                                  </m:r>
                                </m:sub>
                              </m:sSub>
                              <m:nary>
                                <m:naryPr>
                                  <m:chr m:val="∑"/>
                                  <m:ctrlPr>
                                    <a:rPr lang="el-GR" i="1">
                                      <a:latin typeface="Cambria Math" panose="02040503050406030204" pitchFamily="18" charset="0"/>
                                    </a:rPr>
                                  </m:ctrlPr>
                                </m:naryPr>
                                <m:sub>
                                  <m:r>
                                    <m:rPr>
                                      <m:brk m:alnAt="23"/>
                                    </m:rPr>
                                    <a:rPr lang="de-DE" i="1">
                                      <a:latin typeface="Cambria Math" panose="02040503050406030204" pitchFamily="18" charset="0"/>
                                    </a:rPr>
                                    <m:t>𝑗</m:t>
                                  </m:r>
                                  <m:r>
                                    <a:rPr lang="de-DE" i="1">
                                      <a:latin typeface="Cambria Math" panose="02040503050406030204" pitchFamily="18" charset="0"/>
                                    </a:rPr>
                                    <m:t>=1</m:t>
                                  </m:r>
                                </m:sub>
                                <m:sup>
                                  <m:r>
                                    <a:rPr lang="de-DE" i="1">
                                      <a:latin typeface="Cambria Math" panose="02040503050406030204" pitchFamily="18" charset="0"/>
                                    </a:rPr>
                                    <m:t>𝑝</m:t>
                                  </m:r>
                                </m:sup>
                                <m:e>
                                  <m:sSubSup>
                                    <m:sSubSupPr>
                                      <m:ctrlPr>
                                        <a:rPr lang="el-GR" i="1">
                                          <a:latin typeface="Cambria Math" panose="02040503050406030204" pitchFamily="18" charset="0"/>
                                        </a:rPr>
                                      </m:ctrlPr>
                                    </m:sSubSupPr>
                                    <m:e>
                                      <m:r>
                                        <a:rPr lang="de-DE" i="1">
                                          <a:latin typeface="Cambria Math" panose="02040503050406030204" pitchFamily="18" charset="0"/>
                                        </a:rPr>
                                        <m:t>𝑏</m:t>
                                      </m:r>
                                    </m:e>
                                    <m:sub>
                                      <m:r>
                                        <a:rPr lang="de-DE" i="1">
                                          <a:latin typeface="Cambria Math" panose="02040503050406030204" pitchFamily="18" charset="0"/>
                                        </a:rPr>
                                        <m:t>𝑗</m:t>
                                      </m:r>
                                    </m:sub>
                                    <m:sup>
                                      <m:r>
                                        <a:rPr lang="de-DE" i="1">
                                          <a:latin typeface="Cambria Math" panose="02040503050406030204" pitchFamily="18" charset="0"/>
                                        </a:rPr>
                                        <m:t>2</m:t>
                                      </m:r>
                                    </m:sup>
                                  </m:sSubSup>
                                </m:e>
                              </m:nary>
                            </m:e>
                          </m:nary>
                        </m:e>
                      </m:func>
                    </m:oMath>
                  </m:oMathPara>
                </a14:m>
                <a:endParaRPr lang="en-US" dirty="0"/>
              </a:p>
              <a:p>
                <a:r>
                  <a:rPr lang="en-US" dirty="0" smtClean="0"/>
                  <a:t>Explanation:</a:t>
                </a:r>
                <a:endParaRPr lang="en-US" dirty="0"/>
              </a:p>
              <a:p>
                <a:pPr lvl="1"/>
                <a:r>
                  <a:rPr lang="en-US" dirty="0"/>
                  <a:t>Perform variable </a:t>
                </a:r>
                <a:r>
                  <a:rPr lang="en-US" dirty="0" smtClean="0"/>
                  <a:t>selection as Lasso </a:t>
                </a:r>
                <a:r>
                  <a:rPr lang="en-US" dirty="0"/>
                  <a:t>and </a:t>
                </a:r>
                <a:r>
                  <a:rPr lang="en-US" dirty="0" smtClean="0"/>
                  <a:t>shrinks </a:t>
                </a:r>
                <a:r>
                  <a:rPr lang="en-US" dirty="0"/>
                  <a:t>remaining coefficients to </a:t>
                </a:r>
                <a:r>
                  <a:rPr lang="en-US" dirty="0" smtClean="0"/>
                  <a:t>zero as Ridge</a:t>
                </a:r>
                <a:endParaRPr lang="x-none" dirty="0" smtClean="0"/>
              </a:p>
              <a:p>
                <a:pPr lvl="1"/>
                <a:r>
                  <a:rPr lang="x-none" dirty="0" smtClean="0"/>
                  <a:t>Takes the best of two methods</a:t>
                </a:r>
                <a:endParaRPr lang="en-US" dirty="0"/>
              </a:p>
              <a:p>
                <a:pPr marL="0" indent="0">
                  <a:buNone/>
                </a:pPr>
                <a:endParaRPr lang="de-DE"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194" t="-2385"/>
                </a:stretch>
              </a:blipFill>
            </p:spPr>
            <p:txBody>
              <a:bodyPr/>
              <a:lstStyle/>
              <a:p>
                <a:r>
                  <a:rPr lang="de-DE">
                    <a:noFill/>
                  </a:rPr>
                  <a:t> </a:t>
                </a:r>
              </a:p>
            </p:txBody>
          </p:sp>
        </mc:Fallback>
      </mc:AlternateContent>
      <p:sp>
        <p:nvSpPr>
          <p:cNvPr id="6" name="Slide Number Placeholder 5"/>
          <p:cNvSpPr>
            <a:spLocks noGrp="1"/>
          </p:cNvSpPr>
          <p:nvPr>
            <p:ph type="sldNum" sz="quarter" idx="12"/>
          </p:nvPr>
        </p:nvSpPr>
        <p:spPr/>
        <p:txBody>
          <a:bodyPr/>
          <a:lstStyle/>
          <a:p>
            <a:fld id="{FC0CC166-4E39-43B8-AB91-BDD1C4C9E224}" type="slidenum">
              <a:rPr lang="de-DE" smtClean="0"/>
              <a:t>25</a:t>
            </a:fld>
            <a:endParaRPr lang="de-DE"/>
          </a:p>
        </p:txBody>
      </p:sp>
    </p:spTree>
    <p:extLst>
      <p:ext uri="{BB962C8B-B14F-4D97-AF65-F5344CB8AC3E}">
        <p14:creationId xmlns:p14="http://schemas.microsoft.com/office/powerpoint/2010/main" val="11228862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Lasso</a:t>
            </a:r>
            <a:endParaRPr lang="de-D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Lasso – a linear regression method with a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a:rPr>
                          <m:t>1</m:t>
                        </m:r>
                      </m:sub>
                    </m:sSub>
                  </m:oMath>
                </a14:m>
                <a:r>
                  <a:rPr lang="en-US" dirty="0"/>
                  <a:t>-penalized term</a:t>
                </a:r>
                <a:endParaRPr lang="en-US" dirty="0" smtClean="0"/>
              </a:p>
              <a:p>
                <a:pPr marL="0" indent="0">
                  <a:buNone/>
                </a:pPr>
                <a14:m>
                  <m:oMathPara xmlns:m="http://schemas.openxmlformats.org/officeDocument/2006/math">
                    <m:oMathParaPr>
                      <m:jc m:val="centerGroup"/>
                    </m:oMathParaPr>
                    <m:oMath xmlns:m="http://schemas.openxmlformats.org/officeDocument/2006/math">
                      <m:func>
                        <m:funcPr>
                          <m:ctrlPr>
                            <a:rPr lang="de-DE" i="1">
                              <a:latin typeface="Cambria Math" panose="02040503050406030204" pitchFamily="18" charset="0"/>
                            </a:rPr>
                          </m:ctrlPr>
                        </m:funcPr>
                        <m:fName>
                          <m:acc>
                            <m:accPr>
                              <m:chr m:val="̂"/>
                              <m:ctrlPr>
                                <a:rPr lang="de-DE" i="1">
                                  <a:latin typeface="Cambria Math" panose="02040503050406030204" pitchFamily="18" charset="0"/>
                                  <a:ea typeface="Cambria Math"/>
                                </a:rPr>
                              </m:ctrlPr>
                            </m:accPr>
                            <m:e>
                              <m:r>
                                <a:rPr lang="de-DE" i="1">
                                  <a:latin typeface="Cambria Math"/>
                                  <a:ea typeface="Cambria Math"/>
                                </a:rPr>
                                <m:t>𝛽</m:t>
                              </m:r>
                            </m:e>
                          </m:acc>
                          <m:r>
                            <a:rPr lang="en-US" i="1">
                              <a:latin typeface="Cambria Math"/>
                              <a:ea typeface="Cambria Math"/>
                            </a:rPr>
                            <m:t>(</m:t>
                          </m:r>
                          <m:r>
                            <m:rPr>
                              <m:sty m:val="p"/>
                            </m:rPr>
                            <a:rPr lang="el-GR" i="1">
                              <a:latin typeface="Cambria Math" panose="02040503050406030204" pitchFamily="18" charset="0"/>
                            </a:rPr>
                            <m:t>λ</m:t>
                          </m:r>
                          <m:r>
                            <a:rPr lang="en-US" i="1">
                              <a:latin typeface="Cambria Math"/>
                              <a:ea typeface="Cambria Math"/>
                            </a:rPr>
                            <m:t>)</m:t>
                          </m:r>
                        </m:fName>
                        <m:e>
                          <m:r>
                            <a:rPr lang="en-US" i="1">
                              <a:latin typeface="Cambria Math"/>
                            </a:rPr>
                            <m:t>=</m:t>
                          </m:r>
                          <m:limLow>
                            <m:limLowPr>
                              <m:ctrlPr>
                                <a:rPr lang="de-DE" i="1">
                                  <a:latin typeface="Cambria Math" panose="02040503050406030204" pitchFamily="18" charset="0"/>
                                </a:rPr>
                              </m:ctrlPr>
                            </m:limLowPr>
                            <m:e>
                              <m:r>
                                <m:rPr>
                                  <m:sty m:val="p"/>
                                </m:rPr>
                                <a:rPr lang="en-US">
                                  <a:latin typeface="Cambria Math"/>
                                </a:rPr>
                                <m:t>arg</m:t>
                              </m:r>
                              <m:r>
                                <m:rPr>
                                  <m:sty m:val="p"/>
                                </m:rPr>
                                <a:rPr lang="de-DE" i="1">
                                  <a:latin typeface="Cambria Math" panose="02040503050406030204" pitchFamily="18" charset="0"/>
                                </a:rPr>
                                <m:t>min</m:t>
                              </m:r>
                            </m:e>
                            <m:lim>
                              <m:r>
                                <a:rPr lang="de-DE" i="1">
                                  <a:latin typeface="Cambria Math" panose="02040503050406030204" pitchFamily="18" charset="0"/>
                                </a:rPr>
                                <m:t>𝑏</m:t>
                              </m:r>
                              <m:r>
                                <a:rPr lang="de-DE" i="1">
                                  <a:latin typeface="Cambria Math" panose="02040503050406030204" pitchFamily="18" charset="0"/>
                                </a:rPr>
                                <m:t>∈</m:t>
                              </m:r>
                              <m:sSup>
                                <m:sSupPr>
                                  <m:ctrlPr>
                                    <a:rPr lang="de-DE" i="1">
                                      <a:latin typeface="Cambria Math" panose="02040503050406030204" pitchFamily="18" charset="0"/>
                                    </a:rPr>
                                  </m:ctrlPr>
                                </m:sSupPr>
                                <m:e>
                                  <m:r>
                                    <a:rPr lang="de-DE" i="1">
                                      <a:latin typeface="Cambria Math" panose="02040503050406030204" pitchFamily="18" charset="0"/>
                                    </a:rPr>
                                    <m:t>𝑅</m:t>
                                  </m:r>
                                </m:e>
                                <m:sup>
                                  <m:r>
                                    <a:rPr lang="de-DE" i="1">
                                      <a:latin typeface="Cambria Math" panose="02040503050406030204" pitchFamily="18" charset="0"/>
                                    </a:rPr>
                                    <m:t>𝑝</m:t>
                                  </m:r>
                                </m:sup>
                              </m:sSup>
                            </m:lim>
                          </m:limLow>
                          <m:nary>
                            <m:naryPr>
                              <m:chr m:val="∑"/>
                              <m:ctrlPr>
                                <a:rPr lang="de-DE" i="1">
                                  <a:latin typeface="Cambria Math" panose="02040503050406030204" pitchFamily="18" charset="0"/>
                                </a:rPr>
                              </m:ctrlPr>
                            </m:naryPr>
                            <m:sub>
                              <m:r>
                                <m:rPr>
                                  <m:brk m:alnAt="23"/>
                                </m:rPr>
                                <a:rPr lang="de-DE" i="1">
                                  <a:latin typeface="Cambria Math" panose="02040503050406030204" pitchFamily="18" charset="0"/>
                                </a:rPr>
                                <m:t>𝑖</m:t>
                              </m:r>
                              <m:r>
                                <a:rPr lang="de-DE" i="1">
                                  <a:latin typeface="Cambria Math" panose="02040503050406030204" pitchFamily="18" charset="0"/>
                                </a:rPr>
                                <m:t>=1</m:t>
                              </m:r>
                            </m:sub>
                            <m:sup>
                              <m:r>
                                <a:rPr lang="de-DE" i="1">
                                  <a:latin typeface="Cambria Math" panose="02040503050406030204" pitchFamily="18" charset="0"/>
                                </a:rPr>
                                <m:t>𝑛</m:t>
                              </m:r>
                            </m:sup>
                            <m:e>
                              <m:sSup>
                                <m:sSupPr>
                                  <m:ctrlPr>
                                    <a:rPr lang="de-DE" i="1">
                                      <a:latin typeface="Cambria Math" panose="02040503050406030204" pitchFamily="18" charset="0"/>
                                    </a:rPr>
                                  </m:ctrlPr>
                                </m:sSupPr>
                                <m:e>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𝑌</m:t>
                                      </m:r>
                                    </m:e>
                                    <m:sub>
                                      <m:r>
                                        <a:rPr lang="de-DE" i="1">
                                          <a:latin typeface="Cambria Math" panose="02040503050406030204" pitchFamily="18" charset="0"/>
                                        </a:rPr>
                                        <m:t>𝑖</m:t>
                                      </m:r>
                                    </m:sub>
                                  </m:sSub>
                                  <m:r>
                                    <a:rPr lang="de-DE" i="1">
                                      <a:latin typeface="Cambria Math" panose="02040503050406030204" pitchFamily="18" charset="0"/>
                                    </a:rPr>
                                    <m:t>−</m:t>
                                  </m:r>
                                  <m:sSup>
                                    <m:sSupPr>
                                      <m:ctrlPr>
                                        <a:rPr lang="de-DE" i="1">
                                          <a:latin typeface="Cambria Math" panose="02040503050406030204" pitchFamily="18" charset="0"/>
                                        </a:rPr>
                                      </m:ctrlPr>
                                    </m:sSupPr>
                                    <m:e>
                                      <m:r>
                                        <a:rPr lang="de-DE" i="1">
                                          <a:latin typeface="Cambria Math" panose="02040503050406030204" pitchFamily="18" charset="0"/>
                                        </a:rPr>
                                        <m:t>𝑏</m:t>
                                      </m:r>
                                    </m:e>
                                    <m:sup>
                                      <m:r>
                                        <a:rPr lang="de-DE" i="1">
                                          <a:latin typeface="Cambria Math" panose="02040503050406030204" pitchFamily="18" charset="0"/>
                                        </a:rPr>
                                        <m:t>′</m:t>
                                      </m:r>
                                    </m:sup>
                                  </m:sSup>
                                  <m:sSub>
                                    <m:sSubPr>
                                      <m:ctrlPr>
                                        <a:rPr lang="de-DE" i="1">
                                          <a:latin typeface="Cambria Math" panose="02040503050406030204" pitchFamily="18" charset="0"/>
                                        </a:rPr>
                                      </m:ctrlPr>
                                    </m:sSubPr>
                                    <m:e>
                                      <m:r>
                                        <a:rPr lang="de-DE" i="1">
                                          <a:latin typeface="Cambria Math" panose="02040503050406030204" pitchFamily="18" charset="0"/>
                                        </a:rPr>
                                        <m:t>𝑋</m:t>
                                      </m:r>
                                    </m:e>
                                    <m:sub>
                                      <m:r>
                                        <a:rPr lang="de-DE" i="1">
                                          <a:latin typeface="Cambria Math" panose="02040503050406030204" pitchFamily="18" charset="0"/>
                                        </a:rPr>
                                        <m:t>𝑖</m:t>
                                      </m:r>
                                    </m:sub>
                                  </m:sSub>
                                  <m:r>
                                    <a:rPr lang="de-DE" i="1">
                                      <a:latin typeface="Cambria Math" panose="02040503050406030204" pitchFamily="18" charset="0"/>
                                    </a:rPr>
                                    <m:t>)</m:t>
                                  </m:r>
                                </m:e>
                                <m:sup>
                                  <m:r>
                                    <a:rPr lang="de-DE" i="1">
                                      <a:latin typeface="Cambria Math" panose="02040503050406030204" pitchFamily="18" charset="0"/>
                                    </a:rPr>
                                    <m:t>2</m:t>
                                  </m:r>
                                </m:sup>
                              </m:sSup>
                              <m:r>
                                <a:rPr lang="de-DE" i="1">
                                  <a:latin typeface="Cambria Math" panose="02040503050406030204" pitchFamily="18" charset="0"/>
                                </a:rPr>
                                <m:t>+</m:t>
                              </m:r>
                              <m:r>
                                <m:rPr>
                                  <m:sty m:val="p"/>
                                </m:rPr>
                                <a:rPr lang="el-GR" i="1">
                                  <a:latin typeface="Cambria Math" panose="02040503050406030204" pitchFamily="18" charset="0"/>
                                </a:rPr>
                                <m:t>λ</m:t>
                              </m:r>
                              <m:nary>
                                <m:naryPr>
                                  <m:chr m:val="∑"/>
                                  <m:ctrlPr>
                                    <a:rPr lang="el-GR" i="1">
                                      <a:latin typeface="Cambria Math" panose="02040503050406030204" pitchFamily="18" charset="0"/>
                                    </a:rPr>
                                  </m:ctrlPr>
                                </m:naryPr>
                                <m:sub>
                                  <m:r>
                                    <m:rPr>
                                      <m:brk m:alnAt="23"/>
                                    </m:rPr>
                                    <a:rPr lang="de-DE" i="1">
                                      <a:latin typeface="Cambria Math" panose="02040503050406030204" pitchFamily="18" charset="0"/>
                                    </a:rPr>
                                    <m:t>𝑗</m:t>
                                  </m:r>
                                  <m:r>
                                    <a:rPr lang="de-DE" i="1">
                                      <a:latin typeface="Cambria Math" panose="02040503050406030204" pitchFamily="18" charset="0"/>
                                    </a:rPr>
                                    <m:t>=1</m:t>
                                  </m:r>
                                </m:sub>
                                <m:sup>
                                  <m:r>
                                    <a:rPr lang="de-DE" i="1">
                                      <a:latin typeface="Cambria Math" panose="02040503050406030204" pitchFamily="18" charset="0"/>
                                    </a:rPr>
                                    <m:t>𝑝</m:t>
                                  </m:r>
                                </m:sup>
                                <m:e>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𝑏</m:t>
                                      </m:r>
                                    </m:e>
                                    <m:sub>
                                      <m:r>
                                        <a:rPr lang="de-DE" i="1">
                                          <a:latin typeface="Cambria Math" panose="02040503050406030204" pitchFamily="18" charset="0"/>
                                        </a:rPr>
                                        <m:t>𝑗</m:t>
                                      </m:r>
                                    </m:sub>
                                  </m:sSub>
                                  <m:r>
                                    <a:rPr lang="de-DE" i="1">
                                      <a:latin typeface="Cambria Math" panose="02040503050406030204" pitchFamily="18" charset="0"/>
                                    </a:rPr>
                                    <m:t>|</m:t>
                                  </m:r>
                                </m:e>
                              </m:nary>
                            </m:e>
                          </m:nary>
                        </m:e>
                      </m:func>
                    </m:oMath>
                  </m:oMathPara>
                </a14:m>
                <a:endParaRPr lang="en-US" dirty="0"/>
              </a:p>
              <a:p>
                <a:r>
                  <a:rPr lang="en-US" dirty="0" smtClean="0"/>
                  <a:t>Explanation:</a:t>
                </a:r>
              </a:p>
              <a:p>
                <a:pPr lvl="1"/>
                <a:r>
                  <a:rPr lang="en-US" dirty="0" smtClean="0"/>
                  <a:t>It presses down all of the coeﬃcients to zero, as much as possible and at an equal rate, without sacriﬁcing too much ﬁt, and it ends up setting many of these coeﬃcients to zero.</a:t>
                </a:r>
                <a:endParaRPr lang="de-DE" dirty="0" smtClean="0"/>
              </a:p>
              <a:p>
                <a:pPr marL="0" indent="0">
                  <a:buNone/>
                </a:pPr>
                <a:endParaRPr lang="de-D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2194" t="-2385" r="-2273"/>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FC0CC166-4E39-43B8-AB91-BDD1C4C9E224}" type="slidenum">
              <a:rPr lang="de-DE" smtClean="0"/>
              <a:t>26</a:t>
            </a:fld>
            <a:endParaRPr lang="de-DE"/>
          </a:p>
        </p:txBody>
      </p:sp>
      <p:sp>
        <p:nvSpPr>
          <p:cNvPr id="7" name="Date Placeholder 3"/>
          <p:cNvSpPr txBox="1">
            <a:spLocks/>
          </p:cNvSpPr>
          <p:nvPr/>
        </p:nvSpPr>
        <p:spPr>
          <a:xfrm>
            <a:off x="835968" y="6538800"/>
            <a:ext cx="2133600" cy="180000"/>
          </a:xfrm>
          <a:prstGeom prst="rect">
            <a:avLst/>
          </a:prstGeom>
        </p:spPr>
        <p:txBody>
          <a:bodyPr vert="horz" lIns="0" tIns="0" rIns="0" bIns="0" rtlCol="0" anchor="t">
            <a:noAutofit/>
          </a:bodyPr>
          <a:lstStyle>
            <a:defPPr>
              <a:defRPr lang="de-DE"/>
            </a:defPPr>
            <a:lvl1pPr marL="0" algn="l" defTabSz="914400" rtl="0" eaLnBrk="1" latinLnBrk="0" hangingPunct="1">
              <a:defRPr sz="1200" kern="1200">
                <a:solidFill>
                  <a:srgbClr val="00305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mtClean="0"/>
              <a:t>06.12.2018</a:t>
            </a:r>
            <a:endParaRPr lang="de-DE" dirty="0"/>
          </a:p>
        </p:txBody>
      </p:sp>
      <p:sp>
        <p:nvSpPr>
          <p:cNvPr id="8" name="Footer Placeholder 4"/>
          <p:cNvSpPr txBox="1">
            <a:spLocks/>
          </p:cNvSpPr>
          <p:nvPr/>
        </p:nvSpPr>
        <p:spPr>
          <a:xfrm>
            <a:off x="836400" y="6286800"/>
            <a:ext cx="2895600" cy="180000"/>
          </a:xfrm>
          <a:prstGeom prst="rect">
            <a:avLst/>
          </a:prstGeom>
        </p:spPr>
        <p:txBody>
          <a:bodyPr vert="horz" lIns="0" tIns="0" rIns="0" bIns="0" rtlCol="0" anchor="t">
            <a:noAutofit/>
          </a:bodyPr>
          <a:lstStyle>
            <a:defPPr>
              <a:defRPr lang="de-DE"/>
            </a:defPPr>
            <a:lvl1pPr marL="0" algn="l" defTabSz="914400" rtl="0" eaLnBrk="1" latinLnBrk="0" hangingPunct="1">
              <a:defRPr sz="1200" kern="1200">
                <a:solidFill>
                  <a:srgbClr val="00305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mtClean="0"/>
              <a:t>Pavel Lesnevski</a:t>
            </a:r>
            <a:endParaRPr lang="de-DE" dirty="0"/>
          </a:p>
        </p:txBody>
      </p:sp>
    </p:spTree>
    <p:extLst>
      <p:ext uri="{BB962C8B-B14F-4D97-AF65-F5344CB8AC3E}">
        <p14:creationId xmlns:p14="http://schemas.microsoft.com/office/powerpoint/2010/main" val="42031794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Ridge</a:t>
            </a:r>
            <a:endParaRPr lang="de-D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Ridge - a linear regression method with a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oMath>
                </a14:m>
                <a:r>
                  <a:rPr lang="en-US" dirty="0"/>
                  <a:t>-</a:t>
                </a:r>
                <a:r>
                  <a:rPr lang="en-US" dirty="0" smtClean="0"/>
                  <a:t>penalized term</a:t>
                </a:r>
              </a:p>
              <a:p>
                <a:pPr marL="0" indent="0">
                  <a:buNone/>
                </a:pPr>
                <a14:m>
                  <m:oMathPara xmlns:m="http://schemas.openxmlformats.org/officeDocument/2006/math">
                    <m:oMathParaPr>
                      <m:jc m:val="centerGroup"/>
                    </m:oMathParaPr>
                    <m:oMath xmlns:m="http://schemas.openxmlformats.org/officeDocument/2006/math">
                      <m:func>
                        <m:funcPr>
                          <m:ctrlPr>
                            <a:rPr lang="de-DE" i="1">
                              <a:latin typeface="Cambria Math" panose="02040503050406030204" pitchFamily="18" charset="0"/>
                            </a:rPr>
                          </m:ctrlPr>
                        </m:funcPr>
                        <m:fName>
                          <m:acc>
                            <m:accPr>
                              <m:chr m:val="̂"/>
                              <m:ctrlPr>
                                <a:rPr lang="de-DE" i="1">
                                  <a:latin typeface="Cambria Math" panose="02040503050406030204" pitchFamily="18" charset="0"/>
                                  <a:ea typeface="Cambria Math"/>
                                </a:rPr>
                              </m:ctrlPr>
                            </m:accPr>
                            <m:e>
                              <m:r>
                                <a:rPr lang="de-DE" i="1">
                                  <a:latin typeface="Cambria Math"/>
                                  <a:ea typeface="Cambria Math"/>
                                </a:rPr>
                                <m:t>𝛽</m:t>
                              </m:r>
                            </m:e>
                          </m:acc>
                          <m:d>
                            <m:dPr>
                              <m:ctrlPr>
                                <a:rPr lang="en-US" i="1">
                                  <a:latin typeface="Cambria Math" panose="02040503050406030204" pitchFamily="18" charset="0"/>
                                  <a:ea typeface="Cambria Math"/>
                                </a:rPr>
                              </m:ctrlPr>
                            </m:dPr>
                            <m:e>
                              <m:r>
                                <m:rPr>
                                  <m:sty m:val="p"/>
                                </m:rPr>
                                <a:rPr lang="el-GR" i="1">
                                  <a:latin typeface="Cambria Math" panose="02040503050406030204" pitchFamily="18" charset="0"/>
                                </a:rPr>
                                <m:t>λ</m:t>
                              </m:r>
                            </m:e>
                          </m:d>
                          <m:r>
                            <a:rPr lang="en-US" i="1">
                              <a:latin typeface="Cambria Math"/>
                              <a:ea typeface="Cambria Math"/>
                            </a:rPr>
                            <m:t>=</m:t>
                          </m:r>
                          <m:limLow>
                            <m:limLowPr>
                              <m:ctrlPr>
                                <a:rPr lang="de-DE" i="1">
                                  <a:latin typeface="Cambria Math" panose="02040503050406030204" pitchFamily="18" charset="0"/>
                                </a:rPr>
                              </m:ctrlPr>
                            </m:limLowPr>
                            <m:e>
                              <m:r>
                                <m:rPr>
                                  <m:sty m:val="p"/>
                                </m:rPr>
                                <a:rPr lang="en-US">
                                  <a:latin typeface="Cambria Math"/>
                                  <a:ea typeface="Cambria Math"/>
                                </a:rPr>
                                <m:t>arg</m:t>
                              </m:r>
                              <m:r>
                                <m:rPr>
                                  <m:sty m:val="p"/>
                                </m:rPr>
                                <a:rPr lang="de-DE" i="1">
                                  <a:latin typeface="Cambria Math" panose="02040503050406030204" pitchFamily="18" charset="0"/>
                                </a:rPr>
                                <m:t>min</m:t>
                              </m:r>
                            </m:e>
                            <m:lim>
                              <m:r>
                                <a:rPr lang="de-DE" i="1">
                                  <a:latin typeface="Cambria Math" panose="02040503050406030204" pitchFamily="18" charset="0"/>
                                </a:rPr>
                                <m:t>𝑏</m:t>
                              </m:r>
                              <m:r>
                                <a:rPr lang="de-DE" i="1">
                                  <a:latin typeface="Cambria Math" panose="02040503050406030204" pitchFamily="18" charset="0"/>
                                </a:rPr>
                                <m:t>∈</m:t>
                              </m:r>
                              <m:sSup>
                                <m:sSupPr>
                                  <m:ctrlPr>
                                    <a:rPr lang="de-DE" i="1">
                                      <a:latin typeface="Cambria Math" panose="02040503050406030204" pitchFamily="18" charset="0"/>
                                    </a:rPr>
                                  </m:ctrlPr>
                                </m:sSupPr>
                                <m:e>
                                  <m:r>
                                    <a:rPr lang="de-DE" i="1">
                                      <a:latin typeface="Cambria Math" panose="02040503050406030204" pitchFamily="18" charset="0"/>
                                    </a:rPr>
                                    <m:t>𝑅</m:t>
                                  </m:r>
                                </m:e>
                                <m:sup>
                                  <m:r>
                                    <a:rPr lang="de-DE" i="1">
                                      <a:latin typeface="Cambria Math" panose="02040503050406030204" pitchFamily="18" charset="0"/>
                                    </a:rPr>
                                    <m:t>𝑝</m:t>
                                  </m:r>
                                </m:sup>
                              </m:sSup>
                            </m:lim>
                          </m:limLow>
                        </m:fName>
                        <m:e>
                          <m:nary>
                            <m:naryPr>
                              <m:chr m:val="∑"/>
                              <m:ctrlPr>
                                <a:rPr lang="de-DE" i="1">
                                  <a:latin typeface="Cambria Math" panose="02040503050406030204" pitchFamily="18" charset="0"/>
                                </a:rPr>
                              </m:ctrlPr>
                            </m:naryPr>
                            <m:sub>
                              <m:r>
                                <m:rPr>
                                  <m:brk m:alnAt="23"/>
                                </m:rPr>
                                <a:rPr lang="de-DE" i="1">
                                  <a:latin typeface="Cambria Math" panose="02040503050406030204" pitchFamily="18" charset="0"/>
                                </a:rPr>
                                <m:t>𝑖</m:t>
                              </m:r>
                              <m:r>
                                <a:rPr lang="de-DE" i="1">
                                  <a:latin typeface="Cambria Math" panose="02040503050406030204" pitchFamily="18" charset="0"/>
                                </a:rPr>
                                <m:t>=1</m:t>
                              </m:r>
                            </m:sub>
                            <m:sup>
                              <m:r>
                                <a:rPr lang="de-DE" i="1">
                                  <a:latin typeface="Cambria Math" panose="02040503050406030204" pitchFamily="18" charset="0"/>
                                </a:rPr>
                                <m:t>𝑛</m:t>
                              </m:r>
                            </m:sup>
                            <m:e>
                              <m:sSup>
                                <m:sSupPr>
                                  <m:ctrlPr>
                                    <a:rPr lang="de-DE" i="1">
                                      <a:latin typeface="Cambria Math" panose="02040503050406030204" pitchFamily="18" charset="0"/>
                                    </a:rPr>
                                  </m:ctrlPr>
                                </m:sSupPr>
                                <m:e>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𝑌</m:t>
                                      </m:r>
                                    </m:e>
                                    <m:sub>
                                      <m:r>
                                        <a:rPr lang="de-DE" i="1">
                                          <a:latin typeface="Cambria Math" panose="02040503050406030204" pitchFamily="18" charset="0"/>
                                        </a:rPr>
                                        <m:t>𝑖</m:t>
                                      </m:r>
                                    </m:sub>
                                  </m:sSub>
                                  <m:r>
                                    <a:rPr lang="de-DE" i="1">
                                      <a:latin typeface="Cambria Math" panose="02040503050406030204" pitchFamily="18" charset="0"/>
                                    </a:rPr>
                                    <m:t>−</m:t>
                                  </m:r>
                                  <m:sSup>
                                    <m:sSupPr>
                                      <m:ctrlPr>
                                        <a:rPr lang="de-DE" i="1">
                                          <a:latin typeface="Cambria Math" panose="02040503050406030204" pitchFamily="18" charset="0"/>
                                        </a:rPr>
                                      </m:ctrlPr>
                                    </m:sSupPr>
                                    <m:e>
                                      <m:r>
                                        <a:rPr lang="de-DE" i="1">
                                          <a:latin typeface="Cambria Math" panose="02040503050406030204" pitchFamily="18" charset="0"/>
                                        </a:rPr>
                                        <m:t>𝑏</m:t>
                                      </m:r>
                                    </m:e>
                                    <m:sup>
                                      <m:r>
                                        <a:rPr lang="de-DE" i="1">
                                          <a:latin typeface="Cambria Math" panose="02040503050406030204" pitchFamily="18" charset="0"/>
                                        </a:rPr>
                                        <m:t>′</m:t>
                                      </m:r>
                                    </m:sup>
                                  </m:sSup>
                                  <m:sSub>
                                    <m:sSubPr>
                                      <m:ctrlPr>
                                        <a:rPr lang="de-DE" i="1">
                                          <a:latin typeface="Cambria Math" panose="02040503050406030204" pitchFamily="18" charset="0"/>
                                        </a:rPr>
                                      </m:ctrlPr>
                                    </m:sSubPr>
                                    <m:e>
                                      <m:r>
                                        <a:rPr lang="de-DE" i="1">
                                          <a:latin typeface="Cambria Math" panose="02040503050406030204" pitchFamily="18" charset="0"/>
                                        </a:rPr>
                                        <m:t>𝑋</m:t>
                                      </m:r>
                                    </m:e>
                                    <m:sub>
                                      <m:r>
                                        <a:rPr lang="de-DE" i="1">
                                          <a:latin typeface="Cambria Math" panose="02040503050406030204" pitchFamily="18" charset="0"/>
                                        </a:rPr>
                                        <m:t>𝑖</m:t>
                                      </m:r>
                                    </m:sub>
                                  </m:sSub>
                                  <m:r>
                                    <a:rPr lang="de-DE" i="1">
                                      <a:latin typeface="Cambria Math" panose="02040503050406030204" pitchFamily="18" charset="0"/>
                                    </a:rPr>
                                    <m:t>)</m:t>
                                  </m:r>
                                </m:e>
                                <m:sup>
                                  <m:r>
                                    <a:rPr lang="de-DE" i="1">
                                      <a:latin typeface="Cambria Math" panose="02040503050406030204" pitchFamily="18" charset="0"/>
                                    </a:rPr>
                                    <m:t>2</m:t>
                                  </m:r>
                                </m:sup>
                              </m:sSup>
                              <m:r>
                                <a:rPr lang="de-DE" i="1">
                                  <a:latin typeface="Cambria Math" panose="02040503050406030204" pitchFamily="18" charset="0"/>
                                </a:rPr>
                                <m:t>+</m:t>
                              </m:r>
                              <m:r>
                                <m:rPr>
                                  <m:sty m:val="p"/>
                                </m:rPr>
                                <a:rPr lang="el-GR" i="1">
                                  <a:latin typeface="Cambria Math" panose="02040503050406030204" pitchFamily="18" charset="0"/>
                                </a:rPr>
                                <m:t>λ</m:t>
                              </m:r>
                              <m:nary>
                                <m:naryPr>
                                  <m:chr m:val="∑"/>
                                  <m:ctrlPr>
                                    <a:rPr lang="el-GR" i="1">
                                      <a:latin typeface="Cambria Math" panose="02040503050406030204" pitchFamily="18" charset="0"/>
                                    </a:rPr>
                                  </m:ctrlPr>
                                </m:naryPr>
                                <m:sub>
                                  <m:r>
                                    <m:rPr>
                                      <m:brk m:alnAt="23"/>
                                    </m:rPr>
                                    <a:rPr lang="de-DE" i="1">
                                      <a:latin typeface="Cambria Math" panose="02040503050406030204" pitchFamily="18" charset="0"/>
                                    </a:rPr>
                                    <m:t>𝑗</m:t>
                                  </m:r>
                                  <m:r>
                                    <a:rPr lang="de-DE" i="1">
                                      <a:latin typeface="Cambria Math" panose="02040503050406030204" pitchFamily="18" charset="0"/>
                                    </a:rPr>
                                    <m:t>=1</m:t>
                                  </m:r>
                                </m:sub>
                                <m:sup>
                                  <m:r>
                                    <a:rPr lang="de-DE" i="1">
                                      <a:latin typeface="Cambria Math" panose="02040503050406030204" pitchFamily="18" charset="0"/>
                                    </a:rPr>
                                    <m:t>𝑝</m:t>
                                  </m:r>
                                </m:sup>
                                <m:e>
                                  <m:sSubSup>
                                    <m:sSubSupPr>
                                      <m:ctrlPr>
                                        <a:rPr lang="el-GR" i="1">
                                          <a:latin typeface="Cambria Math" panose="02040503050406030204" pitchFamily="18" charset="0"/>
                                        </a:rPr>
                                      </m:ctrlPr>
                                    </m:sSubSupPr>
                                    <m:e>
                                      <m:r>
                                        <a:rPr lang="de-DE" i="1">
                                          <a:latin typeface="Cambria Math" panose="02040503050406030204" pitchFamily="18" charset="0"/>
                                        </a:rPr>
                                        <m:t>𝑏</m:t>
                                      </m:r>
                                    </m:e>
                                    <m:sub>
                                      <m:r>
                                        <a:rPr lang="de-DE" i="1">
                                          <a:latin typeface="Cambria Math" panose="02040503050406030204" pitchFamily="18" charset="0"/>
                                        </a:rPr>
                                        <m:t>𝑗</m:t>
                                      </m:r>
                                    </m:sub>
                                    <m:sup>
                                      <m:r>
                                        <a:rPr lang="de-DE" i="1">
                                          <a:latin typeface="Cambria Math" panose="02040503050406030204" pitchFamily="18" charset="0"/>
                                        </a:rPr>
                                        <m:t>2</m:t>
                                      </m:r>
                                    </m:sup>
                                  </m:sSubSup>
                                </m:e>
                              </m:nary>
                            </m:e>
                          </m:nary>
                        </m:e>
                      </m:func>
                    </m:oMath>
                  </m:oMathPara>
                </a14:m>
                <a:endParaRPr lang="en-US" dirty="0"/>
              </a:p>
              <a:p>
                <a:r>
                  <a:rPr lang="en-US" dirty="0" smtClean="0"/>
                  <a:t>Explanation:</a:t>
                </a:r>
                <a:endParaRPr lang="en-US" dirty="0"/>
              </a:p>
              <a:p>
                <a:pPr lvl="1"/>
                <a:r>
                  <a:rPr lang="en-US" dirty="0"/>
                  <a:t>Ridge penalizes or presses down large values of </a:t>
                </a:r>
                <a:r>
                  <a:rPr lang="en-US" dirty="0" smtClean="0"/>
                  <a:t>coeﬃcients much </a:t>
                </a:r>
                <a:r>
                  <a:rPr lang="en-US" dirty="0"/>
                  <a:t>more aggressively than Lasso, and it penalizes </a:t>
                </a:r>
                <a:r>
                  <a:rPr lang="en-US" dirty="0" smtClean="0"/>
                  <a:t>small values </a:t>
                </a:r>
                <a:r>
                  <a:rPr lang="en-US" dirty="0"/>
                  <a:t>much less aggressively than </a:t>
                </a:r>
                <a:r>
                  <a:rPr lang="en-US" dirty="0" smtClean="0"/>
                  <a:t>Lasso</a:t>
                </a:r>
              </a:p>
              <a:p>
                <a:pPr lvl="1"/>
                <a:r>
                  <a:rPr lang="en-US" dirty="0"/>
                  <a:t>Unlike Lasso, Ridge does not </a:t>
                </a:r>
                <a:r>
                  <a:rPr lang="en-US" dirty="0" smtClean="0"/>
                  <a:t>set coeﬃcients </a:t>
                </a:r>
                <a:r>
                  <a:rPr lang="en-US" dirty="0"/>
                  <a:t>to </a:t>
                </a:r>
                <a:r>
                  <a:rPr lang="en-US" dirty="0" smtClean="0"/>
                  <a:t>zero</a:t>
                </a:r>
                <a:endParaRPr lang="de-D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194" t="-2385" r="-1724"/>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FC0CC166-4E39-43B8-AB91-BDD1C4C9E224}" type="slidenum">
              <a:rPr lang="de-DE" smtClean="0"/>
              <a:t>27</a:t>
            </a:fld>
            <a:endParaRPr lang="de-DE"/>
          </a:p>
        </p:txBody>
      </p:sp>
      <p:sp>
        <p:nvSpPr>
          <p:cNvPr id="9" name="Date Placeholder 3"/>
          <p:cNvSpPr>
            <a:spLocks noGrp="1"/>
          </p:cNvSpPr>
          <p:nvPr>
            <p:ph type="dt" sz="half" idx="4294967295"/>
          </p:nvPr>
        </p:nvSpPr>
        <p:spPr>
          <a:xfrm>
            <a:off x="683568" y="6386400"/>
            <a:ext cx="2133600" cy="180000"/>
          </a:xfrm>
          <a:prstGeom prst="rect">
            <a:avLst/>
          </a:prstGeom>
        </p:spPr>
        <p:txBody>
          <a:bodyPr/>
          <a:lstStyle/>
          <a:p>
            <a:r>
              <a:rPr lang="de-DE" dirty="0" smtClean="0"/>
              <a:t>06.12.2018</a:t>
            </a:r>
            <a:endParaRPr lang="de-DE" dirty="0"/>
          </a:p>
        </p:txBody>
      </p:sp>
      <p:sp>
        <p:nvSpPr>
          <p:cNvPr id="10" name="Footer Placeholder 4"/>
          <p:cNvSpPr>
            <a:spLocks noGrp="1"/>
          </p:cNvSpPr>
          <p:nvPr>
            <p:ph type="ftr" sz="quarter" idx="4294967295"/>
          </p:nvPr>
        </p:nvSpPr>
        <p:spPr>
          <a:xfrm>
            <a:off x="684000" y="6134400"/>
            <a:ext cx="2895600" cy="180000"/>
          </a:xfrm>
          <a:prstGeom prst="rect">
            <a:avLst/>
          </a:prstGeom>
        </p:spPr>
        <p:txBody>
          <a:bodyPr/>
          <a:lstStyle/>
          <a:p>
            <a:r>
              <a:rPr lang="de-DE" dirty="0" smtClean="0"/>
              <a:t>Pavel Lesnevski</a:t>
            </a:r>
            <a:endParaRPr lang="de-DE" dirty="0"/>
          </a:p>
        </p:txBody>
      </p:sp>
    </p:spTree>
    <p:extLst>
      <p:ext uri="{BB962C8B-B14F-4D97-AF65-F5344CB8AC3E}">
        <p14:creationId xmlns:p14="http://schemas.microsoft.com/office/powerpoint/2010/main" val="8146741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smtClean="0"/>
              <a:t>Cross-Validation Result for </a:t>
            </a:r>
            <a:r>
              <a:rPr lang="en-GB" dirty="0" err="1" smtClean="0"/>
              <a:t>Enet</a:t>
            </a:r>
            <a:endParaRPr lang="en-US" dirty="0"/>
          </a:p>
        </p:txBody>
      </p:sp>
      <p:sp>
        <p:nvSpPr>
          <p:cNvPr id="4" name="Date Placeholder 3"/>
          <p:cNvSpPr>
            <a:spLocks noGrp="1"/>
          </p:cNvSpPr>
          <p:nvPr>
            <p:ph type="dt" sz="half" idx="4294967295"/>
          </p:nvPr>
        </p:nvSpPr>
        <p:spPr>
          <a:xfrm>
            <a:off x="683568" y="6386400"/>
            <a:ext cx="2133600" cy="180000"/>
          </a:xfrm>
          <a:prstGeom prst="rect">
            <a:avLst/>
          </a:prstGeom>
        </p:spPr>
        <p:txBody>
          <a:bodyPr/>
          <a:lstStyle/>
          <a:p>
            <a:r>
              <a:rPr lang="de-DE" smtClean="0"/>
              <a:t>06.12.2018</a:t>
            </a:r>
            <a:endParaRPr lang="de-DE" dirty="0"/>
          </a:p>
        </p:txBody>
      </p:sp>
      <p:sp>
        <p:nvSpPr>
          <p:cNvPr id="5" name="Footer Placeholder 4"/>
          <p:cNvSpPr>
            <a:spLocks noGrp="1"/>
          </p:cNvSpPr>
          <p:nvPr>
            <p:ph type="ftr" sz="quarter" idx="4294967295"/>
          </p:nvPr>
        </p:nvSpPr>
        <p:spPr>
          <a:xfrm>
            <a:off x="684000" y="6134400"/>
            <a:ext cx="2895600" cy="180000"/>
          </a:xfrm>
          <a:prstGeom prst="rect">
            <a:avLst/>
          </a:prstGeom>
        </p:spPr>
        <p:txBody>
          <a:bodyPr/>
          <a:lstStyle/>
          <a:p>
            <a:r>
              <a:rPr lang="de-DE"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28</a:t>
            </a:fld>
            <a:endParaRPr lang="de-DE"/>
          </a:p>
        </p:txBody>
      </p:sp>
      <p:pic>
        <p:nvPicPr>
          <p:cNvPr id="8" name="Content Placeholder 7"/>
          <p:cNvPicPr>
            <a:picLocks noGrp="1" noChangeAspect="1"/>
          </p:cNvPicPr>
          <p:nvPr>
            <p:ph idx="1"/>
          </p:nvPr>
        </p:nvPicPr>
        <p:blipFill>
          <a:blip r:embed="rId2"/>
          <a:stretch>
            <a:fillRect/>
          </a:stretch>
        </p:blipFill>
        <p:spPr>
          <a:xfrm>
            <a:off x="683569" y="1247493"/>
            <a:ext cx="7164796" cy="4886925"/>
          </a:xfrm>
          <a:prstGeom prst="rect">
            <a:avLst/>
          </a:prstGeom>
        </p:spPr>
      </p:pic>
    </p:spTree>
    <p:extLst>
      <p:ext uri="{BB962C8B-B14F-4D97-AF65-F5344CB8AC3E}">
        <p14:creationId xmlns:p14="http://schemas.microsoft.com/office/powerpoint/2010/main" val="27010156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for </a:t>
            </a:r>
            <a:r>
              <a:rPr lang="en-US" dirty="0" smtClean="0"/>
              <a:t>Elastic Net</a:t>
            </a:r>
            <a:endParaRPr lang="en-US" dirty="0"/>
          </a:p>
        </p:txBody>
      </p:sp>
      <p:sp>
        <p:nvSpPr>
          <p:cNvPr id="6" name="Slide Number Placeholder 5"/>
          <p:cNvSpPr>
            <a:spLocks noGrp="1"/>
          </p:cNvSpPr>
          <p:nvPr>
            <p:ph type="sldNum" sz="quarter" idx="12"/>
          </p:nvPr>
        </p:nvSpPr>
        <p:spPr/>
        <p:txBody>
          <a:bodyPr/>
          <a:lstStyle/>
          <a:p>
            <a:fld id="{FC0CC166-4E39-43B8-AB91-BDD1C4C9E224}" type="slidenum">
              <a:rPr lang="de-DE" smtClean="0"/>
              <a:t>29</a:t>
            </a:fld>
            <a:endParaRPr lang="de-DE"/>
          </a:p>
        </p:txBody>
      </p:sp>
      <p:pic>
        <p:nvPicPr>
          <p:cNvPr id="7" name="Content Placeholder 6"/>
          <p:cNvPicPr>
            <a:picLocks noGrp="1" noChangeAspect="1"/>
          </p:cNvPicPr>
          <p:nvPr>
            <p:ph idx="1"/>
          </p:nvPr>
        </p:nvPicPr>
        <p:blipFill>
          <a:blip r:embed="rId2"/>
          <a:stretch>
            <a:fillRect/>
          </a:stretch>
        </p:blipFill>
        <p:spPr>
          <a:xfrm>
            <a:off x="730810" y="1340768"/>
            <a:ext cx="7405586" cy="4967161"/>
          </a:xfrm>
          <a:prstGeom prst="rect">
            <a:avLst/>
          </a:prstGeom>
        </p:spPr>
      </p:pic>
    </p:spTree>
    <p:extLst>
      <p:ext uri="{BB962C8B-B14F-4D97-AF65-F5344CB8AC3E}">
        <p14:creationId xmlns:p14="http://schemas.microsoft.com/office/powerpoint/2010/main" val="37352068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Predicting </a:t>
            </a:r>
            <a:r>
              <a:rPr lang="en-US" dirty="0" smtClean="0"/>
              <a:t>Stock Market Returns</a:t>
            </a:r>
            <a:endParaRPr lang="en-US" dirty="0"/>
          </a:p>
        </p:txBody>
      </p:sp>
      <p:sp>
        <p:nvSpPr>
          <p:cNvPr id="3" name="Content Placeholder 2"/>
          <p:cNvSpPr>
            <a:spLocks noGrp="1"/>
          </p:cNvSpPr>
          <p:nvPr>
            <p:ph idx="1"/>
          </p:nvPr>
        </p:nvSpPr>
        <p:spPr>
          <a:xfrm>
            <a:off x="575556" y="1155284"/>
            <a:ext cx="7776000" cy="4824536"/>
          </a:xfrm>
        </p:spPr>
        <p:txBody>
          <a:bodyPr/>
          <a:lstStyle/>
          <a:p>
            <a:r>
              <a:rPr lang="en-US" sz="2200" dirty="0"/>
              <a:t>Predicting </a:t>
            </a:r>
            <a:r>
              <a:rPr lang="en-US" sz="2200" dirty="0" smtClean="0"/>
              <a:t>S&amp;P500 </a:t>
            </a:r>
            <a:r>
              <a:rPr lang="en-US" sz="2200" dirty="0"/>
              <a:t>index </a:t>
            </a:r>
            <a:r>
              <a:rPr lang="en-US" sz="2200" dirty="0" smtClean="0"/>
              <a:t>returns </a:t>
            </a:r>
            <a:r>
              <a:rPr lang="en-US" sz="2200" dirty="0"/>
              <a:t>is a task with high noise-to-signal ratio</a:t>
            </a:r>
          </a:p>
          <a:p>
            <a:pPr lvl="1"/>
            <a:r>
              <a:rPr lang="en-US" sz="1800" dirty="0"/>
              <a:t>Very few models </a:t>
            </a:r>
            <a:r>
              <a:rPr lang="en-US" sz="1800" dirty="0"/>
              <a:t>are able to outperform the simple historical </a:t>
            </a:r>
            <a:r>
              <a:rPr lang="en-US" sz="1800" dirty="0" smtClean="0"/>
              <a:t>mean return</a:t>
            </a:r>
            <a:endParaRPr lang="en-US" sz="1800" dirty="0"/>
          </a:p>
          <a:p>
            <a:r>
              <a:rPr lang="en-US" sz="2200" dirty="0"/>
              <a:t>Use historical data on macroeconomic </a:t>
            </a:r>
            <a:r>
              <a:rPr lang="en-US" sz="2200" dirty="0"/>
              <a:t>variables and technical indicators</a:t>
            </a:r>
            <a:endParaRPr lang="en-US" sz="2200" dirty="0"/>
          </a:p>
          <a:p>
            <a:r>
              <a:rPr lang="en-US" sz="2200" dirty="0" smtClean="0"/>
              <a:t>High-dimensional setting with little </a:t>
            </a:r>
            <a:r>
              <a:rPr lang="en-US" sz="2200" dirty="0"/>
              <a:t>data (33 predictors </a:t>
            </a:r>
            <a:r>
              <a:rPr lang="en-US" sz="2200" dirty="0" smtClean="0"/>
              <a:t>over 444 months)</a:t>
            </a:r>
            <a:endParaRPr lang="en-US" sz="2200" dirty="0" smtClean="0"/>
          </a:p>
          <a:p>
            <a:pPr lvl="1"/>
            <a:r>
              <a:rPr lang="en-US" sz="1800" dirty="0" smtClean="0"/>
              <a:t>Use models that perform well in this setting</a:t>
            </a:r>
          </a:p>
        </p:txBody>
      </p:sp>
      <p:sp>
        <p:nvSpPr>
          <p:cNvPr id="6" name="Slide Number Placeholder 5"/>
          <p:cNvSpPr>
            <a:spLocks noGrp="1"/>
          </p:cNvSpPr>
          <p:nvPr>
            <p:ph type="sldNum" sz="quarter" idx="12"/>
          </p:nvPr>
        </p:nvSpPr>
        <p:spPr/>
        <p:txBody>
          <a:bodyPr/>
          <a:lstStyle/>
          <a:p>
            <a:fld id="{FC0CC166-4E39-43B8-AB91-BDD1C4C9E224}" type="slidenum">
              <a:rPr lang="de-DE" smtClean="0"/>
              <a:t>3</a:t>
            </a:fld>
            <a:endParaRPr lang="de-DE"/>
          </a:p>
        </p:txBody>
      </p:sp>
    </p:spTree>
    <p:extLst>
      <p:ext uri="{BB962C8B-B14F-4D97-AF65-F5344CB8AC3E}">
        <p14:creationId xmlns:p14="http://schemas.microsoft.com/office/powerpoint/2010/main" val="11263781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84000" y="584684"/>
                <a:ext cx="5868220" cy="1141200"/>
              </a:xfrm>
            </p:spPr>
            <p:txBody>
              <a:bodyPr/>
              <a:lstStyle/>
              <a:p>
                <a:r>
                  <a:rPr lang="en-US" dirty="0" smtClean="0"/>
                  <a:t>Estimated Coefficients</a:t>
                </a:r>
                <a:r>
                  <a:rPr lang="x-none" dirty="0" smtClean="0"/>
                  <a:t> for optimal </a:t>
                </a:r>
                <a14:m>
                  <m:oMath xmlns:m="http://schemas.openxmlformats.org/officeDocument/2006/math">
                    <m:r>
                      <m:rPr>
                        <m:sty m:val="p"/>
                      </m:rPr>
                      <a:rPr lang="el-GR" i="1">
                        <a:latin typeface="Cambria Math" panose="02040503050406030204" pitchFamily="18" charset="0"/>
                      </a:rPr>
                      <m:t>λ</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84000" y="584684"/>
                <a:ext cx="5868220" cy="1141200"/>
              </a:xfrm>
              <a:blipFill>
                <a:blip r:embed="rId2"/>
                <a:stretch>
                  <a:fillRect l="-3946" t="-10695"/>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FC0CC166-4E39-43B8-AB91-BDD1C4C9E224}" type="slidenum">
              <a:rPr lang="de-DE" smtClean="0"/>
              <a:t>30</a:t>
            </a:fld>
            <a:endParaRPr lang="de-DE"/>
          </a:p>
        </p:txBody>
      </p:sp>
      <p:pic>
        <p:nvPicPr>
          <p:cNvPr id="9" name="Content Placeholder 8"/>
          <p:cNvPicPr>
            <a:picLocks noGrp="1" noChangeAspect="1"/>
          </p:cNvPicPr>
          <p:nvPr>
            <p:ph idx="1"/>
          </p:nvPr>
        </p:nvPicPr>
        <p:blipFill rotWithShape="1">
          <a:blip r:embed="rId3">
            <a:extLst>
              <a:ext uri="{28A0092B-C50C-407E-A947-70E740481C1C}">
                <a14:useLocalDpi xmlns:a14="http://schemas.microsoft.com/office/drawing/2010/main" val="0"/>
              </a:ext>
            </a:extLst>
          </a:blip>
          <a:srcRect l="8053" t="7672" r="8053" b="3113"/>
          <a:stretch/>
        </p:blipFill>
        <p:spPr>
          <a:xfrm>
            <a:off x="684000" y="1052736"/>
            <a:ext cx="8028892" cy="5692123"/>
          </a:xfrm>
        </p:spPr>
      </p:pic>
    </p:spTree>
    <p:extLst>
      <p:ext uri="{BB962C8B-B14F-4D97-AF65-F5344CB8AC3E}">
        <p14:creationId xmlns:p14="http://schemas.microsoft.com/office/powerpoint/2010/main" val="1871466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000" y="584684"/>
            <a:ext cx="5940228" cy="1141200"/>
          </a:xfrm>
        </p:spPr>
        <p:txBody>
          <a:bodyPr/>
          <a:lstStyle/>
          <a:p>
            <a:r>
              <a:rPr lang="en-US" dirty="0"/>
              <a:t>Some Machine Learning </a:t>
            </a:r>
            <a:r>
              <a:rPr lang="en-US" dirty="0" smtClean="0"/>
              <a:t>Methods</a:t>
            </a:r>
            <a:endParaRPr lang="en-US" dirty="0"/>
          </a:p>
        </p:txBody>
      </p:sp>
      <p:sp>
        <p:nvSpPr>
          <p:cNvPr id="6" name="Slide Number Placeholder 5"/>
          <p:cNvSpPr>
            <a:spLocks noGrp="1"/>
          </p:cNvSpPr>
          <p:nvPr>
            <p:ph type="sldNum" sz="quarter" idx="12"/>
          </p:nvPr>
        </p:nvSpPr>
        <p:spPr/>
        <p:txBody>
          <a:bodyPr/>
          <a:lstStyle/>
          <a:p>
            <a:fld id="{FC0CC166-4E39-43B8-AB91-BDD1C4C9E224}" type="slidenum">
              <a:rPr lang="de-DE" smtClean="0"/>
              <a:t>4</a:t>
            </a:fld>
            <a:endParaRPr lang="de-DE"/>
          </a:p>
        </p:txBody>
      </p:sp>
      <p:pic>
        <p:nvPicPr>
          <p:cNvPr id="1028" name="Picture 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142011" y="1196752"/>
            <a:ext cx="5418321" cy="5307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2123728" y="1628800"/>
            <a:ext cx="5364596" cy="1944216"/>
          </a:xfrm>
          <a:prstGeom prst="rect">
            <a:avLst/>
          </a:prstGeom>
          <a:solidFill>
            <a:srgbClr val="92D050">
              <a:alpha val="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231740" y="6453336"/>
            <a:ext cx="2648033" cy="276999"/>
          </a:xfrm>
          <a:prstGeom prst="rect">
            <a:avLst/>
          </a:prstGeom>
        </p:spPr>
        <p:txBody>
          <a:bodyPr wrap="none">
            <a:spAutoFit/>
          </a:bodyPr>
          <a:lstStyle/>
          <a:p>
            <a:r>
              <a:rPr lang="en-US" sz="1200" dirty="0" smtClean="0"/>
              <a:t>Source: Mullainathan </a:t>
            </a:r>
            <a:r>
              <a:rPr lang="en-US" sz="1200" dirty="0"/>
              <a:t>and </a:t>
            </a:r>
            <a:r>
              <a:rPr lang="en-US" sz="1200" dirty="0" err="1"/>
              <a:t>Spiess</a:t>
            </a:r>
            <a:r>
              <a:rPr lang="en-US" sz="1200" dirty="0"/>
              <a:t> (2017)</a:t>
            </a:r>
          </a:p>
        </p:txBody>
      </p:sp>
    </p:spTree>
    <p:extLst>
      <p:ext uri="{BB962C8B-B14F-4D97-AF65-F5344CB8AC3E}">
        <p14:creationId xmlns:p14="http://schemas.microsoft.com/office/powerpoint/2010/main" val="3571114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000" y="260648"/>
            <a:ext cx="5479200" cy="1141200"/>
          </a:xfrm>
        </p:spPr>
        <p:txBody>
          <a:bodyPr/>
          <a:lstStyle/>
          <a:p>
            <a:r>
              <a:rPr lang="en-US" dirty="0" smtClean="0"/>
              <a:t>10-Fold Cross-Validation</a:t>
            </a:r>
            <a:endParaRPr lang="en-US" dirty="0"/>
          </a:p>
        </p:txBody>
      </p:sp>
      <p:sp>
        <p:nvSpPr>
          <p:cNvPr id="4" name="Date Placeholder 3"/>
          <p:cNvSpPr>
            <a:spLocks noGrp="1"/>
          </p:cNvSpPr>
          <p:nvPr>
            <p:ph type="dt" sz="half" idx="4294967295"/>
          </p:nvPr>
        </p:nvSpPr>
        <p:spPr>
          <a:xfrm>
            <a:off x="683568" y="6386400"/>
            <a:ext cx="2133600" cy="180000"/>
          </a:xfrm>
          <a:prstGeom prst="rect">
            <a:avLst/>
          </a:prstGeom>
        </p:spPr>
        <p:txBody>
          <a:bodyPr/>
          <a:lstStyle/>
          <a:p>
            <a:r>
              <a:rPr lang="de-DE" smtClean="0"/>
              <a:t>06.12.2018</a:t>
            </a:r>
            <a:endParaRPr lang="de-DE" dirty="0"/>
          </a:p>
        </p:txBody>
      </p:sp>
      <p:sp>
        <p:nvSpPr>
          <p:cNvPr id="5" name="Footer Placeholder 4"/>
          <p:cNvSpPr>
            <a:spLocks noGrp="1"/>
          </p:cNvSpPr>
          <p:nvPr>
            <p:ph type="ftr" sz="quarter" idx="4294967295"/>
          </p:nvPr>
        </p:nvSpPr>
        <p:spPr>
          <a:xfrm>
            <a:off x="684000" y="6134400"/>
            <a:ext cx="2895600" cy="180000"/>
          </a:xfrm>
          <a:prstGeom prst="rect">
            <a:avLst/>
          </a:prstGeom>
        </p:spPr>
        <p:txBody>
          <a:bodyPr/>
          <a:lstStyle/>
          <a:p>
            <a:r>
              <a:rPr lang="de-DE" smtClean="0"/>
              <a:t>Pavel Lesnevski</a:t>
            </a:r>
            <a:endParaRPr lang="de-DE" dirty="0"/>
          </a:p>
        </p:txBody>
      </p:sp>
      <p:pic>
        <p:nvPicPr>
          <p:cNvPr id="2051" name="Picture 3" descr="C:\Users\plesnevs\Desktop\k-fold_cross_valid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844" y="3681028"/>
            <a:ext cx="5256584" cy="2969699"/>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a:off x="5712629" y="5298560"/>
            <a:ext cx="162018" cy="252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p:cNvSpPr txBox="1"/>
              <p:nvPr/>
            </p:nvSpPr>
            <p:spPr>
              <a:xfrm>
                <a:off x="6048164" y="4771498"/>
                <a:ext cx="3168352" cy="1316194"/>
              </a:xfrm>
              <a:prstGeom prst="rect">
                <a:avLst/>
              </a:prstGeom>
              <a:noFill/>
            </p:spPr>
            <p:txBody>
              <a:bodyPr wrap="square" rtlCol="0">
                <a:spAutoFit/>
              </a:bodyPr>
              <a:lstStyle/>
              <a:p>
                <a:r>
                  <a:rPr lang="en-US" dirty="0" smtClean="0"/>
                  <a:t>Model parameters</a:t>
                </a:r>
                <a:r>
                  <a:rPr lang="x-none" dirty="0" smtClean="0"/>
                  <a:t> (</a:t>
                </a:r>
                <a14:m>
                  <m:oMath xmlns:m="http://schemas.openxmlformats.org/officeDocument/2006/math">
                    <m:r>
                      <m:rPr>
                        <m:sty m:val="p"/>
                      </m:rPr>
                      <a:rPr lang="el-GR" i="1">
                        <a:latin typeface="Cambria Math" panose="02040503050406030204" pitchFamily="18" charset="0"/>
                      </a:rPr>
                      <m:t>λ</m:t>
                    </m:r>
                  </m:oMath>
                </a14:m>
                <a:r>
                  <a:rPr lang="x-none" dirty="0" smtClean="0"/>
                  <a:t>)</a:t>
                </a:r>
                <a:r>
                  <a:rPr lang="en-US" dirty="0" smtClean="0"/>
                  <a:t>  are chosen that minimize :</a:t>
                </a:r>
              </a:p>
              <a:p>
                <a14:m>
                  <m:oMath xmlns:m="http://schemas.openxmlformats.org/officeDocument/2006/math">
                    <m:r>
                      <a:rPr lang="en-US" b="0" i="1" smtClean="0">
                        <a:latin typeface="Cambria Math"/>
                      </a:rPr>
                      <m:t>𝐶𝑉𝑀𝑆𝐸</m:t>
                    </m:r>
                    <m:r>
                      <a:rPr lang="en-US" b="0" i="1" smtClean="0">
                        <a:latin typeface="Cambria Math"/>
                      </a:rPr>
                      <m:t>(</m:t>
                    </m:r>
                    <m:r>
                      <m:rPr>
                        <m:sty m:val="p"/>
                      </m:rPr>
                      <a:rPr lang="el-GR" i="1">
                        <a:latin typeface="Cambria Math" panose="02040503050406030204" pitchFamily="18" charset="0"/>
                      </a:rPr>
                      <m:t>λ</m:t>
                    </m:r>
                    <m:r>
                      <a:rPr lang="en-US" b="0" i="1" smtClean="0">
                        <a:latin typeface="Cambria Math"/>
                      </a:rPr>
                      <m:t>)</m:t>
                    </m:r>
                  </m:oMath>
                </a14:m>
                <a:r>
                  <a:rPr lang="en-US" dirty="0" smtClean="0"/>
                  <a:t>=</a:t>
                </a:r>
                <a14:m>
                  <m:oMath xmlns:m="http://schemas.openxmlformats.org/officeDocument/2006/math">
                    <m:f>
                      <m:fPr>
                        <m:ctrlPr>
                          <a:rPr lang="en-US" i="1" dirty="0" smtClean="0">
                            <a:latin typeface="Cambria Math" panose="02040503050406030204" pitchFamily="18" charset="0"/>
                          </a:rPr>
                        </m:ctrlPr>
                      </m:fPr>
                      <m:num>
                        <m:r>
                          <a:rPr lang="en-US" b="0" i="1" dirty="0" smtClean="0">
                            <a:latin typeface="Cambria Math"/>
                          </a:rPr>
                          <m:t>1</m:t>
                        </m:r>
                      </m:num>
                      <m:den>
                        <m:r>
                          <a:rPr lang="en-US" b="0" i="1" dirty="0" smtClean="0">
                            <a:latin typeface="Cambria Math"/>
                          </a:rPr>
                          <m:t>10</m:t>
                        </m:r>
                      </m:den>
                    </m:f>
                    <m:nary>
                      <m:naryPr>
                        <m:chr m:val="∑"/>
                        <m:ctrlPr>
                          <a:rPr lang="en-US" i="1" dirty="0" smtClean="0">
                            <a:latin typeface="Cambria Math" panose="02040503050406030204" pitchFamily="18" charset="0"/>
                          </a:rPr>
                        </m:ctrlPr>
                      </m:naryPr>
                      <m:sub>
                        <m:r>
                          <m:rPr>
                            <m:brk m:alnAt="23"/>
                          </m:rPr>
                          <a:rPr lang="en-US" b="0" i="1" dirty="0" smtClean="0">
                            <a:latin typeface="Cambria Math"/>
                          </a:rPr>
                          <m:t>𝑖</m:t>
                        </m:r>
                        <m:r>
                          <a:rPr lang="en-US" b="0" i="1" dirty="0" smtClean="0">
                            <a:latin typeface="Cambria Math"/>
                          </a:rPr>
                          <m:t>=1</m:t>
                        </m:r>
                      </m:sub>
                      <m:sup>
                        <m:r>
                          <a:rPr lang="en-US" b="0" i="1" dirty="0" smtClean="0">
                            <a:latin typeface="Cambria Math"/>
                          </a:rPr>
                          <m:t>10</m:t>
                        </m:r>
                      </m:sup>
                      <m:e>
                        <m:sSub>
                          <m:sSubPr>
                            <m:ctrlPr>
                              <a:rPr lang="en-US" b="0" i="1" dirty="0" smtClean="0">
                                <a:latin typeface="Cambria Math" panose="02040503050406030204" pitchFamily="18" charset="0"/>
                              </a:rPr>
                            </m:ctrlPr>
                          </m:sSubPr>
                          <m:e>
                            <m:r>
                              <a:rPr lang="x-none" b="0" i="1" dirty="0" smtClean="0">
                                <a:latin typeface="Cambria Math" panose="02040503050406030204" pitchFamily="18" charset="0"/>
                              </a:rPr>
                              <m:t>𝑉</m:t>
                            </m:r>
                            <m:r>
                              <a:rPr lang="en-US" i="1" dirty="0">
                                <a:latin typeface="Cambria Math"/>
                              </a:rPr>
                              <m:t>𝑀𝑆𝐸</m:t>
                            </m:r>
                          </m:e>
                          <m:sub>
                            <m:r>
                              <a:rPr lang="en-US" b="0" i="1" dirty="0" smtClean="0">
                                <a:latin typeface="Cambria Math"/>
                              </a:rPr>
                              <m:t>𝑖</m:t>
                            </m:r>
                          </m:sub>
                        </m:sSub>
                        <m:r>
                          <a:rPr lang="en-US" b="0" i="1" dirty="0" smtClean="0">
                            <a:latin typeface="Cambria Math"/>
                          </a:rPr>
                          <m:t>(</m:t>
                        </m:r>
                        <m:r>
                          <m:rPr>
                            <m:sty m:val="p"/>
                          </m:rPr>
                          <a:rPr lang="el-GR" i="1">
                            <a:latin typeface="Cambria Math" panose="02040503050406030204" pitchFamily="18" charset="0"/>
                          </a:rPr>
                          <m:t>λ</m:t>
                        </m:r>
                        <m:r>
                          <a:rPr lang="en-US" b="0" i="1" dirty="0" smtClean="0">
                            <a:latin typeface="Cambria Math"/>
                          </a:rPr>
                          <m:t>)</m:t>
                        </m:r>
                      </m:e>
                    </m:nary>
                  </m:oMath>
                </a14:m>
                <a:endParaRPr lang="en-US" dirty="0" smtClean="0"/>
              </a:p>
              <a:p>
                <a:r>
                  <a:rPr lang="en-US" dirty="0" smtClean="0"/>
                  <a:t> </a:t>
                </a:r>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048164" y="4771498"/>
                <a:ext cx="3168352" cy="1316194"/>
              </a:xfrm>
              <a:prstGeom prst="rect">
                <a:avLst/>
              </a:prstGeom>
              <a:blipFill>
                <a:blip r:embed="rId4"/>
                <a:stretch>
                  <a:fillRect l="-1538" t="-2778" b="-26389"/>
                </a:stretch>
              </a:blipFill>
            </p:spPr>
            <p:txBody>
              <a:bodyPr/>
              <a:lstStyle/>
              <a:p>
                <a:r>
                  <a:rPr lang="en-US">
                    <a:noFill/>
                  </a:rPr>
                  <a:t> </a:t>
                </a:r>
              </a:p>
            </p:txBody>
          </p:sp>
        </mc:Fallback>
      </mc:AlternateContent>
      <p:sp>
        <p:nvSpPr>
          <p:cNvPr id="10" name="TextBox 9"/>
          <p:cNvSpPr txBox="1"/>
          <p:nvPr/>
        </p:nvSpPr>
        <p:spPr>
          <a:xfrm>
            <a:off x="5979247" y="1268760"/>
            <a:ext cx="3093253" cy="2031325"/>
          </a:xfrm>
          <a:prstGeom prst="rect">
            <a:avLst/>
          </a:prstGeom>
          <a:noFill/>
        </p:spPr>
        <p:txBody>
          <a:bodyPr wrap="square" rtlCol="0">
            <a:spAutoFit/>
          </a:bodyPr>
          <a:lstStyle/>
          <a:p>
            <a:pPr marL="285750" indent="-285750">
              <a:buFont typeface="Arial" panose="020B0604020202020204" pitchFamily="34" charset="0"/>
              <a:buChar char="•"/>
            </a:pPr>
            <a:r>
              <a:rPr lang="en-US" dirty="0"/>
              <a:t>414 months </a:t>
            </a:r>
            <a:r>
              <a:rPr lang="en-US" dirty="0" smtClean="0"/>
              <a:t>for training</a:t>
            </a:r>
          </a:p>
          <a:p>
            <a:pPr marL="285750" indent="-285750">
              <a:buFont typeface="Arial" panose="020B0604020202020204" pitchFamily="34" charset="0"/>
              <a:buChar char="•"/>
            </a:pPr>
            <a:r>
              <a:rPr lang="en-US" dirty="0" smtClean="0"/>
              <a:t>Use the estimated model to predict future returns</a:t>
            </a:r>
          </a:p>
          <a:p>
            <a:pPr marL="285750" indent="-285750">
              <a:buFont typeface="Arial" panose="020B0604020202020204" pitchFamily="34" charset="0"/>
              <a:buChar char="•"/>
            </a:pPr>
            <a:r>
              <a:rPr lang="en-US" dirty="0" smtClean="0"/>
              <a:t>30 </a:t>
            </a:r>
            <a:r>
              <a:rPr lang="en-US" dirty="0"/>
              <a:t>months </a:t>
            </a:r>
            <a:r>
              <a:rPr lang="en-US" dirty="0" smtClean="0"/>
              <a:t>for testing</a:t>
            </a:r>
          </a:p>
          <a:p>
            <a:pPr marL="285750" indent="-285750">
              <a:buFont typeface="Arial" panose="020B0604020202020204" pitchFamily="34" charset="0"/>
              <a:buChar char="•"/>
            </a:pPr>
            <a:r>
              <a:rPr lang="en-US" dirty="0" smtClean="0"/>
              <a:t>MSE on the test set as a measure of prediction accuracy</a:t>
            </a:r>
            <a:endParaRPr lang="en-US" dirty="0"/>
          </a:p>
        </p:txBody>
      </p:sp>
      <p:sp>
        <p:nvSpPr>
          <p:cNvPr id="11" name="Rectangle 10"/>
          <p:cNvSpPr/>
          <p:nvPr/>
        </p:nvSpPr>
        <p:spPr>
          <a:xfrm>
            <a:off x="3461711" y="4077072"/>
            <a:ext cx="819425"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Validation</a:t>
            </a:r>
            <a:endParaRPr lang="en-US" sz="1000" dirty="0"/>
          </a:p>
        </p:txBody>
      </p:sp>
      <mc:AlternateContent xmlns:mc="http://schemas.openxmlformats.org/markup-compatibility/2006" xmlns:a14="http://schemas.microsoft.com/office/drawing/2010/main">
        <mc:Choice Requires="a14">
          <p:sp>
            <p:nvSpPr>
              <p:cNvPr id="3" name="TextBox 2"/>
              <p:cNvSpPr txBox="1"/>
              <p:nvPr/>
            </p:nvSpPr>
            <p:spPr>
              <a:xfrm>
                <a:off x="5512928" y="5827825"/>
                <a:ext cx="3559572" cy="648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x-none" b="0" i="1" dirty="0" smtClean="0">
                              <a:latin typeface="Cambria Math" panose="02040503050406030204" pitchFamily="18" charset="0"/>
                            </a:rPr>
                            <m:t>𝑉</m:t>
                          </m:r>
                          <m:r>
                            <a:rPr lang="x-none" i="1">
                              <a:latin typeface="Cambria Math" panose="02040503050406030204" pitchFamily="18" charset="0"/>
                            </a:rPr>
                            <m:t>𝑀𝑆𝐸</m:t>
                          </m:r>
                        </m:e>
                        <m:sub>
                          <m:r>
                            <a:rPr lang="x-none" b="0" i="1" dirty="0" smtClean="0">
                              <a:latin typeface="Cambria Math" panose="02040503050406030204" pitchFamily="18" charset="0"/>
                            </a:rPr>
                            <m:t>𝑖</m:t>
                          </m:r>
                        </m:sub>
                      </m:sSub>
                      <m:r>
                        <a:rPr lang="en-US" i="1" dirty="0">
                          <a:latin typeface="Cambria Math"/>
                        </a:rPr>
                        <m:t>(</m:t>
                      </m:r>
                      <m:r>
                        <m:rPr>
                          <m:sty m:val="p"/>
                        </m:rPr>
                        <a:rPr lang="el-GR" i="1">
                          <a:latin typeface="Cambria Math" panose="02040503050406030204" pitchFamily="18" charset="0"/>
                        </a:rPr>
                        <m:t>λ</m:t>
                      </m:r>
                      <m:r>
                        <a:rPr lang="en-US" i="1" dirty="0">
                          <a:latin typeface="Cambria Math"/>
                        </a:rPr>
                        <m:t>)</m:t>
                      </m:r>
                      <m:r>
                        <a:rPr lang="x-none" b="0" i="1" dirty="0" smtClean="0">
                          <a:latin typeface="Cambria Math" panose="02040503050406030204" pitchFamily="18" charset="0"/>
                        </a:rPr>
                        <m:t>=</m:t>
                      </m:r>
                      <m:f>
                        <m:fPr>
                          <m:ctrlPr>
                            <a:rPr lang="x-none" b="0" i="1" dirty="0" smtClean="0">
                              <a:latin typeface="Cambria Math" panose="02040503050406030204" pitchFamily="18" charset="0"/>
                            </a:rPr>
                          </m:ctrlPr>
                        </m:fPr>
                        <m:num>
                          <m:r>
                            <a:rPr lang="x-none" b="0" i="1" dirty="0" smtClean="0">
                              <a:latin typeface="Cambria Math" panose="02040503050406030204" pitchFamily="18" charset="0"/>
                            </a:rPr>
                            <m:t>1</m:t>
                          </m:r>
                        </m:num>
                        <m:den>
                          <m:r>
                            <a:rPr lang="x-none" b="0" i="1" dirty="0" smtClean="0">
                              <a:latin typeface="Cambria Math" panose="02040503050406030204" pitchFamily="18" charset="0"/>
                            </a:rPr>
                            <m:t>𝑛</m:t>
                          </m:r>
                        </m:den>
                      </m:f>
                      <m:nary>
                        <m:naryPr>
                          <m:chr m:val="∑"/>
                          <m:limLoc m:val="subSup"/>
                          <m:supHide m:val="on"/>
                          <m:ctrlPr>
                            <a:rPr lang="x-none" i="1" dirty="0">
                              <a:latin typeface="Cambria Math" panose="02040503050406030204" pitchFamily="18" charset="0"/>
                            </a:rPr>
                          </m:ctrlPr>
                        </m:naryPr>
                        <m:sub>
                          <m:r>
                            <m:rPr>
                              <m:brk m:alnAt="9"/>
                            </m:rPr>
                            <a:rPr lang="x-none" b="0" i="1" dirty="0" smtClean="0">
                              <a:latin typeface="Cambria Math" panose="02040503050406030204" pitchFamily="18" charset="0"/>
                            </a:rPr>
                            <m:t>𝑘</m:t>
                          </m:r>
                        </m:sub>
                        <m:sup/>
                        <m:e>
                          <m:sSup>
                            <m:sSupPr>
                              <m:ctrlPr>
                                <a:rPr lang="x-none" i="1" dirty="0">
                                  <a:latin typeface="Cambria Math" panose="02040503050406030204" pitchFamily="18" charset="0"/>
                                </a:rPr>
                              </m:ctrlPr>
                            </m:sSupPr>
                            <m:e>
                              <m:r>
                                <a:rPr lang="x-none" i="1" dirty="0">
                                  <a:latin typeface="Cambria Math" panose="02040503050406030204" pitchFamily="18" charset="0"/>
                                </a:rPr>
                                <m:t> (</m:t>
                              </m:r>
                              <m:sSub>
                                <m:sSubPr>
                                  <m:ctrlPr>
                                    <a:rPr lang="x-none" i="1" dirty="0">
                                      <a:latin typeface="Cambria Math" panose="02040503050406030204" pitchFamily="18" charset="0"/>
                                    </a:rPr>
                                  </m:ctrlPr>
                                </m:sSubPr>
                                <m:e>
                                  <m:r>
                                    <a:rPr lang="x-none" i="1" dirty="0">
                                      <a:latin typeface="Cambria Math" panose="02040503050406030204" pitchFamily="18" charset="0"/>
                                    </a:rPr>
                                    <m:t>𝑦</m:t>
                                  </m:r>
                                </m:e>
                                <m:sub>
                                  <m:r>
                                    <a:rPr lang="x-none" i="1" dirty="0">
                                      <a:latin typeface="Cambria Math" panose="02040503050406030204" pitchFamily="18" charset="0"/>
                                    </a:rPr>
                                    <m:t>𝑘</m:t>
                                  </m:r>
                                </m:sub>
                              </m:sSub>
                              <m:r>
                                <a:rPr lang="x-none" i="1" dirty="0">
                                  <a:latin typeface="Cambria Math" panose="02040503050406030204" pitchFamily="18" charset="0"/>
                                </a:rPr>
                                <m:t>−</m:t>
                              </m:r>
                              <m:sSub>
                                <m:sSubPr>
                                  <m:ctrlPr>
                                    <a:rPr lang="x-none" i="1" dirty="0" smtClean="0">
                                      <a:latin typeface="Cambria Math" panose="02040503050406030204" pitchFamily="18" charset="0"/>
                                    </a:rPr>
                                  </m:ctrlPr>
                                </m:sSubPr>
                                <m:e>
                                  <m:acc>
                                    <m:accPr>
                                      <m:chr m:val="̂"/>
                                      <m:ctrlPr>
                                        <a:rPr lang="x-none" i="1" dirty="0">
                                          <a:latin typeface="Cambria Math" panose="02040503050406030204" pitchFamily="18" charset="0"/>
                                        </a:rPr>
                                      </m:ctrlPr>
                                    </m:accPr>
                                    <m:e>
                                      <m:r>
                                        <a:rPr lang="x-none" i="1" dirty="0">
                                          <a:latin typeface="Cambria Math" panose="02040503050406030204" pitchFamily="18" charset="0"/>
                                        </a:rPr>
                                        <m:t>𝑦</m:t>
                                      </m:r>
                                    </m:e>
                                  </m:acc>
                                </m:e>
                                <m:sub>
                                  <m:r>
                                    <a:rPr lang="x-none" b="0" i="1" dirty="0" smtClean="0">
                                      <a:latin typeface="Cambria Math" panose="02040503050406030204" pitchFamily="18" charset="0"/>
                                    </a:rPr>
                                    <m:t>𝑘</m:t>
                                  </m:r>
                                </m:sub>
                              </m:sSub>
                              <m:r>
                                <a:rPr lang="en-US" i="1" dirty="0">
                                  <a:latin typeface="Cambria Math"/>
                                </a:rPr>
                                <m:t>(</m:t>
                              </m:r>
                              <m:r>
                                <m:rPr>
                                  <m:sty m:val="p"/>
                                </m:rPr>
                                <a:rPr lang="el-GR" i="1">
                                  <a:latin typeface="Cambria Math" panose="02040503050406030204" pitchFamily="18" charset="0"/>
                                </a:rPr>
                                <m:t>λ</m:t>
                              </m:r>
                              <m:r>
                                <a:rPr lang="en-US" i="1" dirty="0">
                                  <a:latin typeface="Cambria Math"/>
                                </a:rPr>
                                <m:t>)</m:t>
                              </m:r>
                              <m:r>
                                <a:rPr lang="x-none" i="1" dirty="0">
                                  <a:latin typeface="Cambria Math" panose="02040503050406030204" pitchFamily="18" charset="0"/>
                                </a:rPr>
                                <m:t>)</m:t>
                              </m:r>
                            </m:e>
                            <m:sup>
                              <m:r>
                                <a:rPr lang="x-none" i="1" dirty="0">
                                  <a:latin typeface="Cambria Math" panose="02040503050406030204" pitchFamily="18" charset="0"/>
                                </a:rPr>
                                <m:t>2</m:t>
                              </m:r>
                            </m:sup>
                          </m:sSup>
                        </m:e>
                      </m:nary>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5512928" y="5827825"/>
                <a:ext cx="3559572" cy="6485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15516" y="4077072"/>
                <a:ext cx="1260140" cy="369332"/>
              </a:xfrm>
              <a:prstGeom prst="rect">
                <a:avLst/>
              </a:prstGeom>
              <a:noFill/>
            </p:spPr>
            <p:txBody>
              <a:bodyPr wrap="square" rtlCol="0">
                <a:spAutoFit/>
              </a:bodyPr>
              <a:lstStyle/>
              <a:p>
                <a:r>
                  <a:rPr lang="x-none" dirty="0" smtClean="0"/>
                  <a:t>For each </a:t>
                </a:r>
                <a14:m>
                  <m:oMath xmlns:m="http://schemas.openxmlformats.org/officeDocument/2006/math">
                    <m:r>
                      <m:rPr>
                        <m:sty m:val="p"/>
                      </m:rPr>
                      <a:rPr lang="el-GR" i="1">
                        <a:latin typeface="Cambria Math" panose="02040503050406030204" pitchFamily="18" charset="0"/>
                      </a:rPr>
                      <m:t>λ</m:t>
                    </m:r>
                    <m:r>
                      <a:rPr lang="x-none" b="0" i="1" smtClean="0">
                        <a:latin typeface="Cambria Math" panose="02040503050406030204" pitchFamily="18" charset="0"/>
                      </a:rPr>
                      <m:t>:</m:t>
                    </m:r>
                  </m:oMath>
                </a14:m>
                <a:r>
                  <a:rPr lang="x-none" dirty="0" smtClean="0"/>
                  <a:t> </a:t>
                </a:r>
              </a:p>
            </p:txBody>
          </p:sp>
        </mc:Choice>
        <mc:Fallback xmlns="">
          <p:sp>
            <p:nvSpPr>
              <p:cNvPr id="12" name="TextBox 11"/>
              <p:cNvSpPr txBox="1">
                <a:spLocks noRot="1" noChangeAspect="1" noMove="1" noResize="1" noEditPoints="1" noAdjustHandles="1" noChangeArrowheads="1" noChangeShapeType="1" noTextEdit="1"/>
              </p:cNvSpPr>
              <p:nvPr/>
            </p:nvSpPr>
            <p:spPr>
              <a:xfrm>
                <a:off x="215516" y="4077072"/>
                <a:ext cx="1260140" cy="369332"/>
              </a:xfrm>
              <a:prstGeom prst="rect">
                <a:avLst/>
              </a:prstGeom>
              <a:blipFill>
                <a:blip r:embed="rId6"/>
                <a:stretch>
                  <a:fillRect l="-3865" t="-10000" b="-26667"/>
                </a:stretch>
              </a:blipFill>
            </p:spPr>
            <p:txBody>
              <a:bodyPr/>
              <a:lstStyle/>
              <a:p>
                <a:r>
                  <a:rPr lang="en-US">
                    <a:noFill/>
                  </a:rPr>
                  <a:t> </a:t>
                </a:r>
              </a:p>
            </p:txBody>
          </p:sp>
        </mc:Fallback>
      </mc:AlternateContent>
      <p:grpSp>
        <p:nvGrpSpPr>
          <p:cNvPr id="14" name="Group 13"/>
          <p:cNvGrpSpPr/>
          <p:nvPr/>
        </p:nvGrpSpPr>
        <p:grpSpPr>
          <a:xfrm>
            <a:off x="683568" y="1556792"/>
            <a:ext cx="5395064" cy="1255923"/>
            <a:chOff x="317565" y="1705026"/>
            <a:chExt cx="5766603" cy="1255923"/>
          </a:xfrm>
        </p:grpSpPr>
        <p:pic>
          <p:nvPicPr>
            <p:cNvPr id="6" name="Picture 5"/>
            <p:cNvPicPr>
              <a:picLocks noChangeAspect="1"/>
            </p:cNvPicPr>
            <p:nvPr/>
          </p:nvPicPr>
          <p:blipFill rotWithShape="1">
            <a:blip r:embed="rId7">
              <a:extLst>
                <a:ext uri="{28A0092B-C50C-407E-A947-70E740481C1C}">
                  <a14:useLocalDpi xmlns:a14="http://schemas.microsoft.com/office/drawing/2010/main" val="0"/>
                </a:ext>
              </a:extLst>
            </a:blip>
            <a:srcRect t="1" b="30842"/>
            <a:stretch/>
          </p:blipFill>
          <p:spPr>
            <a:xfrm>
              <a:off x="317565" y="1705026"/>
              <a:ext cx="5766603" cy="1255922"/>
            </a:xfrm>
            <a:prstGeom prst="rect">
              <a:avLst/>
            </a:prstGeom>
          </p:spPr>
        </p:pic>
        <p:sp>
          <p:nvSpPr>
            <p:cNvPr id="9" name="Rectangle 8"/>
            <p:cNvSpPr/>
            <p:nvPr/>
          </p:nvSpPr>
          <p:spPr>
            <a:xfrm>
              <a:off x="3579600" y="2672917"/>
              <a:ext cx="1352440"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tangle 12"/>
            <p:cNvSpPr/>
            <p:nvPr/>
          </p:nvSpPr>
          <p:spPr>
            <a:xfrm>
              <a:off x="5742130" y="1880828"/>
              <a:ext cx="162018" cy="1800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7699358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Nested Cross-Validation</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6</a:t>
            </a:fld>
            <a:endParaRPr lang="de-DE"/>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1699" t="5427" r="1699" b="6583"/>
          <a:stretch/>
        </p:blipFill>
        <p:spPr>
          <a:xfrm>
            <a:off x="827584" y="1556792"/>
            <a:ext cx="4237113" cy="4087316"/>
          </a:xfrm>
          <a:prstGeom prst="rect">
            <a:avLst/>
          </a:prstGeom>
        </p:spPr>
      </p:pic>
    </p:spTree>
    <p:extLst>
      <p:ext uri="{BB962C8B-B14F-4D97-AF65-F5344CB8AC3E}">
        <p14:creationId xmlns:p14="http://schemas.microsoft.com/office/powerpoint/2010/main" val="9791016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000" y="584684"/>
            <a:ext cx="5904224" cy="1141200"/>
          </a:xfrm>
        </p:spPr>
        <p:txBody>
          <a:bodyPr/>
          <a:lstStyle/>
          <a:p>
            <a:r>
              <a:rPr lang="en-GB" dirty="0" smtClean="0"/>
              <a:t>Prediction Results</a:t>
            </a:r>
            <a:endParaRPr lang="en-US" dirty="0"/>
          </a:p>
        </p:txBody>
      </p:sp>
      <p:sp>
        <p:nvSpPr>
          <p:cNvPr id="6" name="Slide Number Placeholder 5"/>
          <p:cNvSpPr>
            <a:spLocks noGrp="1"/>
          </p:cNvSpPr>
          <p:nvPr>
            <p:ph type="sldNum" sz="quarter" idx="12"/>
          </p:nvPr>
        </p:nvSpPr>
        <p:spPr/>
        <p:txBody>
          <a:bodyPr/>
          <a:lstStyle/>
          <a:p>
            <a:fld id="{FC0CC166-4E39-43B8-AB91-BDD1C4C9E224}" type="slidenum">
              <a:rPr lang="de-DE" smtClean="0"/>
              <a:t>7</a:t>
            </a:fld>
            <a:endParaRPr lang="de-DE"/>
          </a:p>
        </p:txBody>
      </p:sp>
      <p:graphicFrame>
        <p:nvGraphicFramePr>
          <p:cNvPr id="15" name="Table 14"/>
          <p:cNvGraphicFramePr>
            <a:graphicFrameLocks noGrp="1"/>
          </p:cNvGraphicFramePr>
          <p:nvPr>
            <p:extLst>
              <p:ext uri="{D42A27DB-BD31-4B8C-83A1-F6EECF244321}">
                <p14:modId xmlns:p14="http://schemas.microsoft.com/office/powerpoint/2010/main" val="3321867075"/>
              </p:ext>
            </p:extLst>
          </p:nvPr>
        </p:nvGraphicFramePr>
        <p:xfrm>
          <a:off x="688626" y="2024727"/>
          <a:ext cx="7696200" cy="1352550"/>
        </p:xfrm>
        <a:graphic>
          <a:graphicData uri="http://schemas.openxmlformats.org/drawingml/2006/table">
            <a:tbl>
              <a:tblPr/>
              <a:tblGrid>
                <a:gridCol w="1981200">
                  <a:extLst>
                    <a:ext uri="{9D8B030D-6E8A-4147-A177-3AD203B41FA5}">
                      <a16:colId xmlns:a16="http://schemas.microsoft.com/office/drawing/2014/main" val="1055164481"/>
                    </a:ext>
                  </a:extLst>
                </a:gridCol>
                <a:gridCol w="952500">
                  <a:extLst>
                    <a:ext uri="{9D8B030D-6E8A-4147-A177-3AD203B41FA5}">
                      <a16:colId xmlns:a16="http://schemas.microsoft.com/office/drawing/2014/main" val="612376597"/>
                    </a:ext>
                  </a:extLst>
                </a:gridCol>
                <a:gridCol w="952500">
                  <a:extLst>
                    <a:ext uri="{9D8B030D-6E8A-4147-A177-3AD203B41FA5}">
                      <a16:colId xmlns:a16="http://schemas.microsoft.com/office/drawing/2014/main" val="3125992544"/>
                    </a:ext>
                  </a:extLst>
                </a:gridCol>
                <a:gridCol w="952500">
                  <a:extLst>
                    <a:ext uri="{9D8B030D-6E8A-4147-A177-3AD203B41FA5}">
                      <a16:colId xmlns:a16="http://schemas.microsoft.com/office/drawing/2014/main" val="2505601747"/>
                    </a:ext>
                  </a:extLst>
                </a:gridCol>
                <a:gridCol w="952500">
                  <a:extLst>
                    <a:ext uri="{9D8B030D-6E8A-4147-A177-3AD203B41FA5}">
                      <a16:colId xmlns:a16="http://schemas.microsoft.com/office/drawing/2014/main" val="3755075900"/>
                    </a:ext>
                  </a:extLst>
                </a:gridCol>
                <a:gridCol w="952500">
                  <a:extLst>
                    <a:ext uri="{9D8B030D-6E8A-4147-A177-3AD203B41FA5}">
                      <a16:colId xmlns:a16="http://schemas.microsoft.com/office/drawing/2014/main" val="1348196479"/>
                    </a:ext>
                  </a:extLst>
                </a:gridCol>
                <a:gridCol w="952500">
                  <a:extLst>
                    <a:ext uri="{9D8B030D-6E8A-4147-A177-3AD203B41FA5}">
                      <a16:colId xmlns:a16="http://schemas.microsoft.com/office/drawing/2014/main" val="1140523136"/>
                    </a:ext>
                  </a:extLst>
                </a:gridCol>
              </a:tblGrid>
              <a:tr h="342900">
                <a:tc>
                  <a:txBody>
                    <a:bodyPr/>
                    <a:lstStyle/>
                    <a:p>
                      <a:pPr algn="l" fontAlgn="ctr"/>
                      <a:r>
                        <a:rPr lang="x-none" sz="20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x-none" sz="20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x-none" sz="20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x-none" sz="2000" b="0" i="0" u="none" strike="noStrike" dirty="0">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x-none" sz="20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x-none" sz="20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r>
                        <a:rPr lang="x-none" sz="2000" b="0" i="0" u="none" strike="noStrike">
                          <a:solidFill>
                            <a:srgbClr val="000000"/>
                          </a:solidFill>
                          <a:effectLst/>
                          <a:latin typeface="Calibri" panose="020F0502020204030204" pitchFamily="34"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136503"/>
                  </a:ext>
                </a:extLst>
              </a:tr>
              <a:tr h="333375">
                <a:tc gridSpan="7">
                  <a:txBody>
                    <a:bodyPr/>
                    <a:lstStyle/>
                    <a:p>
                      <a:pPr algn="ctr" fontAlgn="ctr"/>
                      <a:r>
                        <a:rPr lang="en-US" sz="2000" b="0" i="0" u="none" strike="noStrike" dirty="0">
                          <a:solidFill>
                            <a:srgbClr val="000000"/>
                          </a:solidFill>
                          <a:effectLst/>
                          <a:latin typeface="Calibri" panose="020F0502020204030204" pitchFamily="34" charset="0"/>
                        </a:rPr>
                        <a:t>With </a:t>
                      </a:r>
                      <a:r>
                        <a:rPr lang="en-US" sz="2000" b="0" i="0" u="none" strike="noStrike" dirty="0" smtClean="0">
                          <a:solidFill>
                            <a:srgbClr val="000000"/>
                          </a:solidFill>
                          <a:effectLst/>
                          <a:latin typeface="Calibri" panose="020F0502020204030204" pitchFamily="34" charset="0"/>
                        </a:rPr>
                        <a:t>Interaction Terms</a:t>
                      </a:r>
                      <a:r>
                        <a:rPr lang="x-none" sz="2000" b="0" i="0" u="none" strike="noStrike" dirty="0" smtClean="0">
                          <a:solidFill>
                            <a:srgbClr val="000000"/>
                          </a:solidFill>
                          <a:effectLst/>
                          <a:latin typeface="Calibri" panose="020F0502020204030204" pitchFamily="34" charset="0"/>
                        </a:rPr>
                        <a:t> (p = 496)</a:t>
                      </a:r>
                      <a:endParaRPr lang="en-US" sz="2000" b="0" i="0" u="none" strike="noStrike" dirty="0">
                        <a:solidFill>
                          <a:srgbClr val="000000"/>
                        </a:solidFill>
                        <a:effectLst/>
                        <a:latin typeface="Calibri" panose="020F0502020204030204" pitchFamily="34" charset="0"/>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33427745"/>
                  </a:ext>
                </a:extLst>
              </a:tr>
              <a:tr h="333375">
                <a:tc>
                  <a:txBody>
                    <a:bodyPr/>
                    <a:lstStyle/>
                    <a:p>
                      <a:pPr algn="l" fontAlgn="b"/>
                      <a:r>
                        <a:rPr lang="en-US" sz="2000" b="0" i="0" u="none" strike="noStrike">
                          <a:solidFill>
                            <a:srgbClr val="000000"/>
                          </a:solidFill>
                          <a:effectLst/>
                          <a:latin typeface="Calibri" panose="020F0502020204030204" pitchFamily="34" charset="0"/>
                        </a:rPr>
                        <a:t>Model</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Const</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PCA</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OLS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Ridge</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Lasso</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Enet</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9421555"/>
                  </a:ext>
                </a:extLst>
              </a:tr>
              <a:tr h="342900">
                <a:tc>
                  <a:txBody>
                    <a:bodyPr/>
                    <a:lstStyle/>
                    <a:p>
                      <a:pPr algn="l" fontAlgn="b"/>
                      <a:r>
                        <a:rPr lang="en-US" sz="2000" b="0" i="0" u="none" strike="noStrike">
                          <a:solidFill>
                            <a:srgbClr val="000000"/>
                          </a:solidFill>
                          <a:effectLst/>
                          <a:latin typeface="Calibri" panose="020F0502020204030204" pitchFamily="34" charset="0"/>
                        </a:rPr>
                        <a:t>PMSE</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41.138</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41.825</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dirty="0">
                          <a:solidFill>
                            <a:srgbClr val="000000"/>
                          </a:solidFill>
                          <a:effectLst/>
                          <a:latin typeface="Calibri" panose="020F0502020204030204" pitchFamily="34" charset="0"/>
                        </a:rPr>
                        <a:t>40.776</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9101359"/>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981475186"/>
              </p:ext>
            </p:extLst>
          </p:nvPr>
        </p:nvGraphicFramePr>
        <p:xfrm>
          <a:off x="691520" y="3444363"/>
          <a:ext cx="7696200" cy="1209675"/>
        </p:xfrm>
        <a:graphic>
          <a:graphicData uri="http://schemas.openxmlformats.org/drawingml/2006/table">
            <a:tbl>
              <a:tblPr/>
              <a:tblGrid>
                <a:gridCol w="1981200">
                  <a:extLst>
                    <a:ext uri="{9D8B030D-6E8A-4147-A177-3AD203B41FA5}">
                      <a16:colId xmlns:a16="http://schemas.microsoft.com/office/drawing/2014/main" val="3219154802"/>
                    </a:ext>
                  </a:extLst>
                </a:gridCol>
                <a:gridCol w="952500">
                  <a:extLst>
                    <a:ext uri="{9D8B030D-6E8A-4147-A177-3AD203B41FA5}">
                      <a16:colId xmlns:a16="http://schemas.microsoft.com/office/drawing/2014/main" val="3940307627"/>
                    </a:ext>
                  </a:extLst>
                </a:gridCol>
                <a:gridCol w="952500">
                  <a:extLst>
                    <a:ext uri="{9D8B030D-6E8A-4147-A177-3AD203B41FA5}">
                      <a16:colId xmlns:a16="http://schemas.microsoft.com/office/drawing/2014/main" val="569932491"/>
                    </a:ext>
                  </a:extLst>
                </a:gridCol>
                <a:gridCol w="952500">
                  <a:extLst>
                    <a:ext uri="{9D8B030D-6E8A-4147-A177-3AD203B41FA5}">
                      <a16:colId xmlns:a16="http://schemas.microsoft.com/office/drawing/2014/main" val="1891617626"/>
                    </a:ext>
                  </a:extLst>
                </a:gridCol>
                <a:gridCol w="952500">
                  <a:extLst>
                    <a:ext uri="{9D8B030D-6E8A-4147-A177-3AD203B41FA5}">
                      <a16:colId xmlns:a16="http://schemas.microsoft.com/office/drawing/2014/main" val="1063450293"/>
                    </a:ext>
                  </a:extLst>
                </a:gridCol>
                <a:gridCol w="952500">
                  <a:extLst>
                    <a:ext uri="{9D8B030D-6E8A-4147-A177-3AD203B41FA5}">
                      <a16:colId xmlns:a16="http://schemas.microsoft.com/office/drawing/2014/main" val="2427209741"/>
                    </a:ext>
                  </a:extLst>
                </a:gridCol>
                <a:gridCol w="952500">
                  <a:extLst>
                    <a:ext uri="{9D8B030D-6E8A-4147-A177-3AD203B41FA5}">
                      <a16:colId xmlns:a16="http://schemas.microsoft.com/office/drawing/2014/main" val="3378013292"/>
                    </a:ext>
                  </a:extLst>
                </a:gridCol>
              </a:tblGrid>
              <a:tr h="200025">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1274937"/>
                  </a:ext>
                </a:extLst>
              </a:tr>
              <a:tr h="333375">
                <a:tc gridSpan="7">
                  <a:txBody>
                    <a:bodyPr/>
                    <a:lstStyle/>
                    <a:p>
                      <a:pPr algn="ctr" fontAlgn="ctr"/>
                      <a:r>
                        <a:rPr lang="en-US" sz="2000" b="0" i="0" u="none" strike="noStrike" dirty="0">
                          <a:solidFill>
                            <a:srgbClr val="000000"/>
                          </a:solidFill>
                          <a:effectLst/>
                          <a:latin typeface="Calibri" panose="020F0502020204030204" pitchFamily="34" charset="0"/>
                        </a:rPr>
                        <a:t>With </a:t>
                      </a:r>
                      <a:r>
                        <a:rPr lang="en-US" sz="2000" b="0" i="0" u="none" strike="noStrike" dirty="0" smtClean="0">
                          <a:solidFill>
                            <a:srgbClr val="000000"/>
                          </a:solidFill>
                          <a:effectLst/>
                          <a:latin typeface="Calibri" panose="020F0502020204030204" pitchFamily="34" charset="0"/>
                        </a:rPr>
                        <a:t>Interaction </a:t>
                      </a:r>
                      <a:r>
                        <a:rPr lang="en-US" sz="2000" b="0" i="0" u="none" strike="noStrike" dirty="0">
                          <a:solidFill>
                            <a:srgbClr val="000000"/>
                          </a:solidFill>
                          <a:effectLst/>
                          <a:latin typeface="Calibri" panose="020F0502020204030204" pitchFamily="34" charset="0"/>
                        </a:rPr>
                        <a:t>and </a:t>
                      </a:r>
                      <a:r>
                        <a:rPr lang="en-US" sz="2000" b="0" i="0" u="none" strike="noStrike" dirty="0" smtClean="0">
                          <a:solidFill>
                            <a:srgbClr val="000000"/>
                          </a:solidFill>
                          <a:effectLst/>
                          <a:latin typeface="Calibri" panose="020F0502020204030204" pitchFamily="34" charset="0"/>
                        </a:rPr>
                        <a:t>Square</a:t>
                      </a:r>
                      <a:r>
                        <a:rPr lang="x-none" sz="2000" b="0" i="0" u="none" strike="noStrike" dirty="0" smtClean="0">
                          <a:solidFill>
                            <a:srgbClr val="000000"/>
                          </a:solidFill>
                          <a:effectLst/>
                          <a:latin typeface="Calibri" panose="020F0502020204030204" pitchFamily="34" charset="0"/>
                        </a:rPr>
                        <a:t>d</a:t>
                      </a:r>
                      <a:r>
                        <a:rPr lang="en-US" sz="2000" b="0" i="0" u="none" strike="noStrike" dirty="0" smtClean="0">
                          <a:solidFill>
                            <a:srgbClr val="000000"/>
                          </a:solidFill>
                          <a:effectLst/>
                          <a:latin typeface="Calibri" panose="020F0502020204030204" pitchFamily="34" charset="0"/>
                        </a:rPr>
                        <a:t> </a:t>
                      </a:r>
                      <a:r>
                        <a:rPr lang="en-US" sz="2000" b="0" i="0" u="none" strike="noStrike" dirty="0">
                          <a:solidFill>
                            <a:srgbClr val="000000"/>
                          </a:solidFill>
                          <a:effectLst/>
                          <a:latin typeface="Calibri" panose="020F0502020204030204" pitchFamily="34" charset="0"/>
                        </a:rPr>
                        <a:t>Terms (p = 527)</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67279140"/>
                  </a:ext>
                </a:extLst>
              </a:tr>
              <a:tr h="333375">
                <a:tc>
                  <a:txBody>
                    <a:bodyPr/>
                    <a:lstStyle/>
                    <a:p>
                      <a:pPr algn="l" fontAlgn="b"/>
                      <a:r>
                        <a:rPr lang="en-US" sz="2000" b="0" i="0" u="none" strike="noStrike">
                          <a:solidFill>
                            <a:srgbClr val="000000"/>
                          </a:solidFill>
                          <a:effectLst/>
                          <a:latin typeface="Calibri" panose="020F0502020204030204" pitchFamily="34" charset="0"/>
                        </a:rPr>
                        <a:t>Model</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Const</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PCA</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OLS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Ridge</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Lasso</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Enet</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5570780"/>
                  </a:ext>
                </a:extLst>
              </a:tr>
              <a:tr h="342900">
                <a:tc>
                  <a:txBody>
                    <a:bodyPr/>
                    <a:lstStyle/>
                    <a:p>
                      <a:pPr algn="l" fontAlgn="b"/>
                      <a:r>
                        <a:rPr lang="en-US" sz="2000" b="0" i="0" u="none" strike="noStrike">
                          <a:solidFill>
                            <a:srgbClr val="000000"/>
                          </a:solidFill>
                          <a:effectLst/>
                          <a:latin typeface="Calibri" panose="020F0502020204030204" pitchFamily="34" charset="0"/>
                        </a:rPr>
                        <a:t>PMSE</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41.471</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42.305</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dirty="0">
                          <a:solidFill>
                            <a:srgbClr val="000000"/>
                          </a:solidFill>
                          <a:effectLst/>
                          <a:latin typeface="Calibri" panose="020F0502020204030204" pitchFamily="34" charset="0"/>
                        </a:rPr>
                        <a:t>39.616</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6935554"/>
                  </a:ext>
                </a:extLst>
              </a:tr>
            </a:tbl>
          </a:graphicData>
        </a:graphic>
      </p:graphicFrame>
      <p:sp>
        <p:nvSpPr>
          <p:cNvPr id="18" name="Content Placeholder 2"/>
          <p:cNvSpPr>
            <a:spLocks noGrp="1"/>
          </p:cNvSpPr>
          <p:nvPr>
            <p:ph idx="1"/>
          </p:nvPr>
        </p:nvSpPr>
        <p:spPr>
          <a:xfrm>
            <a:off x="683568" y="4862779"/>
            <a:ext cx="7776000" cy="639766"/>
          </a:xfrm>
        </p:spPr>
        <p:txBody>
          <a:bodyPr/>
          <a:lstStyle/>
          <a:p>
            <a:r>
              <a:rPr lang="en-GB" dirty="0" smtClean="0"/>
              <a:t>Simple m</a:t>
            </a:r>
            <a:r>
              <a:rPr lang="x-none" dirty="0" smtClean="0"/>
              <a:t>achine </a:t>
            </a:r>
            <a:r>
              <a:rPr lang="x-none" dirty="0"/>
              <a:t>learning </a:t>
            </a:r>
            <a:r>
              <a:rPr lang="de-DE" dirty="0" err="1"/>
              <a:t>techniques</a:t>
            </a:r>
            <a:r>
              <a:rPr lang="x-none" dirty="0"/>
              <a:t> have a potential to improve the prediction accuracy of </a:t>
            </a:r>
            <a:r>
              <a:rPr lang="en-US" dirty="0"/>
              <a:t>stock market</a:t>
            </a:r>
            <a:r>
              <a:rPr lang="x-none" dirty="0"/>
              <a:t> </a:t>
            </a:r>
            <a:r>
              <a:rPr lang="x-none" dirty="0" smtClean="0"/>
              <a:t>returns</a:t>
            </a:r>
          </a:p>
        </p:txBody>
      </p:sp>
      <p:graphicFrame>
        <p:nvGraphicFramePr>
          <p:cNvPr id="7" name="Table 6"/>
          <p:cNvGraphicFramePr>
            <a:graphicFrameLocks noGrp="1"/>
          </p:cNvGraphicFramePr>
          <p:nvPr>
            <p:extLst>
              <p:ext uri="{D42A27DB-BD31-4B8C-83A1-F6EECF244321}">
                <p14:modId xmlns:p14="http://schemas.microsoft.com/office/powerpoint/2010/main" val="2287595573"/>
              </p:ext>
            </p:extLst>
          </p:nvPr>
        </p:nvGraphicFramePr>
        <p:xfrm>
          <a:off x="668098" y="887100"/>
          <a:ext cx="7696200" cy="1209675"/>
        </p:xfrm>
        <a:graphic>
          <a:graphicData uri="http://schemas.openxmlformats.org/drawingml/2006/table">
            <a:tbl>
              <a:tblPr/>
              <a:tblGrid>
                <a:gridCol w="1981200">
                  <a:extLst>
                    <a:ext uri="{9D8B030D-6E8A-4147-A177-3AD203B41FA5}">
                      <a16:colId xmlns:a16="http://schemas.microsoft.com/office/drawing/2014/main" val="413736978"/>
                    </a:ext>
                  </a:extLst>
                </a:gridCol>
                <a:gridCol w="952500">
                  <a:extLst>
                    <a:ext uri="{9D8B030D-6E8A-4147-A177-3AD203B41FA5}">
                      <a16:colId xmlns:a16="http://schemas.microsoft.com/office/drawing/2014/main" val="619639812"/>
                    </a:ext>
                  </a:extLst>
                </a:gridCol>
                <a:gridCol w="952500">
                  <a:extLst>
                    <a:ext uri="{9D8B030D-6E8A-4147-A177-3AD203B41FA5}">
                      <a16:colId xmlns:a16="http://schemas.microsoft.com/office/drawing/2014/main" val="3165051444"/>
                    </a:ext>
                  </a:extLst>
                </a:gridCol>
                <a:gridCol w="952500">
                  <a:extLst>
                    <a:ext uri="{9D8B030D-6E8A-4147-A177-3AD203B41FA5}">
                      <a16:colId xmlns:a16="http://schemas.microsoft.com/office/drawing/2014/main" val="1164396218"/>
                    </a:ext>
                  </a:extLst>
                </a:gridCol>
                <a:gridCol w="952500">
                  <a:extLst>
                    <a:ext uri="{9D8B030D-6E8A-4147-A177-3AD203B41FA5}">
                      <a16:colId xmlns:a16="http://schemas.microsoft.com/office/drawing/2014/main" val="608970699"/>
                    </a:ext>
                  </a:extLst>
                </a:gridCol>
                <a:gridCol w="952500">
                  <a:extLst>
                    <a:ext uri="{9D8B030D-6E8A-4147-A177-3AD203B41FA5}">
                      <a16:colId xmlns:a16="http://schemas.microsoft.com/office/drawing/2014/main" val="323798001"/>
                    </a:ext>
                  </a:extLst>
                </a:gridCol>
                <a:gridCol w="952500">
                  <a:extLst>
                    <a:ext uri="{9D8B030D-6E8A-4147-A177-3AD203B41FA5}">
                      <a16:colId xmlns:a16="http://schemas.microsoft.com/office/drawing/2014/main" val="3119335357"/>
                    </a:ext>
                  </a:extLst>
                </a:gridCol>
              </a:tblGrid>
              <a:tr h="200025">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x-none" sz="1100" b="0" i="0" u="none" strike="noStrike">
                          <a:solidFill>
                            <a:srgbClr val="000000"/>
                          </a:solidFill>
                          <a:effectLst/>
                          <a:latin typeface="Calibri" panose="020F0502020204030204" pitchFamily="34" charset="0"/>
                        </a:rPr>
                        <a:t>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3303061"/>
                  </a:ext>
                </a:extLst>
              </a:tr>
              <a:tr h="333375">
                <a:tc gridSpan="7">
                  <a:txBody>
                    <a:bodyPr/>
                    <a:lstStyle/>
                    <a:p>
                      <a:pPr algn="ctr" rtl="0" fontAlgn="ctr"/>
                      <a:r>
                        <a:rPr lang="en-US" sz="2000" b="0" i="0" u="none" strike="noStrike">
                          <a:solidFill>
                            <a:srgbClr val="000000"/>
                          </a:solidFill>
                          <a:effectLst/>
                          <a:latin typeface="Calibri" panose="020F0502020204030204" pitchFamily="34" charset="0"/>
                        </a:rPr>
                        <a:t>Baseline Predictors (p = 31)</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22821344"/>
                  </a:ext>
                </a:extLst>
              </a:tr>
              <a:tr h="333375">
                <a:tc>
                  <a:txBody>
                    <a:bodyPr/>
                    <a:lstStyle/>
                    <a:p>
                      <a:pPr algn="l" fontAlgn="b"/>
                      <a:r>
                        <a:rPr lang="en-US" sz="2000" b="0" i="0" u="none" strike="noStrike">
                          <a:solidFill>
                            <a:srgbClr val="000000"/>
                          </a:solidFill>
                          <a:effectLst/>
                          <a:latin typeface="Calibri" panose="020F0502020204030204" pitchFamily="34" charset="0"/>
                        </a:rPr>
                        <a:t>Model</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Const</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PCA</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OLS</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Ridge</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Lasso</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Enet</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1160117"/>
                  </a:ext>
                </a:extLst>
              </a:tr>
              <a:tr h="342900">
                <a:tc>
                  <a:txBody>
                    <a:bodyPr/>
                    <a:lstStyle/>
                    <a:p>
                      <a:pPr algn="l" fontAlgn="b"/>
                      <a:r>
                        <a:rPr lang="en-US" sz="2000" b="0" i="0" u="none" strike="noStrike">
                          <a:solidFill>
                            <a:srgbClr val="000000"/>
                          </a:solidFill>
                          <a:effectLst/>
                          <a:latin typeface="Calibri" panose="020F0502020204030204" pitchFamily="34" charset="0"/>
                        </a:rPr>
                        <a:t>PMSE</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44.540</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42.191</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dirty="0">
                          <a:solidFill>
                            <a:srgbClr val="000000"/>
                          </a:solidFill>
                          <a:effectLst/>
                          <a:latin typeface="Calibri" panose="020F0502020204030204" pitchFamily="34" charset="0"/>
                        </a:rPr>
                        <a:t>57.024</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dirty="0">
                          <a:solidFill>
                            <a:srgbClr val="000000"/>
                          </a:solidFill>
                          <a:effectLst/>
                          <a:latin typeface="Calibri" panose="020F0502020204030204" pitchFamily="34" charset="0"/>
                        </a:rPr>
                        <a:t>43.017</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a:solidFill>
                            <a:srgbClr val="000000"/>
                          </a:solidFill>
                          <a:effectLst/>
                          <a:latin typeface="Calibri" panose="020F0502020204030204" pitchFamily="34" charset="0"/>
                        </a:rPr>
                        <a:t>41.794</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x-none" sz="2000" b="0" i="0" u="none" strike="noStrike" dirty="0">
                          <a:solidFill>
                            <a:srgbClr val="000000"/>
                          </a:solidFill>
                          <a:effectLst/>
                          <a:latin typeface="Calibri" panose="020F0502020204030204" pitchFamily="34" charset="0"/>
                        </a:rPr>
                        <a:t>41.918</a:t>
                      </a:r>
                    </a:p>
                  </a:txBody>
                  <a:tcPr marL="9525" marR="9525" marT="9525"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6520975"/>
                  </a:ext>
                </a:extLst>
              </a:tr>
            </a:tbl>
          </a:graphicData>
        </a:graphic>
      </p:graphicFrame>
    </p:spTree>
    <p:extLst>
      <p:ext uri="{BB962C8B-B14F-4D97-AF65-F5344CB8AC3E}">
        <p14:creationId xmlns:p14="http://schemas.microsoft.com/office/powerpoint/2010/main" val="41078495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C0CC166-4E39-43B8-AB91-BDD1C4C9E224}" type="slidenum">
              <a:rPr lang="de-DE" smtClean="0"/>
              <a:t>8</a:t>
            </a:fld>
            <a:endParaRPr lang="de-DE"/>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5675" y="2837656"/>
            <a:ext cx="2152650" cy="2124075"/>
          </a:xfrm>
          <a:prstGeom prst="rect">
            <a:avLst/>
          </a:prstGeom>
        </p:spPr>
      </p:pic>
    </p:spTree>
    <p:extLst>
      <p:ext uri="{BB962C8B-B14F-4D97-AF65-F5344CB8AC3E}">
        <p14:creationId xmlns:p14="http://schemas.microsoft.com/office/powerpoint/2010/main" val="63648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p:cNvSpPr>
            <a:spLocks noGrp="1"/>
          </p:cNvSpPr>
          <p:nvPr>
            <p:ph type="title"/>
          </p:nvPr>
        </p:nvSpPr>
        <p:spPr>
          <a:xfrm>
            <a:off x="1926772" y="117682"/>
            <a:ext cx="5479200" cy="1141200"/>
          </a:xfrm>
        </p:spPr>
        <p:txBody>
          <a:bodyPr/>
          <a:lstStyle/>
          <a:p>
            <a:pPr algn="ctr"/>
            <a:r>
              <a:rPr lang="en-GB" dirty="0" smtClean="0"/>
              <a:t>About Me</a:t>
            </a:r>
            <a:endParaRPr lang="de-DE" dirty="0"/>
          </a:p>
        </p:txBody>
      </p:sp>
      <p:pic>
        <p:nvPicPr>
          <p:cNvPr id="12" name="Content Placeholder 11"/>
          <p:cNvPicPr>
            <a:picLocks noGrp="1" noChangeAspect="1"/>
          </p:cNvPicPr>
          <p:nvPr>
            <p:ph idx="1"/>
          </p:nvPr>
        </p:nvPicPr>
        <p:blipFill>
          <a:blip r:embed="rId2"/>
          <a:stretch>
            <a:fillRect/>
          </a:stretch>
        </p:blipFill>
        <p:spPr>
          <a:xfrm>
            <a:off x="3311860" y="1545664"/>
            <a:ext cx="2988332" cy="3035464"/>
          </a:xfrm>
          <a:prstGeom prst="rect">
            <a:avLst/>
          </a:prstGeom>
        </p:spPr>
      </p:pic>
      <p:sp>
        <p:nvSpPr>
          <p:cNvPr id="5" name="Footer Placeholder 4"/>
          <p:cNvSpPr>
            <a:spLocks noGrp="1"/>
          </p:cNvSpPr>
          <p:nvPr>
            <p:ph type="ftr" sz="quarter" idx="4294967295"/>
          </p:nvPr>
        </p:nvSpPr>
        <p:spPr>
          <a:xfrm>
            <a:off x="3841830" y="508282"/>
            <a:ext cx="2895600" cy="180000"/>
          </a:xfrm>
          <a:prstGeom prst="rect">
            <a:avLst/>
          </a:prstGeom>
        </p:spPr>
        <p:txBody>
          <a:bodyPr/>
          <a:lstStyle/>
          <a:p>
            <a:r>
              <a:rPr lang="de-DE" dirty="0" smtClean="0"/>
              <a:t>Pavel Lesnevski</a:t>
            </a:r>
            <a:endParaRPr lang="de-DE" dirty="0"/>
          </a:p>
        </p:txBody>
      </p:sp>
      <p:sp>
        <p:nvSpPr>
          <p:cNvPr id="6" name="Slide Number Placeholder 5"/>
          <p:cNvSpPr>
            <a:spLocks noGrp="1"/>
          </p:cNvSpPr>
          <p:nvPr>
            <p:ph type="sldNum" sz="quarter" idx="12"/>
          </p:nvPr>
        </p:nvSpPr>
        <p:spPr/>
        <p:txBody>
          <a:bodyPr/>
          <a:lstStyle/>
          <a:p>
            <a:fld id="{FC0CC166-4E39-43B8-AB91-BDD1C4C9E224}" type="slidenum">
              <a:rPr lang="de-DE" smtClean="0"/>
              <a:t>9</a:t>
            </a:fld>
            <a:endParaRPr lang="de-DE"/>
          </a:p>
        </p:txBody>
      </p:sp>
      <p:sp>
        <p:nvSpPr>
          <p:cNvPr id="13" name="TextBox 12"/>
          <p:cNvSpPr txBox="1"/>
          <p:nvPr/>
        </p:nvSpPr>
        <p:spPr>
          <a:xfrm>
            <a:off x="6336196" y="1258882"/>
            <a:ext cx="2628292" cy="3416320"/>
          </a:xfrm>
          <a:prstGeom prst="rect">
            <a:avLst/>
          </a:prstGeom>
          <a:noFill/>
        </p:spPr>
        <p:txBody>
          <a:bodyPr wrap="square" rtlCol="0">
            <a:spAutoFit/>
          </a:bodyPr>
          <a:lstStyle/>
          <a:p>
            <a:pPr marL="285750" indent="-285750" algn="just">
              <a:buFont typeface="Arial" panose="020B0604020202020204" pitchFamily="34" charset="0"/>
              <a:buChar char="•"/>
            </a:pPr>
            <a:r>
              <a:rPr lang="en-GB" dirty="0" smtClean="0"/>
              <a:t>B.Sc. in Applied Physics and Mathematics</a:t>
            </a:r>
          </a:p>
          <a:p>
            <a:pPr marL="285750" indent="-285750" algn="just">
              <a:buFont typeface="Arial" panose="020B0604020202020204" pitchFamily="34" charset="0"/>
              <a:buChar char="•"/>
            </a:pPr>
            <a:r>
              <a:rPr lang="en-GB" dirty="0" smtClean="0"/>
              <a:t>Advanced Statistics, Econometrics and Machine Learning</a:t>
            </a:r>
            <a:r>
              <a:rPr lang="en-GB" dirty="0"/>
              <a:t> </a:t>
            </a:r>
            <a:r>
              <a:rPr lang="en-GB" dirty="0" smtClean="0"/>
              <a:t>Coursework</a:t>
            </a:r>
          </a:p>
          <a:p>
            <a:pPr marL="285750" lvl="0" indent="-285750" algn="just">
              <a:buFont typeface="Arial" panose="020B0604020202020204" pitchFamily="34" charset="0"/>
              <a:buChar char="•"/>
            </a:pPr>
            <a:r>
              <a:rPr lang="en-US" dirty="0"/>
              <a:t>Mathematical and statistical packages (Stata - </a:t>
            </a:r>
            <a:r>
              <a:rPr lang="en-GB" dirty="0"/>
              <a:t>advanced</a:t>
            </a:r>
            <a:r>
              <a:rPr lang="en-US" dirty="0"/>
              <a:t>, </a:t>
            </a:r>
            <a:r>
              <a:rPr lang="en-US" dirty="0" err="1"/>
              <a:t>Matlab</a:t>
            </a:r>
            <a:r>
              <a:rPr lang="en-US" dirty="0"/>
              <a:t> - intermediate, R - basic)</a:t>
            </a:r>
            <a:endParaRPr lang="de-DE" dirty="0"/>
          </a:p>
          <a:p>
            <a:pPr marL="285750" indent="-285750">
              <a:buFont typeface="Arial" panose="020B0604020202020204" pitchFamily="34" charset="0"/>
              <a:buChar char="•"/>
            </a:pPr>
            <a:endParaRPr lang="de-DE" dirty="0"/>
          </a:p>
        </p:txBody>
      </p:sp>
      <p:sp>
        <p:nvSpPr>
          <p:cNvPr id="15" name="TextBox 14"/>
          <p:cNvSpPr txBox="1"/>
          <p:nvPr/>
        </p:nvSpPr>
        <p:spPr>
          <a:xfrm>
            <a:off x="143508" y="1232756"/>
            <a:ext cx="3060340" cy="3693319"/>
          </a:xfrm>
          <a:prstGeom prst="rect">
            <a:avLst/>
          </a:prstGeom>
          <a:noFill/>
        </p:spPr>
        <p:txBody>
          <a:bodyPr wrap="square" rtlCol="0">
            <a:spAutoFit/>
          </a:bodyPr>
          <a:lstStyle/>
          <a:p>
            <a:pPr marL="285750" lvl="0" indent="-285750" algn="just">
              <a:buFont typeface="Arial" panose="020B0604020202020204" pitchFamily="34" charset="0"/>
              <a:buChar char="•"/>
            </a:pPr>
            <a:r>
              <a:rPr lang="en-GB" dirty="0" smtClean="0"/>
              <a:t>Python </a:t>
            </a:r>
            <a:r>
              <a:rPr lang="en-GB" dirty="0"/>
              <a:t>[</a:t>
            </a:r>
            <a:r>
              <a:rPr lang="en-GB" dirty="0" err="1"/>
              <a:t>numpy</a:t>
            </a:r>
            <a:r>
              <a:rPr lang="en-GB" dirty="0"/>
              <a:t>, pandas, </a:t>
            </a:r>
            <a:r>
              <a:rPr lang="en-GB" dirty="0" err="1"/>
              <a:t>seaborn</a:t>
            </a:r>
            <a:r>
              <a:rPr lang="en-GB" dirty="0"/>
              <a:t>, </a:t>
            </a:r>
            <a:r>
              <a:rPr lang="en-GB" dirty="0" err="1"/>
              <a:t>scikit</a:t>
            </a:r>
            <a:r>
              <a:rPr lang="en-GB" dirty="0"/>
              <a:t>-learn – advanced; </a:t>
            </a:r>
            <a:r>
              <a:rPr lang="en-GB" dirty="0" err="1"/>
              <a:t>tensorflow</a:t>
            </a:r>
            <a:r>
              <a:rPr lang="en-GB" dirty="0"/>
              <a:t> – intermediate; </a:t>
            </a:r>
            <a:r>
              <a:rPr lang="en-GB" dirty="0" err="1"/>
              <a:t>nltk</a:t>
            </a:r>
            <a:r>
              <a:rPr lang="en-GB" dirty="0"/>
              <a:t>, </a:t>
            </a:r>
            <a:r>
              <a:rPr lang="en-GB" dirty="0" err="1"/>
              <a:t>pyspark</a:t>
            </a:r>
            <a:r>
              <a:rPr lang="en-GB" dirty="0"/>
              <a:t> - basic</a:t>
            </a:r>
            <a:r>
              <a:rPr lang="en-GB" dirty="0" smtClean="0"/>
              <a:t>]</a:t>
            </a:r>
          </a:p>
          <a:p>
            <a:pPr marL="285750" indent="-285750" algn="just">
              <a:buFont typeface="Arial" panose="020B0604020202020204" pitchFamily="34" charset="0"/>
              <a:buChar char="•"/>
            </a:pPr>
            <a:r>
              <a:rPr lang="en-US" dirty="0" err="1"/>
              <a:t>Git</a:t>
            </a:r>
            <a:r>
              <a:rPr lang="en-US" dirty="0"/>
              <a:t> - advanced</a:t>
            </a:r>
          </a:p>
          <a:p>
            <a:pPr marL="285750" lvl="0" indent="-285750" algn="just">
              <a:buFont typeface="Arial" panose="020B0604020202020204" pitchFamily="34" charset="0"/>
              <a:buChar char="•"/>
            </a:pPr>
            <a:r>
              <a:rPr lang="en-GB" dirty="0" smtClean="0"/>
              <a:t>SQL </a:t>
            </a:r>
            <a:r>
              <a:rPr lang="en-GB" dirty="0"/>
              <a:t>- </a:t>
            </a:r>
            <a:r>
              <a:rPr lang="en-GB" dirty="0" smtClean="0"/>
              <a:t>intermediate</a:t>
            </a:r>
          </a:p>
          <a:p>
            <a:pPr marL="285750" indent="-285750">
              <a:buFont typeface="Arial" panose="020B0604020202020204" pitchFamily="34" charset="0"/>
              <a:buChar char="•"/>
            </a:pPr>
            <a:r>
              <a:rPr lang="en-US" dirty="0" smtClean="0"/>
              <a:t>Cluster computing (University Cluster – intermediate, </a:t>
            </a:r>
            <a:r>
              <a:rPr lang="en-US" dirty="0"/>
              <a:t>Microsoft Azure </a:t>
            </a:r>
            <a:r>
              <a:rPr lang="en-US" dirty="0" smtClean="0"/>
              <a:t>- basic, AWS - basic)</a:t>
            </a:r>
            <a:endParaRPr lang="de-DE" dirty="0"/>
          </a:p>
          <a:p>
            <a:pPr marL="285750" lvl="0" indent="-285750" algn="just">
              <a:buFont typeface="Arial" panose="020B0604020202020204" pitchFamily="34" charset="0"/>
              <a:buChar char="•"/>
            </a:pPr>
            <a:endParaRPr lang="de-DE" dirty="0"/>
          </a:p>
          <a:p>
            <a:pPr marL="285750" indent="-285750">
              <a:buFontTx/>
              <a:buChar char="-"/>
            </a:pPr>
            <a:endParaRPr lang="de-DE" dirty="0"/>
          </a:p>
        </p:txBody>
      </p:sp>
      <p:sp>
        <p:nvSpPr>
          <p:cNvPr id="16" name="TextBox 15"/>
          <p:cNvSpPr txBox="1"/>
          <p:nvPr/>
        </p:nvSpPr>
        <p:spPr>
          <a:xfrm>
            <a:off x="2915816" y="4748951"/>
            <a:ext cx="4212468" cy="1200329"/>
          </a:xfrm>
          <a:prstGeom prst="rect">
            <a:avLst/>
          </a:prstGeom>
          <a:noFill/>
        </p:spPr>
        <p:txBody>
          <a:bodyPr wrap="square" rtlCol="0">
            <a:spAutoFit/>
          </a:bodyPr>
          <a:lstStyle/>
          <a:p>
            <a:pPr marL="285750" indent="-285750">
              <a:buFont typeface="Arial" panose="020B0604020202020204" pitchFamily="34" charset="0"/>
              <a:buChar char="•"/>
            </a:pPr>
            <a:r>
              <a:rPr lang="en-GB" dirty="0" smtClean="0"/>
              <a:t>PhD in Financial Economics (expected August 2019)</a:t>
            </a:r>
          </a:p>
          <a:p>
            <a:pPr marL="285750" indent="-285750">
              <a:buFont typeface="Arial" panose="020B0604020202020204" pitchFamily="34" charset="0"/>
              <a:buChar char="•"/>
            </a:pPr>
            <a:r>
              <a:rPr lang="en-GB" dirty="0" smtClean="0"/>
              <a:t>Internships in consumer goods analytics (Nielsen) and banking (RCI Bank)</a:t>
            </a:r>
            <a:endParaRPr lang="de-DE" dirty="0"/>
          </a:p>
        </p:txBody>
      </p:sp>
    </p:spTree>
    <p:extLst>
      <p:ext uri="{BB962C8B-B14F-4D97-AF65-F5344CB8AC3E}">
        <p14:creationId xmlns:p14="http://schemas.microsoft.com/office/powerpoint/2010/main" val="3207714413"/>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1530</Words>
  <Application>Microsoft Office PowerPoint</Application>
  <PresentationFormat>On-screen Show (4:3)</PresentationFormat>
  <Paragraphs>324</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Cambria Math</vt:lpstr>
      <vt:lpstr>Wingdings</vt:lpstr>
      <vt:lpstr>Larissa</vt:lpstr>
      <vt:lpstr>Predicting Stock Market Returns</vt:lpstr>
      <vt:lpstr>Project Highlights</vt:lpstr>
      <vt:lpstr>Predicting Stock Market Returns</vt:lpstr>
      <vt:lpstr>Some Machine Learning Methods</vt:lpstr>
      <vt:lpstr>10-Fold Cross-Validation</vt:lpstr>
      <vt:lpstr>Nested Cross-Validation</vt:lpstr>
      <vt:lpstr>Prediction Results</vt:lpstr>
      <vt:lpstr>PowerPoint Presentation</vt:lpstr>
      <vt:lpstr>About Me</vt:lpstr>
      <vt:lpstr>Backup</vt:lpstr>
      <vt:lpstr>Conclusion</vt:lpstr>
      <vt:lpstr>Prediction MSE</vt:lpstr>
      <vt:lpstr>Caveats</vt:lpstr>
      <vt:lpstr>Cross-Validation MSE</vt:lpstr>
      <vt:lpstr>High Dimensional Setting</vt:lpstr>
      <vt:lpstr>Recent Trend</vt:lpstr>
      <vt:lpstr>Different Modeling Cultures</vt:lpstr>
      <vt:lpstr>Predictive Modeling Bias-Variance Tradeoff</vt:lpstr>
      <vt:lpstr>Possible Future Research</vt:lpstr>
      <vt:lpstr>Predicting Stock Market</vt:lpstr>
      <vt:lpstr>Neely et al. (2014)</vt:lpstr>
      <vt:lpstr>Explanatory vs Predictive Modeling </vt:lpstr>
      <vt:lpstr>ML Methods for Explanatory Modeling (Inference)</vt:lpstr>
      <vt:lpstr>ML Methods in Finance</vt:lpstr>
      <vt:lpstr>Elastic Net</vt:lpstr>
      <vt:lpstr>Lasso</vt:lpstr>
      <vt:lpstr>Ridge</vt:lpstr>
      <vt:lpstr>Cross-Validation Result for Enet</vt:lpstr>
      <vt:lpstr>Path for Elastic Net</vt:lpstr>
      <vt:lpstr>Estimated Coefficients for optimal 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User</dc:creator>
  <cp:lastModifiedBy>PL</cp:lastModifiedBy>
  <cp:revision>267</cp:revision>
  <dcterms:created xsi:type="dcterms:W3CDTF">2017-12-12T19:58:15Z</dcterms:created>
  <dcterms:modified xsi:type="dcterms:W3CDTF">2019-06-17T13:56:45Z</dcterms:modified>
</cp:coreProperties>
</file>