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Gotovski" initials="PG" lastIdx="1" clrIdx="0">
    <p:extLst>
      <p:ext uri="{19B8F6BF-5375-455C-9EA6-DF929625EA0E}">
        <p15:presenceInfo xmlns:p15="http://schemas.microsoft.com/office/powerpoint/2012/main" userId="Pavel Gotov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1:34:54.50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5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87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49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710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6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445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5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65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4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1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7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locations to open an Italian restaurant in London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</a:t>
            </a:r>
            <a:r>
              <a:rPr lang="en-US" dirty="0" smtClean="0"/>
              <a:t>Science </a:t>
            </a:r>
            <a:r>
              <a:rPr lang="en-US" dirty="0"/>
              <a:t>Capstone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Pavel Gotovski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final decision on optimal restaurant location will be made by future investors based on specific </a:t>
            </a:r>
            <a:r>
              <a:rPr lang="en-US" dirty="0" smtClean="0"/>
              <a:t>factors </a:t>
            </a:r>
            <a:r>
              <a:rPr lang="en-US" dirty="0"/>
              <a:t>like </a:t>
            </a:r>
            <a:r>
              <a:rPr lang="en-US" i="1" dirty="0"/>
              <a:t>proximity to a business center </a:t>
            </a:r>
            <a:r>
              <a:rPr lang="en-US" dirty="0"/>
              <a:t>and </a:t>
            </a:r>
            <a:r>
              <a:rPr lang="en-US" i="1" dirty="0"/>
              <a:t>major roads</a:t>
            </a:r>
            <a:r>
              <a:rPr lang="en-US" dirty="0"/>
              <a:t>, </a:t>
            </a:r>
            <a:r>
              <a:rPr lang="en-US" i="1" dirty="0"/>
              <a:t>rental prices</a:t>
            </a:r>
            <a:r>
              <a:rPr lang="en-US" dirty="0"/>
              <a:t>, and </a:t>
            </a:r>
            <a:r>
              <a:rPr lang="en-US" i="1" dirty="0"/>
              <a:t>other economic variables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	Introduction</a:t>
            </a:r>
          </a:p>
          <a:p>
            <a:r>
              <a:rPr lang="en-US" dirty="0"/>
              <a:t>2.	Data</a:t>
            </a:r>
          </a:p>
          <a:p>
            <a:r>
              <a:rPr lang="en-US" dirty="0" smtClean="0"/>
              <a:t>3</a:t>
            </a:r>
            <a:r>
              <a:rPr lang="en-US" dirty="0"/>
              <a:t>.	Methodology</a:t>
            </a:r>
          </a:p>
          <a:p>
            <a:r>
              <a:rPr lang="en-US" dirty="0"/>
              <a:t>4.	Analysis</a:t>
            </a:r>
          </a:p>
          <a:p>
            <a:r>
              <a:rPr lang="en-US" dirty="0" smtClean="0"/>
              <a:t>5</a:t>
            </a:r>
            <a:r>
              <a:rPr lang="en-US" dirty="0"/>
              <a:t>.	Results and Discussion</a:t>
            </a:r>
          </a:p>
          <a:p>
            <a:r>
              <a:rPr lang="en-US" dirty="0"/>
              <a:t>6.	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044" y="4944533"/>
            <a:ext cx="10018713" cy="1312333"/>
          </a:xfrm>
        </p:spPr>
        <p:txBody>
          <a:bodyPr>
            <a:normAutofit fontScale="850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Business </a:t>
            </a:r>
            <a:r>
              <a:rPr lang="en-US" b="1" dirty="0"/>
              <a:t>problem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b="1" dirty="0" smtClean="0">
                <a:solidFill>
                  <a:srgbClr val="C00000"/>
                </a:solidFill>
              </a:rPr>
              <a:t>To find </a:t>
            </a:r>
            <a:r>
              <a:rPr lang="en-US" b="1" dirty="0">
                <a:solidFill>
                  <a:srgbClr val="C00000"/>
                </a:solidFill>
              </a:rPr>
              <a:t>the most suitable location(s) to open a new Italian restaurant </a:t>
            </a:r>
            <a:r>
              <a:rPr lang="en-US" b="1" dirty="0" smtClean="0">
                <a:solidFill>
                  <a:srgbClr val="C00000"/>
                </a:solidFill>
              </a:rPr>
              <a:t>in London</a:t>
            </a:r>
            <a:r>
              <a:rPr lang="en-US" dirty="0" smtClean="0"/>
              <a:t>”.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1" y="1392764"/>
            <a:ext cx="10018713" cy="190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600" b="1" dirty="0" smtClean="0"/>
              <a:t>London is one of </a:t>
            </a:r>
            <a:r>
              <a:rPr lang="en-US" sz="2600" b="1" i="1" dirty="0" smtClean="0"/>
              <a:t>“</a:t>
            </a:r>
            <a:r>
              <a:rPr lang="en-US" sz="2600" i="1" dirty="0" smtClean="0"/>
              <a:t>the world's most visited, most expensive and most influential cities”.</a:t>
            </a:r>
          </a:p>
          <a:p>
            <a:pPr marL="0" indent="0">
              <a:buFont typeface="Arial"/>
              <a:buNone/>
            </a:pPr>
            <a:endParaRPr lang="en-US" b="1" i="1" dirty="0" smtClean="0"/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71" y="2928938"/>
            <a:ext cx="3493008" cy="216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0"/>
          <a:stretch/>
        </p:blipFill>
        <p:spPr>
          <a:xfrm>
            <a:off x="7061464" y="2928938"/>
            <a:ext cx="3493008" cy="2151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44" y="4447281"/>
            <a:ext cx="994504" cy="9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9080"/>
            <a:ext cx="10018713" cy="364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Influential factors:</a:t>
            </a:r>
            <a:endParaRPr lang="en-US" sz="2000" dirty="0"/>
          </a:p>
          <a:p>
            <a:pPr lvl="1"/>
            <a:r>
              <a:rPr lang="en-US" sz="1800" dirty="0" smtClean="0"/>
              <a:t>Regular </a:t>
            </a:r>
            <a:r>
              <a:rPr lang="en-US" sz="1800" dirty="0"/>
              <a:t>flow of customers daily. </a:t>
            </a:r>
          </a:p>
          <a:p>
            <a:pPr lvl="1"/>
            <a:r>
              <a:rPr lang="en-US" sz="1800" dirty="0" smtClean="0"/>
              <a:t>As </a:t>
            </a:r>
            <a:r>
              <a:rPr lang="en-US" sz="1800" dirty="0"/>
              <a:t>few rivals as possible. </a:t>
            </a:r>
          </a:p>
          <a:p>
            <a:pPr lvl="1"/>
            <a:r>
              <a:rPr lang="en-US" sz="1800" dirty="0" smtClean="0"/>
              <a:t>Good </a:t>
            </a:r>
            <a:r>
              <a:rPr lang="en-US" sz="1800" dirty="0"/>
              <a:t>transportation </a:t>
            </a:r>
            <a:r>
              <a:rPr lang="en-US" sz="1800" dirty="0" smtClean="0"/>
              <a:t>system.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Possible ideas: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0774" y="5788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Places near a metro station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3814" y="5788515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Places in a business district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1" b="4235"/>
          <a:stretch/>
        </p:blipFill>
        <p:spPr>
          <a:xfrm>
            <a:off x="3157959" y="3656386"/>
            <a:ext cx="3657600" cy="2109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03" y="3723222"/>
            <a:ext cx="3657600" cy="197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19324"/>
            <a:ext cx="7716840" cy="312420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Food venue density </a:t>
            </a:r>
            <a:r>
              <a:rPr lang="en-US" sz="2000" dirty="0" smtClean="0"/>
              <a:t>within ~500 meters </a:t>
            </a:r>
            <a:r>
              <a:rPr lang="en-US" sz="2000" dirty="0"/>
              <a:t>from every metro </a:t>
            </a:r>
            <a:r>
              <a:rPr lang="en-US" sz="2000" dirty="0" smtClean="0"/>
              <a:t>station calculated.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Final candidate area </a:t>
            </a:r>
            <a:r>
              <a:rPr lang="en-US" sz="2000" dirty="0" smtClean="0"/>
              <a:t>chosen in the lowest density areas.</a:t>
            </a:r>
          </a:p>
          <a:p>
            <a:endParaRPr lang="en-US" sz="2000" dirty="0" smtClean="0"/>
          </a:p>
          <a:p>
            <a:r>
              <a:rPr lang="en-US" sz="2000" b="1" dirty="0"/>
              <a:t>P</a:t>
            </a:r>
            <a:r>
              <a:rPr lang="en-US" sz="2000" b="1" dirty="0" smtClean="0"/>
              <a:t>otential places within chosen area</a:t>
            </a:r>
            <a:r>
              <a:rPr lang="en-US" sz="2000" dirty="0" smtClean="0"/>
              <a:t>: locations </a:t>
            </a:r>
            <a:r>
              <a:rPr lang="en-US" sz="2000" dirty="0"/>
              <a:t>with no food venues within a radius of 100 meters, and no other Italian restaurant within a radius of 200 meters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6" y="2102026"/>
            <a:ext cx="1828800" cy="18698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124951" y="3028948"/>
            <a:ext cx="1743075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71002" y="2939534"/>
            <a:ext cx="83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500 m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12" y="1981199"/>
            <a:ext cx="2743200" cy="27009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83" y="1981199"/>
            <a:ext cx="2743200" cy="2687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44" y="4894463"/>
            <a:ext cx="3172968" cy="15257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6331" y="1981199"/>
            <a:ext cx="34145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average there are around </a:t>
            </a:r>
            <a:r>
              <a:rPr lang="en-US" sz="1600" b="1" dirty="0"/>
              <a:t>14</a:t>
            </a:r>
            <a:r>
              <a:rPr lang="en-US" sz="1600" dirty="0"/>
              <a:t> Italian restaurants and </a:t>
            </a:r>
            <a:r>
              <a:rPr lang="en-US" sz="1600" b="1" dirty="0"/>
              <a:t>253</a:t>
            </a:r>
            <a:r>
              <a:rPr lang="en-US" sz="1600" dirty="0"/>
              <a:t> other food venues within the radius of ~500 meters from the stations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List of potential candidate areas is created based on these criteria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number of Italian restaurants is equal or less than </a:t>
            </a:r>
            <a:r>
              <a:rPr lang="en-US" sz="1600" b="1" dirty="0"/>
              <a:t>6</a:t>
            </a:r>
            <a:r>
              <a:rPr lang="en-US" sz="1600" dirty="0"/>
              <a:t> (around first quartile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number of other food venues is equal or less than </a:t>
            </a:r>
            <a:r>
              <a:rPr lang="en-US" sz="1600" b="1" dirty="0"/>
              <a:t>214</a:t>
            </a:r>
            <a:r>
              <a:rPr lang="en-US" sz="1600" dirty="0"/>
              <a:t> (around median).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727462" y="5958555"/>
            <a:ext cx="494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Total of 32 areas meet the </a:t>
            </a:r>
            <a:r>
              <a:rPr lang="en-US" sz="2400" b="1" dirty="0" smtClean="0">
                <a:solidFill>
                  <a:srgbClr val="C00000"/>
                </a:solidFill>
              </a:rPr>
              <a:t>criteria!!!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possible candidate areas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36" y="2142067"/>
            <a:ext cx="6393861" cy="3488267"/>
          </a:xfrm>
        </p:spPr>
      </p:pic>
      <p:sp>
        <p:nvSpPr>
          <p:cNvPr id="5" name="TextBox 4"/>
          <p:cNvSpPr txBox="1"/>
          <p:nvPr/>
        </p:nvSpPr>
        <p:spPr>
          <a:xfrm>
            <a:off x="5046134" y="5850467"/>
            <a:ext cx="418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Final candidate: </a:t>
            </a:r>
            <a:r>
              <a:rPr lang="en-US" b="1" dirty="0" err="1" smtClean="0"/>
              <a:t>Pimlico</a:t>
            </a:r>
            <a:r>
              <a:rPr lang="en-US" b="1" dirty="0" smtClean="0"/>
              <a:t>/Millbank area</a:t>
            </a:r>
          </a:p>
          <a:p>
            <a:pPr algn="ctr"/>
            <a:r>
              <a:rPr lang="en-US" dirty="0" smtClean="0"/>
              <a:t>(chosen based on business </a:t>
            </a:r>
            <a:r>
              <a:rPr lang="en-US" dirty="0" err="1" smtClean="0"/>
              <a:t>densiy</a:t>
            </a:r>
            <a:r>
              <a:rPr lang="en-US" dirty="0" smtClean="0"/>
              <a:t> nearby)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239947" y="4360333"/>
            <a:ext cx="896824" cy="149013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Pimlico</a:t>
            </a:r>
            <a:r>
              <a:rPr lang="en-US" dirty="0" smtClean="0"/>
              <a:t>/Millbank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97" y="2079048"/>
            <a:ext cx="3657600" cy="23925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6" y="2235431"/>
            <a:ext cx="3657600" cy="2118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0006" y="4453055"/>
            <a:ext cx="4089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Zones (blue marker) with a large number of </a:t>
            </a:r>
            <a:r>
              <a:rPr lang="en-US" sz="1400" dirty="0" smtClean="0"/>
              <a:t>potential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new restaurant places (blue dot) nearby the </a:t>
            </a:r>
            <a:r>
              <a:rPr lang="en-US" sz="1400" dirty="0" err="1" smtClean="0"/>
              <a:t>Pimlico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underground station (red marker).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77968" y="4502756"/>
            <a:ext cx="4626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Map of food venue density (rainbow) and </a:t>
            </a:r>
            <a:r>
              <a:rPr lang="en-US" sz="1400" dirty="0" smtClean="0"/>
              <a:t>potential locations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for a new Italian restaurant (blue dots) </a:t>
            </a:r>
            <a:r>
              <a:rPr lang="en-US" sz="1400" dirty="0" smtClean="0"/>
              <a:t>around </a:t>
            </a:r>
          </a:p>
          <a:p>
            <a:pPr algn="ctr"/>
            <a:r>
              <a:rPr lang="en-US" sz="1400" dirty="0" smtClean="0"/>
              <a:t>the </a:t>
            </a:r>
            <a:r>
              <a:rPr lang="en-US" sz="1400" dirty="0" err="1"/>
              <a:t>Pimlico</a:t>
            </a:r>
            <a:r>
              <a:rPr lang="en-US" sz="1400" dirty="0"/>
              <a:t> underground station (red marker). 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14" y="5413015"/>
            <a:ext cx="6400800" cy="12163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8557" y="5821150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 zones identified: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1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b="1" dirty="0"/>
              <a:t>106</a:t>
            </a:r>
            <a:r>
              <a:rPr lang="en-US" dirty="0"/>
              <a:t> underground metro stations in the rectangular area of 16x9 </a:t>
            </a:r>
            <a:r>
              <a:rPr lang="en-US" dirty="0" smtClean="0"/>
              <a:t>km.</a:t>
            </a:r>
          </a:p>
          <a:p>
            <a:r>
              <a:rPr lang="en-US" dirty="0" smtClean="0"/>
              <a:t>Total of </a:t>
            </a:r>
            <a:r>
              <a:rPr lang="en-US" b="1" dirty="0" smtClean="0"/>
              <a:t>15084</a:t>
            </a:r>
            <a:r>
              <a:rPr lang="en-US" dirty="0" smtClean="0"/>
              <a:t> different food venues (</a:t>
            </a:r>
            <a:r>
              <a:rPr lang="en-US" b="1" dirty="0" smtClean="0"/>
              <a:t>831</a:t>
            </a:r>
            <a:r>
              <a:rPr lang="en-US" dirty="0" smtClean="0"/>
              <a:t> of the Italian restaurants) in the vicinity of the stations.</a:t>
            </a:r>
          </a:p>
          <a:p>
            <a:r>
              <a:rPr lang="en-US" b="1" dirty="0" err="1" smtClean="0"/>
              <a:t>Pimlico</a:t>
            </a:r>
            <a:r>
              <a:rPr lang="en-US" b="1" dirty="0" smtClean="0"/>
              <a:t>/Mill bank areas </a:t>
            </a:r>
            <a:r>
              <a:rPr lang="en-US" dirty="0" smtClean="0"/>
              <a:t>chosen as final candidate.</a:t>
            </a:r>
          </a:p>
          <a:p>
            <a:r>
              <a:rPr lang="en-US" dirty="0" smtClean="0"/>
              <a:t>Over </a:t>
            </a:r>
            <a:r>
              <a:rPr lang="en-US" b="1" dirty="0" smtClean="0"/>
              <a:t>4</a:t>
            </a:r>
            <a:r>
              <a:rPr lang="en-US" dirty="0"/>
              <a:t> </a:t>
            </a:r>
            <a:r>
              <a:rPr lang="en-US" dirty="0" smtClean="0"/>
              <a:t>zones with </a:t>
            </a:r>
            <a:r>
              <a:rPr lang="en-US" dirty="0"/>
              <a:t>a large number of potential new restaurant places </a:t>
            </a:r>
            <a:r>
              <a:rPr lang="en-US" dirty="0" smtClean="0"/>
              <a:t>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351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Exploring locations to open an Italian restaurant in London</vt:lpstr>
      <vt:lpstr>Table of contents</vt:lpstr>
      <vt:lpstr>Introduction</vt:lpstr>
      <vt:lpstr>Data</vt:lpstr>
      <vt:lpstr>Methodology</vt:lpstr>
      <vt:lpstr>Analysis</vt:lpstr>
      <vt:lpstr>32 possible candidate areas</vt:lpstr>
      <vt:lpstr>Pimlico/Millbank area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locations to open an Italian restaurant in London</dc:title>
  <dc:creator>Pavel Gotovski</dc:creator>
  <cp:lastModifiedBy>Pavel Gotovski</cp:lastModifiedBy>
  <cp:revision>12</cp:revision>
  <dcterms:created xsi:type="dcterms:W3CDTF">2020-04-01T21:23:10Z</dcterms:created>
  <dcterms:modified xsi:type="dcterms:W3CDTF">2020-04-01T22:43:28Z</dcterms:modified>
</cp:coreProperties>
</file>