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60" r:id="rId5"/>
    <p:sldId id="264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</a:t>
            </a:r>
            <a:r>
              <a:rPr lang="en-US" sz="2000" dirty="0" smtClean="0">
                <a:latin typeface="Monaco"/>
                <a:cs typeface="Monaco"/>
              </a:rPr>
              <a:t>JMVA</a:t>
            </a:r>
            <a:endParaRPr lang="en-US" sz="20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</a:t>
            </a:r>
            <a:r>
              <a:rPr lang="en-US" sz="1600" dirty="0" smtClean="0">
                <a:latin typeface="Monaco"/>
                <a:cs typeface="Monaco"/>
              </a:rPr>
              <a:t>produces solution </a:t>
            </a:r>
            <a:r>
              <a:rPr lang="en-US" sz="1600" dirty="0" smtClean="0">
                <a:latin typeface="Monaco"/>
                <a:cs typeface="Monaco"/>
              </a:rPr>
              <a:t>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  <a:cs typeface="Bank Gothic"/>
              </a:rPr>
              <a:t>How to use JMVA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Defining a model of queuing network</a:t>
            </a:r>
            <a:endParaRPr lang="en-US" sz="2000" dirty="0">
              <a:latin typeface="Monaco"/>
              <a:ea typeface="+mn-ea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empty model: 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Parameters </a:t>
            </a:r>
            <a:r>
              <a:rPr lang="en-US" sz="1600" dirty="0">
                <a:latin typeface="Monaco"/>
                <a:cs typeface="Monaco"/>
              </a:rPr>
              <a:t>(classes</a:t>
            </a:r>
            <a:r>
              <a:rPr lang="en-US" sz="1600" dirty="0" smtClean="0">
                <a:latin typeface="Monaco"/>
                <a:cs typeface="Monaco"/>
              </a:rPr>
              <a:t>, stations, service </a:t>
            </a:r>
            <a:r>
              <a:rPr lang="en-US" sz="1600" dirty="0">
                <a:latin typeface="Monaco"/>
                <a:cs typeface="Monaco"/>
              </a:rPr>
              <a:t>demands) are entered </a:t>
            </a:r>
            <a:r>
              <a:rPr lang="en-US" sz="1600" dirty="0" smtClean="0">
                <a:latin typeface="Monaco"/>
                <a:cs typeface="Monaco"/>
              </a:rPr>
              <a:t>	using </a:t>
            </a:r>
            <a:r>
              <a:rPr lang="en-US" sz="1600" dirty="0">
                <a:latin typeface="Monaco"/>
                <a:cs typeface="Monaco"/>
              </a:rPr>
              <a:t>5 </a:t>
            </a:r>
            <a:r>
              <a:rPr lang="en-US" sz="1600" dirty="0" smtClean="0">
                <a:latin typeface="Monaco"/>
                <a:cs typeface="Monaco"/>
              </a:rPr>
              <a:t>or 6 tabs in Wizard</a:t>
            </a:r>
            <a:endParaRPr lang="en-US" sz="1600" dirty="0">
              <a:latin typeface="Monaco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select </a:t>
            </a:r>
            <a:r>
              <a:rPr lang="en-US" sz="1600" dirty="0">
                <a:latin typeface="Monaco"/>
                <a:cs typeface="Monaco"/>
              </a:rPr>
              <a:t>control parameter in what-if tab if models need to </a:t>
            </a:r>
            <a:r>
              <a:rPr lang="en-US" sz="1600" dirty="0" smtClean="0">
                <a:latin typeface="Monaco"/>
                <a:cs typeface="Monaco"/>
              </a:rPr>
              <a:t>	change </a:t>
            </a:r>
            <a:r>
              <a:rPr lang="en-US" sz="1600" dirty="0">
                <a:latin typeface="Monaco"/>
                <a:cs typeface="Monaco"/>
              </a:rPr>
              <a:t>values in selected </a:t>
            </a:r>
            <a:r>
              <a:rPr lang="en-US" sz="1600" dirty="0" smtClean="0">
                <a:latin typeface="Monaco"/>
                <a:cs typeface="Monaco"/>
              </a:rPr>
              <a:t>range</a:t>
            </a:r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From an existing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	load </a:t>
            </a:r>
            <a:r>
              <a:rPr lang="en-US" sz="1600" dirty="0">
                <a:latin typeface="Monaco"/>
                <a:cs typeface="Monaco"/>
              </a:rPr>
              <a:t>the model through 'File' </a:t>
            </a:r>
            <a:r>
              <a:rPr lang="en-US" sz="1600" dirty="0" smtClean="0">
                <a:latin typeface="Monaco"/>
                <a:cs typeface="Monaco"/>
              </a:rPr>
              <a:t>menu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 </a:t>
            </a:r>
            <a:r>
              <a:rPr lang="en-US" sz="2000" dirty="0">
                <a:latin typeface="Monaco"/>
                <a:ea typeface="+mn-ea"/>
                <a:cs typeface="Monaco"/>
              </a:rPr>
              <a:t>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use 'Solve' to solve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 performance (</a:t>
            </a:r>
            <a:r>
              <a:rPr lang="en-US" sz="1600" dirty="0"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residence times, utilizations, synopsis </a:t>
            </a:r>
            <a:r>
              <a:rPr lang="en-US" sz="1600" dirty="0">
                <a:latin typeface="Monaco"/>
                <a:cs typeface="Monaco"/>
              </a:rPr>
              <a:t>panel) is shown on separate </a:t>
            </a:r>
            <a:r>
              <a:rPr lang="en-US" sz="1600" dirty="0" smtClean="0">
                <a:latin typeface="Monaco"/>
                <a:cs typeface="Monaco"/>
              </a:rPr>
              <a:t>window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Monaco"/>
                <a:ea typeface="+mn-ea"/>
                <a:cs typeface="Monaco"/>
              </a:rPr>
              <a:t>Models can be saved into .</a:t>
            </a:r>
            <a:r>
              <a:rPr lang="en-US" sz="2000" dirty="0" err="1">
                <a:latin typeface="Monaco"/>
                <a:ea typeface="+mn-ea"/>
                <a:cs typeface="Monaco"/>
              </a:rPr>
              <a:t>jmva</a:t>
            </a:r>
            <a:r>
              <a:rPr lang="en-US" sz="2000" dirty="0">
                <a:latin typeface="Monaco"/>
                <a:ea typeface="+mn-ea"/>
                <a:cs typeface="Monaco"/>
              </a:rPr>
              <a:t> file</a:t>
            </a:r>
            <a:endParaRPr lang="en-US" sz="2000" dirty="0">
              <a:latin typeface="Monaco"/>
              <a:ea typeface="+mn-ea"/>
              <a:cs typeface="Monaco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Monaco"/>
              <a:ea typeface="+mn-ea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ea typeface="Arial" charset="0"/>
              <a:cs typeface="Monaco"/>
            </a:endParaRPr>
          </a:p>
          <a:p>
            <a:endParaRPr lang="en-US" sz="1600" dirty="0">
              <a:latin typeface="Monaco"/>
              <a:ea typeface="Arial" charset="0"/>
              <a:cs typeface="Monaco"/>
            </a:endParaRPr>
          </a:p>
          <a:p>
            <a:pPr marL="0" indent="0">
              <a:buNone/>
            </a:pPr>
            <a:endParaRPr lang="en-US" sz="1600" dirty="0">
              <a:latin typeface="Monaco"/>
              <a:ea typeface="Arial" charset="0"/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6E5-566A-AF49-BFD9-33660DDC8A6D}" type="slidenum">
              <a:rPr lang="es-ES" smtClean="0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Graphing the Structure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Deeper Analysis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71"/>
            <a:ext cx="3036453" cy="602256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301999" cy="965090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 descr="DependencyGraph3.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5" r="-8635"/>
          <a:stretch>
            <a:fillRect/>
          </a:stretch>
        </p:blipFill>
        <p:spPr>
          <a:xfrm>
            <a:off x="209029" y="1417638"/>
            <a:ext cx="8934971" cy="4913890"/>
          </a:xfrm>
        </p:spPr>
      </p:pic>
      <p:sp>
        <p:nvSpPr>
          <p:cNvPr id="7" name="TextBox 6"/>
          <p:cNvSpPr txBox="1"/>
          <p:nvPr/>
        </p:nvSpPr>
        <p:spPr>
          <a:xfrm>
            <a:off x="-311727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pPr marL="457200" lvl="1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The test </a:t>
            </a:r>
            <a:r>
              <a:rPr lang="en-US" sz="1600" dirty="0"/>
              <a:t>package contains tests for main functional classes in analytical and engine package. The tests' output is either empty if succeed or error message printed to screen if failed. There is a lack of end-to-end tests and unit tests in other classes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 smtClean="0"/>
              <a:t>Components </a:t>
            </a:r>
            <a:r>
              <a:rPr lang="en-US" sz="1600" dirty="0"/>
              <a:t>are </a:t>
            </a:r>
            <a:r>
              <a:rPr lang="en-US" sz="1600" dirty="0" smtClean="0"/>
              <a:t>often linked </a:t>
            </a:r>
            <a:r>
              <a:rPr lang="en-US" sz="1600" dirty="0"/>
              <a:t>by direct call or </a:t>
            </a:r>
            <a:r>
              <a:rPr lang="en-US" sz="1600" dirty="0" smtClean="0"/>
              <a:t>reference</a:t>
            </a:r>
            <a:r>
              <a:rPr lang="en-US" sz="1600" dirty="0"/>
              <a:t> </a:t>
            </a:r>
            <a:r>
              <a:rPr lang="en-US" sz="1600" dirty="0" smtClean="0"/>
              <a:t>(e.g. </a:t>
            </a:r>
            <a:r>
              <a:rPr lang="en-US" sz="1600" dirty="0" err="1" smtClean="0">
                <a:latin typeface="Courier New"/>
                <a:cs typeface="Courier New"/>
              </a:rPr>
              <a:t>DirectModel</a:t>
            </a:r>
            <a:r>
              <a:rPr lang="en-US" sz="1600" dirty="0" smtClean="0"/>
              <a:t> </a:t>
            </a:r>
            <a:r>
              <a:rPr lang="en-US" sz="1600" dirty="0"/>
              <a:t>class calls 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</a:t>
            </a:r>
            <a:r>
              <a:rPr lang="en-US" sz="1600" dirty="0"/>
              <a:t>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/>
              <a:t> package without any </a:t>
            </a:r>
            <a:r>
              <a:rPr lang="en-US" sz="1600" dirty="0" smtClean="0"/>
              <a:t>interface). </a:t>
            </a:r>
            <a:r>
              <a:rPr lang="en-US" sz="1600" dirty="0"/>
              <a:t>This dependency on concretion set barriers for doing unit test with mock objects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/>
              <a:t> breaks inheritance model by overriding superclass methods with empty methods (e.g. </a:t>
            </a:r>
            <a:r>
              <a:rPr lang="en-US" sz="1600" dirty="0" smtClean="0">
                <a:latin typeface="Courier New"/>
                <a:cs typeface="Courier New"/>
              </a:rPr>
              <a:t>finish()</a:t>
            </a:r>
            <a:r>
              <a:rPr lang="en-US" sz="1600" dirty="0" smtClean="0"/>
              <a:t> );  prefer to use interface to encapsulate commonality between classes in this case.</a:t>
            </a:r>
            <a:endParaRPr lang="en-US" sz="1600" dirty="0"/>
          </a:p>
          <a:p>
            <a:r>
              <a:rPr lang="en-US" sz="2000" dirty="0" smtClean="0"/>
              <a:t>Bugs</a:t>
            </a:r>
            <a:endParaRPr lang="en-US" sz="2000" dirty="0"/>
          </a:p>
          <a:p>
            <a:pPr lvl="1"/>
            <a:r>
              <a:rPr lang="en-US" sz="1600" dirty="0"/>
              <a:t>Application shows inconsistencies between execution and documentation (i.e. naming of tabs in solution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742</Words>
  <Application>Microsoft Macintosh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Software Engineering for Industry: analysis of JMVA codebase</vt:lpstr>
      <vt:lpstr>Deciphering the Codebase</vt:lpstr>
      <vt:lpstr>How to use JMVA</vt:lpstr>
      <vt:lpstr>Graphing the Structure</vt:lpstr>
      <vt:lpstr>Critical Components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Yufei Wang</cp:lastModifiedBy>
  <cp:revision>34</cp:revision>
  <dcterms:created xsi:type="dcterms:W3CDTF">2012-10-22T13:09:23Z</dcterms:created>
  <dcterms:modified xsi:type="dcterms:W3CDTF">2012-10-29T15:02:26Z</dcterms:modified>
</cp:coreProperties>
</file>