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31" autoAdjust="0"/>
  </p:normalViewPr>
  <p:slideViewPr>
    <p:cSldViewPr snapToGrid="0" snapToObjects="1">
      <p:cViewPr>
        <p:scale>
          <a:sx n="110" d="100"/>
          <a:sy n="110" d="100"/>
        </p:scale>
        <p:origin x="-60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61119-6150-8F4A-9CB0-3B4B7211A86B}" type="datetimeFigureOut">
              <a:rPr kumimoji="1" lang="zh-CN" altLang="en-US" smtClean="0"/>
              <a:t>12-10-28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EE795-861E-5143-B6B8-BBABAEA6E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27126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45CB4-CB45-1A43-B0B0-E388519BCB62}" type="datetimeFigureOut">
              <a:rPr kumimoji="1" lang="zh-CN" altLang="en-US" smtClean="0"/>
              <a:t>12-10-28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727D0-C9A5-7E41-9CC7-AADA781777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97224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AFDA7-40B9-234B-B907-52119A8748C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17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27BBD-8204-C74C-B806-D74C2893117F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31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015BCA-ECC5-9443-B18B-03807FEA97B4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38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EE26E5-566A-AF49-BFD9-33660DDC8A6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31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1EE67F-23CA-F84C-8FDA-3C59C667029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06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B53F1-813C-2E40-A7AA-879214AA5805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84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AB138F-DABF-2547-BD52-DA07BB09E9C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3BB677-039E-8040-BEF0-3AD41B82362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9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76E098-994E-9842-BC15-CC972C28F31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0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B39BE-EFE4-3243-B9A8-A8530BFD738C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3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35574-4FD6-1943-80A2-96D04457405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9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s-ES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s-ES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98B585B8-A53B-BE46-8B28-F5A1FA43C530}" type="slidenum">
              <a:rPr lang="es-E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05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Rectangle 90"/>
          <p:cNvSpPr>
            <a:spLocks noGrp="1" noChangeArrowheads="1"/>
          </p:cNvSpPr>
          <p:nvPr>
            <p:ph type="ctrTitle"/>
          </p:nvPr>
        </p:nvSpPr>
        <p:spPr>
          <a:xfrm>
            <a:off x="179388" y="4005263"/>
            <a:ext cx="7864266" cy="792162"/>
          </a:xfrm>
        </p:spPr>
        <p:txBody>
          <a:bodyPr/>
          <a:lstStyle/>
          <a:p>
            <a:pPr algn="l"/>
            <a:r>
              <a:rPr lang="es-ES" sz="3200" b="1" dirty="0" smtClean="0">
                <a:solidFill>
                  <a:schemeClr val="bg1"/>
                </a:solidFill>
              </a:rPr>
              <a:t>Software </a:t>
            </a:r>
            <a:r>
              <a:rPr lang="es-ES" sz="3200" b="1" dirty="0" err="1" smtClean="0">
                <a:solidFill>
                  <a:schemeClr val="bg1"/>
                </a:solidFill>
              </a:rPr>
              <a:t>Engineering</a:t>
            </a:r>
            <a:r>
              <a:rPr lang="es-ES" sz="3200" b="1" dirty="0" smtClean="0">
                <a:solidFill>
                  <a:schemeClr val="bg1"/>
                </a:solidFill>
              </a:rPr>
              <a:t> </a:t>
            </a:r>
            <a:r>
              <a:rPr lang="es-ES" sz="3200" b="1" dirty="0" err="1" smtClean="0">
                <a:solidFill>
                  <a:schemeClr val="bg1"/>
                </a:solidFill>
              </a:rPr>
              <a:t>for</a:t>
            </a:r>
            <a:r>
              <a:rPr lang="es-ES" sz="3200" b="1" dirty="0" smtClean="0">
                <a:solidFill>
                  <a:schemeClr val="bg1"/>
                </a:solidFill>
              </a:rPr>
              <a:t> </a:t>
            </a:r>
            <a:r>
              <a:rPr lang="es-ES" sz="3200" b="1" dirty="0" err="1" smtClean="0">
                <a:solidFill>
                  <a:schemeClr val="bg1"/>
                </a:solidFill>
              </a:rPr>
              <a:t>Industry</a:t>
            </a:r>
            <a:r>
              <a:rPr lang="es-ES" sz="3200" b="1" dirty="0" smtClean="0">
                <a:solidFill>
                  <a:schemeClr val="bg1"/>
                </a:solidFill>
              </a:rPr>
              <a:t>: </a:t>
            </a:r>
            <a:r>
              <a:rPr lang="es-ES" sz="3200" b="1" dirty="0" err="1" smtClean="0">
                <a:solidFill>
                  <a:schemeClr val="bg1"/>
                </a:solidFill>
              </a:rPr>
              <a:t>analysis</a:t>
            </a:r>
            <a:r>
              <a:rPr lang="es-ES" sz="3200" b="1" dirty="0" smtClean="0">
                <a:solidFill>
                  <a:schemeClr val="bg1"/>
                </a:solidFill>
              </a:rPr>
              <a:t> of JMVA </a:t>
            </a:r>
            <a:r>
              <a:rPr lang="es-ES" sz="3200" b="1" dirty="0" err="1" smtClean="0">
                <a:solidFill>
                  <a:schemeClr val="bg1"/>
                </a:solidFill>
              </a:rPr>
              <a:t>codebase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2139" name="Rectangle 91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972616"/>
            <a:ext cx="5384114" cy="1757640"/>
          </a:xfrm>
        </p:spPr>
        <p:txBody>
          <a:bodyPr/>
          <a:lstStyle/>
          <a:p>
            <a:pPr algn="l"/>
            <a:r>
              <a:rPr lang="de-DE" sz="1800" b="1" dirty="0" err="1" smtClean="0">
                <a:solidFill>
                  <a:schemeClr val="bg1"/>
                </a:solidFill>
              </a:rPr>
              <a:t>Yufei</a:t>
            </a:r>
            <a:r>
              <a:rPr lang="de-DE" sz="1800" b="1" dirty="0" smtClean="0">
                <a:solidFill>
                  <a:schemeClr val="bg1"/>
                </a:solidFill>
              </a:rPr>
              <a:t> Wang (yw6312) </a:t>
            </a:r>
          </a:p>
          <a:p>
            <a:pPr algn="l"/>
            <a:r>
              <a:rPr lang="de-DE" sz="1800" b="1" dirty="0" smtClean="0">
                <a:solidFill>
                  <a:schemeClr val="bg1"/>
                </a:solidFill>
              </a:rPr>
              <a:t>Paul </a:t>
            </a:r>
            <a:r>
              <a:rPr lang="de-DE" sz="1800" b="1" dirty="0" err="1" smtClean="0">
                <a:solidFill>
                  <a:schemeClr val="bg1"/>
                </a:solidFill>
              </a:rPr>
              <a:t>Gribleyuk</a:t>
            </a:r>
            <a:r>
              <a:rPr lang="de-DE" sz="1800" b="1" dirty="0" smtClean="0">
                <a:solidFill>
                  <a:schemeClr val="bg1"/>
                </a:solidFill>
              </a:rPr>
              <a:t> (pg1312)</a:t>
            </a:r>
          </a:p>
          <a:p>
            <a:pPr algn="l"/>
            <a:r>
              <a:rPr lang="de-DE" sz="1800" b="1" dirty="0" err="1" smtClean="0">
                <a:solidFill>
                  <a:schemeClr val="bg1"/>
                </a:solidFill>
              </a:rPr>
              <a:t>Yawei</a:t>
            </a:r>
            <a:r>
              <a:rPr lang="de-DE" sz="1800" b="1" dirty="0" smtClean="0">
                <a:solidFill>
                  <a:schemeClr val="bg1"/>
                </a:solidFill>
              </a:rPr>
              <a:t> Li (yl8012)</a:t>
            </a:r>
          </a:p>
          <a:p>
            <a:pPr algn="l"/>
            <a:r>
              <a:rPr lang="de-DE" sz="1800" b="1" dirty="0" smtClean="0">
                <a:solidFill>
                  <a:schemeClr val="bg1"/>
                </a:solidFill>
              </a:rPr>
              <a:t>Jun He (jh1212)</a:t>
            </a:r>
          </a:p>
          <a:p>
            <a:pPr algn="l"/>
            <a:r>
              <a:rPr lang="de-DE" sz="1800" b="1" dirty="0" err="1" smtClean="0">
                <a:solidFill>
                  <a:schemeClr val="bg1"/>
                </a:solidFill>
              </a:rPr>
              <a:t>Xiaoxing</a:t>
            </a:r>
            <a:r>
              <a:rPr lang="de-DE" sz="1800" b="1" dirty="0" smtClean="0">
                <a:solidFill>
                  <a:schemeClr val="bg1"/>
                </a:solidFill>
              </a:rPr>
              <a:t> Yang (xy212)</a:t>
            </a:r>
          </a:p>
        </p:txBody>
      </p:sp>
      <p:pic>
        <p:nvPicPr>
          <p:cNvPr id="2" name="Picture 1" descr="icl_screen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0" y="6165850"/>
            <a:ext cx="2311400" cy="692150"/>
          </a:xfrm>
          <a:prstGeom prst="rect">
            <a:avLst/>
          </a:prstGeom>
        </p:spPr>
      </p:pic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FDA7-40B9-234B-B907-52119A8748C9}" type="slidenum">
              <a:rPr lang="es-ES" smtClean="0">
                <a:solidFill>
                  <a:srgbClr val="000000"/>
                </a:solidFill>
              </a:rPr>
              <a:pPr/>
              <a:t>1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99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xmlns:p14="http://schemas.microsoft.com/office/powerpoint/2010/main"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latin typeface="Bank Gothic"/>
                <a:cs typeface="Bank Gothic"/>
              </a:rPr>
              <a:t>Deciphering the Codebase</a:t>
            </a:r>
            <a:endParaRPr lang="en-US" sz="3200" dirty="0">
              <a:latin typeface="Bank Gothic"/>
              <a:cs typeface="Bank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26" y="1064494"/>
            <a:ext cx="8763001" cy="5239324"/>
          </a:xfrm>
        </p:spPr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Initial Steps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Downloading code from SVN and importing into IntelliJ IDEA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Fixed encoding issue (UTF-8 </a:t>
            </a:r>
            <a:r>
              <a:rPr lang="en-US" sz="1600" dirty="0" err="1" smtClean="0">
                <a:latin typeface="Monaco"/>
                <a:cs typeface="Monaco"/>
              </a:rPr>
              <a:t>vs</a:t>
            </a:r>
            <a:r>
              <a:rPr lang="en-US" sz="1600" dirty="0" smtClean="0">
                <a:latin typeface="Monaco"/>
                <a:cs typeface="Monaco"/>
              </a:rPr>
              <a:t> ISO-8859-1)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Found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method in </a:t>
            </a:r>
            <a:r>
              <a:rPr lang="en-US" sz="1600" dirty="0" err="1" smtClean="0">
                <a:latin typeface="Courier New"/>
                <a:cs typeface="Courier New"/>
              </a:rPr>
              <a:t>GraphStartScreen</a:t>
            </a:r>
            <a:r>
              <a:rPr lang="en-US" sz="1600" dirty="0" smtClean="0">
                <a:latin typeface="Monaco"/>
                <a:cs typeface="Monaco"/>
              </a:rPr>
              <a:t> (3 exist in the code) and ran it to determine relationship between JMT and JMVA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Found entry point into JMVA component (</a:t>
            </a:r>
            <a:r>
              <a:rPr lang="en-US" sz="1600" dirty="0" err="1" smtClean="0">
                <a:latin typeface="Courier New"/>
                <a:cs typeface="Courier New"/>
              </a:rPr>
              <a:t>ExactWizard</a:t>
            </a:r>
            <a:r>
              <a:rPr lang="en-US" sz="1600" dirty="0" smtClean="0">
                <a:latin typeface="Monaco"/>
                <a:cs typeface="Monaco"/>
              </a:rPr>
              <a:t> class)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Traced execution of button clicks (</a:t>
            </a:r>
            <a:r>
              <a:rPr lang="en-US" sz="1600" dirty="0" err="1" smtClean="0">
                <a:latin typeface="Courier New"/>
                <a:cs typeface="Courier New"/>
              </a:rPr>
              <a:t>JButton</a:t>
            </a:r>
            <a:r>
              <a:rPr lang="en-US" sz="1600" dirty="0" smtClean="0">
                <a:latin typeface="Monaco"/>
                <a:cs typeface="Monaco"/>
              </a:rPr>
              <a:t> and </a:t>
            </a:r>
            <a:r>
              <a:rPr lang="en-US" sz="1600" dirty="0" err="1" smtClean="0">
                <a:latin typeface="Courier New"/>
                <a:cs typeface="Courier New"/>
              </a:rPr>
              <a:t>Jpanel</a:t>
            </a:r>
            <a:r>
              <a:rPr lang="en-US" sz="1600" dirty="0" smtClean="0">
                <a:latin typeface="Monaco"/>
                <a:cs typeface="Monaco"/>
              </a:rPr>
              <a:t>)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Functionality of Application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JMVA button displays input fields for solution to Mean-Value-Analysis problem from queuing theory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The network model is defined by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classes</a:t>
            </a:r>
            <a:r>
              <a:rPr lang="en-US" sz="1600" dirty="0" smtClean="0">
                <a:latin typeface="Monaco"/>
                <a:cs typeface="Monaco"/>
              </a:rPr>
              <a:t>,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stations</a:t>
            </a:r>
            <a:r>
              <a:rPr lang="en-US" sz="1600" dirty="0" smtClean="0">
                <a:latin typeface="Monaco"/>
                <a:cs typeface="Monaco"/>
              </a:rPr>
              <a:t>,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service time</a:t>
            </a:r>
            <a:r>
              <a:rPr lang="en-US" sz="1600" dirty="0" smtClean="0">
                <a:latin typeface="Monaco"/>
                <a:cs typeface="Monaco"/>
              </a:rPr>
              <a:t>, etc.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What-if analysis can be performed by means of different values of parameters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The analysis of network performance will be represented in terms of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throughput</a:t>
            </a:r>
            <a:r>
              <a:rPr lang="en-US" sz="1600" dirty="0" smtClean="0">
                <a:latin typeface="Monaco"/>
                <a:cs typeface="Monaco"/>
              </a:rPr>
              <a:t>,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utilization</a:t>
            </a:r>
            <a:r>
              <a:rPr lang="en-US" sz="1600" dirty="0" smtClean="0">
                <a:latin typeface="Monaco"/>
                <a:cs typeface="Monaco"/>
              </a:rPr>
              <a:t>,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system response time</a:t>
            </a:r>
            <a:r>
              <a:rPr lang="en-US" sz="1600" dirty="0" smtClean="0">
                <a:latin typeface="Monaco"/>
                <a:cs typeface="Monaco"/>
              </a:rPr>
              <a:t>, etc.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What-if solutions can be displayed in graphical or textual form</a:t>
            </a:r>
          </a:p>
          <a:p>
            <a:pPr lvl="1"/>
            <a:endParaRPr lang="en-US" sz="1600" dirty="0" smtClean="0">
              <a:latin typeface="Monaco"/>
              <a:cs typeface="Monaco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0000"/>
                </a:solidFill>
              </a:rPr>
              <a:t>1</a:t>
            </a:r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3731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latin typeface="Bank Gothic"/>
                <a:cs typeface="Bank Gothic"/>
              </a:rPr>
              <a:t>Graphing the Structure</a:t>
            </a:r>
            <a:endParaRPr lang="en-US" sz="3200" dirty="0">
              <a:latin typeface="Bank Gothic"/>
              <a:cs typeface="Bank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9928"/>
            <a:ext cx="8229600" cy="5303981"/>
          </a:xfrm>
        </p:spPr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Deeper Analysis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Use of JDepend was not helpful because of the size of the project and large number of circular dependencies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IntelliJ Pro Dependency Matrix of JMVA (Figure 1) shows the coupling between packages (i.e. </a:t>
            </a:r>
            <a:r>
              <a:rPr lang="en-US" sz="1600" dirty="0" smtClean="0">
                <a:latin typeface="Courier New"/>
                <a:cs typeface="Courier New"/>
              </a:rPr>
              <a:t>analytical </a:t>
            </a:r>
            <a:r>
              <a:rPr lang="en-US" sz="1600" dirty="0" smtClean="0">
                <a:latin typeface="Monaco"/>
                <a:cs typeface="Monaco"/>
              </a:rPr>
              <a:t>package depends on </a:t>
            </a:r>
            <a:r>
              <a:rPr lang="en-US" sz="1600" dirty="0" smtClean="0">
                <a:latin typeface="Courier New"/>
                <a:cs typeface="Courier New"/>
              </a:rPr>
              <a:t>common </a:t>
            </a:r>
            <a:r>
              <a:rPr lang="en-US" sz="1600" dirty="0" smtClean="0">
                <a:latin typeface="Monaco"/>
                <a:cs typeface="Monaco"/>
              </a:rPr>
              <a:t>package in 74 places, etc.)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Strong circular link between </a:t>
            </a:r>
            <a:r>
              <a:rPr lang="en-US" sz="1600" dirty="0" err="1" smtClean="0">
                <a:latin typeface="Courier New"/>
                <a:cs typeface="Courier New"/>
              </a:rPr>
              <a:t>gui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and </a:t>
            </a:r>
            <a:r>
              <a:rPr lang="en-US" sz="1600" dirty="0" smtClean="0">
                <a:latin typeface="Courier New"/>
                <a:cs typeface="Courier New"/>
              </a:rPr>
              <a:t>analytical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(</a:t>
            </a:r>
            <a:r>
              <a:rPr lang="en-US" sz="1600" dirty="0" err="1" smtClean="0">
                <a:latin typeface="Courier New"/>
                <a:cs typeface="Courier New"/>
              </a:rPr>
              <a:t>gui</a:t>
            </a:r>
            <a:r>
              <a:rPr lang="en-US" sz="1600" dirty="0" smtClean="0">
                <a:latin typeface="Courier New"/>
                <a:cs typeface="Courier New"/>
              </a:rPr>
              <a:t> -&gt; analytical, </a:t>
            </a:r>
            <a:r>
              <a:rPr lang="en-US" sz="1600" dirty="0" smtClean="0">
                <a:latin typeface="Monaco"/>
                <a:cs typeface="Monaco"/>
              </a:rPr>
              <a:t>282 times, </a:t>
            </a:r>
            <a:r>
              <a:rPr lang="en-US" sz="1600" dirty="0" smtClean="0">
                <a:latin typeface="Courier New"/>
                <a:cs typeface="Courier New"/>
              </a:rPr>
              <a:t>analytical -&gt; </a:t>
            </a:r>
            <a:r>
              <a:rPr lang="en-US" sz="1600" dirty="0" err="1" smtClean="0">
                <a:latin typeface="Courier New"/>
                <a:cs typeface="Courier New"/>
              </a:rPr>
              <a:t>gui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262 times)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Specifically, </a:t>
            </a:r>
            <a:r>
              <a:rPr lang="en-US" sz="1600" dirty="0" err="1" smtClean="0">
                <a:latin typeface="Courier New"/>
                <a:cs typeface="Courier New"/>
              </a:rPr>
              <a:t>ExactModel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is the primary culprit as it is referenced in </a:t>
            </a:r>
            <a:r>
              <a:rPr lang="en-US" sz="1600" dirty="0" smtClean="0">
                <a:latin typeface="Courier New"/>
                <a:cs typeface="Courier New"/>
              </a:rPr>
              <a:t>analytical </a:t>
            </a:r>
            <a:r>
              <a:rPr lang="en-US" sz="1600" dirty="0" smtClean="0">
                <a:latin typeface="Monaco"/>
                <a:cs typeface="Monaco"/>
              </a:rPr>
              <a:t>package extensively</a:t>
            </a:r>
          </a:p>
          <a:p>
            <a:pPr lvl="1"/>
            <a:endParaRPr lang="en-US" sz="1600" dirty="0" smtClean="0">
              <a:latin typeface="Monaco"/>
              <a:cs typeface="Monaco"/>
            </a:endParaRPr>
          </a:p>
        </p:txBody>
      </p:sp>
      <p:pic>
        <p:nvPicPr>
          <p:cNvPr id="4" name="Picture 3" descr="initial dependenci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09" y="4096744"/>
            <a:ext cx="4283364" cy="2076059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5" name="TextBox 4"/>
          <p:cNvSpPr txBox="1"/>
          <p:nvPr/>
        </p:nvSpPr>
        <p:spPr>
          <a:xfrm>
            <a:off x="3786909" y="6172803"/>
            <a:ext cx="750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Figure 1</a:t>
            </a:r>
            <a:endParaRPr lang="en-US" sz="1000" dirty="0"/>
          </a:p>
        </p:txBody>
      </p:sp>
      <p:grpSp>
        <p:nvGrpSpPr>
          <p:cNvPr id="23" name="组 22"/>
          <p:cNvGrpSpPr/>
          <p:nvPr/>
        </p:nvGrpSpPr>
        <p:grpSpPr>
          <a:xfrm>
            <a:off x="5137728" y="4027471"/>
            <a:ext cx="3036453" cy="602256"/>
            <a:chOff x="5137728" y="4027471"/>
            <a:chExt cx="3036453" cy="602256"/>
          </a:xfrm>
        </p:grpSpPr>
        <p:grpSp>
          <p:nvGrpSpPr>
            <p:cNvPr id="17" name="组 16"/>
            <p:cNvGrpSpPr/>
            <p:nvPr/>
          </p:nvGrpSpPr>
          <p:grpSpPr>
            <a:xfrm>
              <a:off x="5137728" y="4027471"/>
              <a:ext cx="3036453" cy="602256"/>
              <a:chOff x="5137728" y="4027471"/>
              <a:chExt cx="3036453" cy="602256"/>
            </a:xfrm>
          </p:grpSpPr>
          <p:cxnSp>
            <p:nvCxnSpPr>
              <p:cNvPr id="7" name="直线箭头连接符 6"/>
              <p:cNvCxnSpPr/>
              <p:nvPr/>
            </p:nvCxnSpPr>
            <p:spPr>
              <a:xfrm flipH="1">
                <a:off x="5137728" y="4225636"/>
                <a:ext cx="1674090" cy="4040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圆角矩形 15"/>
              <p:cNvSpPr/>
              <p:nvPr/>
            </p:nvSpPr>
            <p:spPr>
              <a:xfrm>
                <a:off x="6811818" y="4027471"/>
                <a:ext cx="1362363" cy="359801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6811818" y="4096744"/>
              <a:ext cx="1362103" cy="2308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9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analytical -&gt; </a:t>
              </a:r>
              <a:r>
                <a:rPr lang="en-US" altLang="zh-CN" sz="90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gui</a:t>
              </a:r>
              <a:r>
                <a:rPr lang="en-US" altLang="zh-CN" sz="9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 </a:t>
              </a:r>
              <a:endParaRPr lang="zh-CN" altLang="en-US" sz="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4872182" y="4906819"/>
            <a:ext cx="3301999" cy="965090"/>
            <a:chOff x="4872182" y="4906819"/>
            <a:chExt cx="3301999" cy="965090"/>
          </a:xfrm>
        </p:grpSpPr>
        <p:cxnSp>
          <p:nvCxnSpPr>
            <p:cNvPr id="12" name="直线箭头连接符 11"/>
            <p:cNvCxnSpPr/>
            <p:nvPr/>
          </p:nvCxnSpPr>
          <p:spPr>
            <a:xfrm flipH="1" flipV="1">
              <a:off x="4872182" y="4906819"/>
              <a:ext cx="1939636" cy="78509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圆角矩形 18"/>
            <p:cNvSpPr/>
            <p:nvPr/>
          </p:nvSpPr>
          <p:spPr>
            <a:xfrm>
              <a:off x="6811818" y="5511909"/>
              <a:ext cx="1362363" cy="360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811818" y="5576493"/>
              <a:ext cx="1362103" cy="2308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90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gui</a:t>
              </a:r>
              <a:r>
                <a:rPr lang="en-US" altLang="zh-CN" sz="9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 </a:t>
              </a:r>
              <a:r>
                <a:rPr lang="en-US" altLang="zh-CN" sz="9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-</a:t>
              </a:r>
              <a:r>
                <a:rPr lang="en-US" altLang="zh-CN" sz="9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&gt; </a:t>
              </a:r>
              <a:r>
                <a:rPr lang="en-US" altLang="zh-CN" sz="9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analytical </a:t>
              </a:r>
              <a:endParaRPr lang="zh-CN" altLang="en-US" sz="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0000"/>
                </a:solidFill>
              </a:rPr>
              <a:t>2</a:t>
            </a:r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3731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3200" dirty="0" smtClean="0">
                <a:latin typeface="Bank Gothic"/>
                <a:cs typeface="Bank Gothic"/>
              </a:rPr>
              <a:t>Deciphering the Codebase</a:t>
            </a:r>
            <a:endParaRPr lang="en-US" sz="3200" dirty="0">
              <a:latin typeface="Bank Gothic"/>
              <a:cs typeface="Bank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019"/>
            <a:ext cx="8229600" cy="5176981"/>
          </a:xfrm>
        </p:spPr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Use of STAN Tool: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 Used to visualize layers of the code and find where changes will have greatest effect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Allowed us to quickly modify package structure to create more top-down structure by moving the </a:t>
            </a:r>
            <a:r>
              <a:rPr lang="en-US" sz="1600" dirty="0" err="1" smtClean="0">
                <a:latin typeface="Courier New"/>
                <a:cs typeface="Courier New"/>
              </a:rPr>
              <a:t>ExactModel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to the </a:t>
            </a:r>
            <a:r>
              <a:rPr lang="en-US" sz="1600" dirty="0" smtClean="0">
                <a:latin typeface="Courier New"/>
                <a:cs typeface="Courier New"/>
              </a:rPr>
              <a:t>analytical</a:t>
            </a:r>
            <a:r>
              <a:rPr lang="en-US" sz="1600" dirty="0" smtClean="0">
                <a:latin typeface="Monaco"/>
                <a:cs typeface="Monaco"/>
              </a:rPr>
              <a:t> package (Fig. 2a and 2b)</a:t>
            </a:r>
          </a:p>
          <a:p>
            <a:pPr lvl="2"/>
            <a:r>
              <a:rPr lang="en-US" sz="1200" dirty="0" smtClean="0">
                <a:latin typeface="Monaco"/>
                <a:cs typeface="Monaco"/>
              </a:rPr>
              <a:t>Ideally, </a:t>
            </a:r>
            <a:r>
              <a:rPr lang="en-US" sz="1200" dirty="0" err="1" smtClean="0">
                <a:latin typeface="Courier New"/>
                <a:cs typeface="Courier New"/>
              </a:rPr>
              <a:t>ExactModel</a:t>
            </a: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should exist in a separate package</a:t>
            </a:r>
          </a:p>
          <a:p>
            <a:pPr lvl="2"/>
            <a:r>
              <a:rPr lang="en-US" sz="1200" dirty="0" smtClean="0">
                <a:latin typeface="Monaco"/>
                <a:cs typeface="Monaco"/>
              </a:rPr>
              <a:t>The &gt;2800 LOC file should be split into a hierarchical inheritance structure rather than attempting to describe every model in one class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Code metrics showed marked decrease in “entangled-ness” of project (7.49% to 1.45%).  Further improvement possible.</a:t>
            </a:r>
          </a:p>
          <a:p>
            <a:r>
              <a:rPr lang="en-US" sz="2000" dirty="0" smtClean="0">
                <a:latin typeface="Monaco"/>
                <a:cs typeface="Monaco"/>
              </a:rPr>
              <a:t>Tests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JMVA contains regression tests for different solvers (</a:t>
            </a:r>
            <a:r>
              <a:rPr lang="en-US" sz="1600" dirty="0" err="1" smtClean="0">
                <a:latin typeface="Courier New"/>
                <a:cs typeface="Courier New"/>
              </a:rPr>
              <a:t>TestAnalytical</a:t>
            </a:r>
            <a:r>
              <a:rPr lang="en-US" sz="1600" dirty="0" smtClean="0">
                <a:latin typeface="Monaco"/>
                <a:cs typeface="Monaco"/>
              </a:rPr>
              <a:t>), for different model inputs (</a:t>
            </a:r>
            <a:r>
              <a:rPr lang="en-US" sz="1600" dirty="0" err="1" smtClean="0">
                <a:latin typeface="Courier New"/>
                <a:cs typeface="Courier New"/>
              </a:rPr>
              <a:t>TestAMVA</a:t>
            </a:r>
            <a:r>
              <a:rPr lang="en-US" sz="1600" dirty="0" smtClean="0">
                <a:latin typeface="Monaco"/>
                <a:cs typeface="Monaco"/>
              </a:rPr>
              <a:t>), threads (</a:t>
            </a:r>
            <a:r>
              <a:rPr lang="en-US" sz="1600" dirty="0" err="1" smtClean="0">
                <a:latin typeface="Courier New"/>
                <a:cs typeface="Courier New"/>
              </a:rPr>
              <a:t>PauseThreadTest</a:t>
            </a:r>
            <a:r>
              <a:rPr lang="en-US" sz="1600" dirty="0" smtClean="0">
                <a:latin typeface="Monaco"/>
                <a:cs typeface="Monaco"/>
              </a:rPr>
              <a:t>), and others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These tests tend to measure performance rather than guaranteeing behaviour or state of objects</a:t>
            </a:r>
          </a:p>
          <a:p>
            <a:r>
              <a:rPr lang="en-US" sz="2000" dirty="0" smtClean="0">
                <a:latin typeface="Monaco"/>
                <a:cs typeface="Monaco"/>
              </a:rPr>
              <a:t>Critical Components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We have mapped out the most relevant classes (Figure 3)</a:t>
            </a:r>
          </a:p>
          <a:p>
            <a:pPr lvl="1"/>
            <a:endParaRPr lang="en-US" sz="1600" dirty="0" smtClean="0">
              <a:latin typeface="Monaco"/>
              <a:cs typeface="Monaco"/>
            </a:endParaRPr>
          </a:p>
          <a:p>
            <a:pPr lvl="1"/>
            <a:endParaRPr lang="en-US" sz="1600" dirty="0" smtClean="0">
              <a:latin typeface="Monaco"/>
              <a:cs typeface="Monaco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>
                <a:solidFill>
                  <a:srgbClr val="000000"/>
                </a:solidFill>
              </a:rPr>
              <a:t>3</a:t>
            </a:r>
            <a:endParaRPr lang="es-ES" dirty="0" smtClean="0">
              <a:solidFill>
                <a:srgbClr val="000000"/>
              </a:solidFill>
            </a:endParaRPr>
          </a:p>
          <a:p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3731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457200" y="1417638"/>
            <a:ext cx="3595255" cy="4816983"/>
            <a:chOff x="457200" y="1417638"/>
            <a:chExt cx="3595255" cy="4816983"/>
          </a:xfrm>
        </p:grpSpPr>
        <p:pic>
          <p:nvPicPr>
            <p:cNvPr id="4" name="Picture 3" descr="StanBefor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1417638"/>
              <a:ext cx="3595255" cy="441281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108364" y="5988400"/>
              <a:ext cx="18472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Figure 2a. Before refactoring</a:t>
              </a: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000000"/>
                </a:solidFill>
                <a:latin typeface="Bank Gothic"/>
              </a:rPr>
              <a:t>Improved Layout</a:t>
            </a:r>
            <a:endParaRPr lang="en-US" sz="3200" dirty="0"/>
          </a:p>
        </p:txBody>
      </p:sp>
      <p:grpSp>
        <p:nvGrpSpPr>
          <p:cNvPr id="6" name="组 5"/>
          <p:cNvGrpSpPr/>
          <p:nvPr/>
        </p:nvGrpSpPr>
        <p:grpSpPr>
          <a:xfrm>
            <a:off x="4456544" y="1417637"/>
            <a:ext cx="3501569" cy="4820949"/>
            <a:chOff x="4456544" y="1417637"/>
            <a:chExt cx="3501569" cy="4820949"/>
          </a:xfrm>
        </p:grpSpPr>
        <p:pic>
          <p:nvPicPr>
            <p:cNvPr id="5" name="Picture 4" descr="StanAft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544" y="1417637"/>
              <a:ext cx="3501569" cy="441281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278583" y="5992365"/>
              <a:ext cx="18472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Figure 2b. After refactoring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>
                <a:solidFill>
                  <a:srgbClr val="000000"/>
                </a:solidFill>
              </a:rPr>
              <a:t>4</a:t>
            </a:r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81607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000000"/>
                </a:solidFill>
                <a:latin typeface="Bank Gothic"/>
              </a:rPr>
              <a:t>Opinions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563" y="1131454"/>
            <a:ext cx="8229600" cy="4902345"/>
          </a:xfrm>
        </p:spPr>
        <p:txBody>
          <a:bodyPr/>
          <a:lstStyle/>
          <a:p>
            <a:r>
              <a:rPr lang="en-US" sz="2000" dirty="0" smtClean="0"/>
              <a:t>Program architecture</a:t>
            </a:r>
          </a:p>
          <a:p>
            <a:pPr lvl="1"/>
            <a:r>
              <a:rPr lang="en-US" sz="1600" dirty="0" smtClean="0"/>
              <a:t>We recommend an interface layer between </a:t>
            </a:r>
            <a:r>
              <a:rPr lang="en-US" sz="1600" dirty="0" err="1" smtClean="0">
                <a:latin typeface="Courier New"/>
                <a:cs typeface="Courier New"/>
              </a:rPr>
              <a:t>SolverClient</a:t>
            </a:r>
            <a:r>
              <a:rPr lang="en-US" sz="1600" dirty="0" smtClean="0"/>
              <a:t> and </a:t>
            </a:r>
            <a:r>
              <a:rPr lang="en-US" sz="1600" dirty="0" err="1" smtClean="0">
                <a:latin typeface="Courier New"/>
                <a:cs typeface="Courier New"/>
              </a:rPr>
              <a:t>SolverDispatcher</a:t>
            </a:r>
            <a:endParaRPr lang="en-US" sz="1600" dirty="0" smtClean="0"/>
          </a:p>
          <a:p>
            <a:pPr lvl="1"/>
            <a:r>
              <a:rPr lang="en-US" sz="1600" dirty="0" smtClean="0"/>
              <a:t>We recommend moving classes not used by JMVA out of the </a:t>
            </a:r>
            <a:r>
              <a:rPr lang="en-US" sz="1600" dirty="0" smtClean="0">
                <a:latin typeface="Courier New"/>
                <a:cs typeface="Courier New"/>
              </a:rPr>
              <a:t>analytical</a:t>
            </a:r>
            <a:r>
              <a:rPr lang="en-US" sz="1600" dirty="0" smtClean="0"/>
              <a:t> package</a:t>
            </a:r>
            <a:endParaRPr lang="en-US" sz="1600" dirty="0" smtClean="0">
              <a:latin typeface="Courier New"/>
              <a:cs typeface="Courier New"/>
            </a:endParaRPr>
          </a:p>
          <a:p>
            <a:pPr lvl="1"/>
            <a:r>
              <a:rPr lang="en-US" sz="1600" dirty="0" smtClean="0"/>
              <a:t>We recommend further refactoring of packages to reinforce a stricter layered structure between GUI components, Model controllers, and Analytics Engines</a:t>
            </a:r>
          </a:p>
          <a:p>
            <a:pPr lvl="1"/>
            <a:r>
              <a:rPr lang="en-US" sz="1600" dirty="0" smtClean="0"/>
              <a:t>Cyclical dependencies between different layers make understanding and maintaining project very difficult</a:t>
            </a:r>
          </a:p>
          <a:p>
            <a:r>
              <a:rPr lang="en-US" sz="2000" dirty="0" smtClean="0"/>
              <a:t>Code</a:t>
            </a:r>
          </a:p>
          <a:p>
            <a:pPr lvl="1"/>
            <a:r>
              <a:rPr lang="en-US" sz="1600" dirty="0" smtClean="0"/>
              <a:t>Comments are sparse and in Italian make it difficult to understand flow</a:t>
            </a:r>
          </a:p>
          <a:p>
            <a:pPr lvl="1"/>
            <a:r>
              <a:rPr lang="en-US" sz="1600" dirty="0" smtClean="0"/>
              <a:t>Names of classes and methods obfuscate their responsibilities and actions (</a:t>
            </a:r>
            <a:r>
              <a:rPr lang="en-US" sz="1600" dirty="0" smtClean="0">
                <a:latin typeface="Courier New"/>
                <a:cs typeface="Courier New"/>
              </a:rPr>
              <a:t>Solver</a:t>
            </a:r>
            <a:r>
              <a:rPr lang="en-US" sz="1600" dirty="0" smtClean="0"/>
              <a:t> doesn’t solve, </a:t>
            </a:r>
            <a:r>
              <a:rPr lang="en-US" sz="1600" dirty="0" smtClean="0">
                <a:latin typeface="Courier New"/>
                <a:cs typeface="Courier New"/>
              </a:rPr>
              <a:t>solve() </a:t>
            </a:r>
            <a:r>
              <a:rPr lang="en-US" sz="1600" dirty="0" smtClean="0"/>
              <a:t>method delegates responsibility rather than performing analysis, etc.)</a:t>
            </a:r>
          </a:p>
          <a:p>
            <a:pPr lvl="1"/>
            <a:r>
              <a:rPr lang="en-US" sz="1600" dirty="0" smtClean="0"/>
              <a:t>Little use of interfaces means classes are tightly coupled, making it difficult to test and forcing a large number of inputs to be hard-coded.	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7569476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000000"/>
                </a:solidFill>
                <a:latin typeface="Bank Gothic"/>
              </a:rPr>
              <a:t>Opinions (cont.)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563" y="1131454"/>
            <a:ext cx="8229600" cy="4902345"/>
          </a:xfrm>
        </p:spPr>
        <p:txBody>
          <a:bodyPr/>
          <a:lstStyle/>
          <a:p>
            <a:r>
              <a:rPr lang="en-US" sz="2000" dirty="0"/>
              <a:t>Bugs</a:t>
            </a:r>
          </a:p>
          <a:p>
            <a:pPr lvl="1"/>
            <a:r>
              <a:rPr lang="en-US" sz="1600" dirty="0"/>
              <a:t>Application shows inconsistencies between execution and documentation (i.e. naming of tabs in solution)</a:t>
            </a:r>
          </a:p>
          <a:p>
            <a:pPr lvl="1"/>
            <a:endParaRPr lang="en-US" sz="16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7569476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624</Words>
  <Application>Microsoft Macintosh PowerPoint</Application>
  <PresentationFormat>全屏显示(4:3)</PresentationFormat>
  <Paragraphs>66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Diseño predeterminado</vt:lpstr>
      <vt:lpstr>Software Engineering for Industry: analysis of JMVA codebase</vt:lpstr>
      <vt:lpstr>Deciphering the Codebase</vt:lpstr>
      <vt:lpstr>Graphing the Structure</vt:lpstr>
      <vt:lpstr>Deciphering the Codebase</vt:lpstr>
      <vt:lpstr>Improved Layout</vt:lpstr>
      <vt:lpstr>Opinions</vt:lpstr>
      <vt:lpstr>Opinions (cont.)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for Industry Analysis of JMVA codebase</dc:title>
  <dc:creator>Static Hedge</dc:creator>
  <cp:lastModifiedBy>Jun He</cp:lastModifiedBy>
  <cp:revision>26</cp:revision>
  <dcterms:created xsi:type="dcterms:W3CDTF">2012-10-22T13:09:23Z</dcterms:created>
  <dcterms:modified xsi:type="dcterms:W3CDTF">2012-10-28T12:51:19Z</dcterms:modified>
</cp:coreProperties>
</file>