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000" cy="3976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Bank Gothic"/>
                <a:ea typeface="ＭＳ Ｐゴシック"/>
              </a:rPr>
              <a:t>How to use JMVA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457200" y="1224000"/>
            <a:ext cx="8228520" cy="309528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Monaco"/>
                <a:ea typeface="ＭＳ Ｐゴシック"/>
              </a:rPr>
              <a:t>Choose JMVA in JMT main window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Monaco"/>
                <a:ea typeface="ＭＳ Ｐゴシック"/>
              </a:rPr>
              <a:t>Defining a model of queuing network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1600">
                <a:solidFill>
                  <a:srgbClr val="000000"/>
                </a:solidFill>
                <a:latin typeface="Monaco"/>
                <a:ea typeface="Arial"/>
              </a:rPr>
              <a:t>Select New command from File menu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1600">
                <a:solidFill>
                  <a:srgbClr val="000000"/>
                </a:solidFill>
                <a:latin typeface="Monaco"/>
                <a:ea typeface="Arial"/>
              </a:rPr>
              <a:t>Define parameters (Classes, Stations, Service demands) using tabs in Wizard interface (What-if Tab is used to perform a what-if analysis)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1600">
                <a:solidFill>
                  <a:srgbClr val="000000"/>
                </a:solidFill>
                <a:latin typeface="Monaco"/>
                <a:ea typeface="Arial"/>
              </a:rPr>
              <a:t>The model can be loaded from exist file through File menu or save into a .jmva 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Monaco"/>
                <a:ea typeface="ＭＳ Ｐゴシック"/>
              </a:rPr>
              <a:t>Solving model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1600">
                <a:solidFill>
                  <a:srgbClr val="000000"/>
                </a:solidFill>
                <a:latin typeface="Monaco"/>
                <a:ea typeface="Arial"/>
              </a:rPr>
              <a:t>Using Solve command to solve the model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GB" sz="1600">
                <a:solidFill>
                  <a:srgbClr val="000000"/>
                </a:solidFill>
                <a:latin typeface="Monaco"/>
                <a:ea typeface="Arial"/>
              </a:rPr>
              <a:t>Performance (Throughput, Queue lengths, Residence Times, Utilizations, Synopsis) will be shown on a separate window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0" y="0"/>
            <a:ext cx="11796120" cy="11796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1141-41A1-41B1-8151-C1E1818121B1}" type="slidenum">
              <a:rPr lang="en-GB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7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2440" y="4205880"/>
            <a:ext cx="2778840" cy="2129400"/>
          </a:xfrm>
          <a:prstGeom prst="rect">
            <a:avLst/>
          </a:prstGeom>
        </p:spPr>
      </p:pic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13120" y="4176000"/>
            <a:ext cx="2774160" cy="2134080"/>
          </a:xfrm>
          <a:prstGeom prst="rect">
            <a:avLst/>
          </a:prstGeom>
        </p:spPr>
      </p:pic>
      <p:sp>
        <p:nvSpPr>
          <p:cNvPr id="73" name="CustomShape 4"/>
          <p:cNvSpPr/>
          <p:nvPr/>
        </p:nvSpPr>
        <p:spPr>
          <a:xfrm>
            <a:off x="2232000" y="6335640"/>
            <a:ext cx="1151640" cy="231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1000"/>
              <a:t>Defining model</a:t>
            </a:r>
            <a:endParaRPr/>
          </a:p>
        </p:txBody>
      </p:sp>
      <p:sp>
        <p:nvSpPr>
          <p:cNvPr id="74" name="CustomShape 5"/>
          <p:cNvSpPr/>
          <p:nvPr/>
        </p:nvSpPr>
        <p:spPr>
          <a:xfrm>
            <a:off x="5868000" y="6319800"/>
            <a:ext cx="1151640" cy="231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 sz="1000"/>
              <a:t>Solution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