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7" r:id="rId2"/>
    <p:sldId id="258" r:id="rId3"/>
    <p:sldId id="265" r:id="rId4"/>
    <p:sldId id="260" r:id="rId5"/>
    <p:sldId id="264" r:id="rId6"/>
    <p:sldId id="259" r:id="rId7"/>
    <p:sldId id="261"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31" autoAdjust="0"/>
  </p:normalViewPr>
  <p:slideViewPr>
    <p:cSldViewPr snapToGrid="0" snapToObjects="1">
      <p:cViewPr>
        <p:scale>
          <a:sx n="110" d="100"/>
          <a:sy n="110" d="100"/>
        </p:scale>
        <p:origin x="-1032"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861119-6150-8F4A-9CB0-3B4B7211A86B}" type="datetimeFigureOut">
              <a:rPr kumimoji="1" lang="zh-CN" altLang="en-US" smtClean="0"/>
              <a:t>10/30/12</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9EE795-861E-5143-B6B8-BBABAEA6EC46}" type="slidenum">
              <a:rPr kumimoji="1" lang="zh-CN" altLang="en-US" smtClean="0"/>
              <a:t>‹#›</a:t>
            </a:fld>
            <a:endParaRPr kumimoji="1" lang="zh-CN" altLang="en-US"/>
          </a:p>
        </p:txBody>
      </p:sp>
    </p:spTree>
    <p:extLst>
      <p:ext uri="{BB962C8B-B14F-4D97-AF65-F5344CB8AC3E}">
        <p14:creationId xmlns:p14="http://schemas.microsoft.com/office/powerpoint/2010/main" val="37727126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F45CB4-CB45-1A43-B0B0-E388519BCB62}" type="datetimeFigureOut">
              <a:rPr kumimoji="1" lang="zh-CN" altLang="en-US" smtClean="0"/>
              <a:t>10/30/12</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727D0-C9A5-7E41-9CC7-AADA7817778E}" type="slidenum">
              <a:rPr kumimoji="1" lang="zh-CN" altLang="en-US" smtClean="0"/>
              <a:t>‹#›</a:t>
            </a:fld>
            <a:endParaRPr kumimoji="1" lang="zh-CN" altLang="en-US"/>
          </a:p>
        </p:txBody>
      </p:sp>
    </p:spTree>
    <p:extLst>
      <p:ext uri="{BB962C8B-B14F-4D97-AF65-F5344CB8AC3E}">
        <p14:creationId xmlns:p14="http://schemas.microsoft.com/office/powerpoint/2010/main" val="24997224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E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74AFDA7-40B9-234B-B907-52119A8748C9}"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86317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E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7527BBD-8204-C74C-B806-D74C2893117F}"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11931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E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9015BCA-ECC5-9443-B18B-03807FEA97B4}"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38838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E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5EE26E5-566A-AF49-BFD9-33660DDC8A6D}"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349631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E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D1EE67F-23CA-F84C-8FDA-3C59C6670292}"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201306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E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24B53F1-813C-2E40-A7AA-879214AA5805}"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43584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E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3AB138F-DABF-2547-BD52-DA07BB09E9C2}"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84011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E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33BB677-039E-8040-BEF0-3AD41B823622}"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26394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E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C76E098-994E-9842-BC15-CC972C28F310}"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308270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E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0FB39BE-EFE4-3243-B9A8-A8530BFD738C}"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222253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E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0635574-4FD6-1943-80A2-96D044574053}"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493495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pPr defTabSz="914400" fontAlgn="base">
              <a:spcBef>
                <a:spcPct val="0"/>
              </a:spcBef>
              <a:spcAft>
                <a:spcPct val="0"/>
              </a:spcAft>
            </a:pPr>
            <a:endParaRPr lang="es-ES" smtClean="0">
              <a:solidFill>
                <a:srgbClr val="000000"/>
              </a:solidFill>
              <a:latin typeface="Arial" charset="0"/>
              <a:ea typeface="ＭＳ Ｐゴシック" charset="0"/>
              <a:cs typeface="Arial"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pPr defTabSz="914400" fontAlgn="base">
              <a:spcBef>
                <a:spcPct val="0"/>
              </a:spcBef>
              <a:spcAft>
                <a:spcPct val="0"/>
              </a:spcAft>
            </a:pPr>
            <a:endParaRPr lang="es-ES" smtClean="0">
              <a:solidFill>
                <a:srgbClr val="000000"/>
              </a:solidFill>
              <a:latin typeface="Arial" charset="0"/>
              <a:ea typeface="ＭＳ Ｐゴシック" charset="0"/>
              <a:cs typeface="Arial"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pPr defTabSz="914400" fontAlgn="base">
              <a:spcBef>
                <a:spcPct val="0"/>
              </a:spcBef>
              <a:spcAft>
                <a:spcPct val="0"/>
              </a:spcAft>
            </a:pPr>
            <a:fld id="{98B585B8-A53B-BE46-8B28-F5A1FA43C530}" type="slidenum">
              <a:rPr lang="es-ES" smtClean="0">
                <a:solidFill>
                  <a:srgbClr val="000000"/>
                </a:solidFill>
                <a:latin typeface="Arial" charset="0"/>
                <a:ea typeface="ＭＳ Ｐゴシック" charset="0"/>
                <a:cs typeface="Arial" charset="0"/>
              </a:rPr>
              <a:pPr defTabSz="914400" fontAlgn="base">
                <a:spcBef>
                  <a:spcPct val="0"/>
                </a:spcBef>
                <a:spcAft>
                  <a:spcPct val="0"/>
                </a:spcAft>
              </a:pPr>
              <a:t>‹#›</a:t>
            </a:fld>
            <a:endParaRPr lang="es-ES" smtClean="0">
              <a:solidFill>
                <a:srgbClr val="000000"/>
              </a:solidFill>
              <a:latin typeface="Arial" charset="0"/>
              <a:ea typeface="ＭＳ Ｐゴシック" charset="0"/>
              <a:cs typeface="Arial" charset="0"/>
            </a:endParaRPr>
          </a:p>
        </p:txBody>
      </p:sp>
    </p:spTree>
    <p:extLst>
      <p:ext uri="{BB962C8B-B14F-4D97-AF65-F5344CB8AC3E}">
        <p14:creationId xmlns:p14="http://schemas.microsoft.com/office/powerpoint/2010/main" val="1389051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cs typeface="Arial" charset="0"/>
        </a:defRPr>
      </a:lvl2pPr>
      <a:lvl3pPr algn="ctr" rtl="0" fontAlgn="base">
        <a:spcBef>
          <a:spcPct val="0"/>
        </a:spcBef>
        <a:spcAft>
          <a:spcPct val="0"/>
        </a:spcAft>
        <a:defRPr sz="4400">
          <a:solidFill>
            <a:schemeClr val="tx2"/>
          </a:solidFill>
          <a:latin typeface="Arial" charset="0"/>
          <a:ea typeface="ＭＳ Ｐゴシック" charset="0"/>
          <a:cs typeface="Arial" charset="0"/>
        </a:defRPr>
      </a:lvl3pPr>
      <a:lvl4pPr algn="ctr" rtl="0" fontAlgn="base">
        <a:spcBef>
          <a:spcPct val="0"/>
        </a:spcBef>
        <a:spcAft>
          <a:spcPct val="0"/>
        </a:spcAft>
        <a:defRPr sz="4400">
          <a:solidFill>
            <a:schemeClr val="tx2"/>
          </a:solidFill>
          <a:latin typeface="Arial" charset="0"/>
          <a:ea typeface="ＭＳ Ｐゴシック" charset="0"/>
          <a:cs typeface="Arial" charset="0"/>
        </a:defRPr>
      </a:lvl4pPr>
      <a:lvl5pPr algn="ctr" rtl="0" fontAlgn="base">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Arial" charset="0"/>
          <a:cs typeface="+mn-cs"/>
        </a:defRPr>
      </a:lvl2pPr>
      <a:lvl3pPr marL="1143000" indent="-228600" algn="l" rtl="0" fontAlgn="base">
        <a:spcBef>
          <a:spcPct val="20000"/>
        </a:spcBef>
        <a:spcAft>
          <a:spcPct val="0"/>
        </a:spcAft>
        <a:buChar char="•"/>
        <a:defRPr sz="2400">
          <a:solidFill>
            <a:schemeClr val="tx1"/>
          </a:solidFill>
          <a:latin typeface="+mn-lt"/>
          <a:ea typeface="Arial" charset="0"/>
          <a:cs typeface="+mn-cs"/>
        </a:defRPr>
      </a:lvl3pPr>
      <a:lvl4pPr marL="1600200" indent="-228600" algn="l" rtl="0" fontAlgn="base">
        <a:spcBef>
          <a:spcPct val="20000"/>
        </a:spcBef>
        <a:spcAft>
          <a:spcPct val="0"/>
        </a:spcAft>
        <a:buChar char="–"/>
        <a:defRPr sz="2000">
          <a:solidFill>
            <a:schemeClr val="tx1"/>
          </a:solidFill>
          <a:latin typeface="+mn-lt"/>
          <a:ea typeface="Arial" charset="0"/>
          <a:cs typeface="+mn-cs"/>
        </a:defRPr>
      </a:lvl4pPr>
      <a:lvl5pPr marL="2057400" indent="-228600" algn="l" rtl="0" fontAlgn="base">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38" name="Rectangle 90"/>
          <p:cNvSpPr>
            <a:spLocks noGrp="1" noChangeArrowheads="1"/>
          </p:cNvSpPr>
          <p:nvPr>
            <p:ph type="ctrTitle"/>
          </p:nvPr>
        </p:nvSpPr>
        <p:spPr>
          <a:xfrm>
            <a:off x="179388" y="4005263"/>
            <a:ext cx="7864266" cy="792162"/>
          </a:xfrm>
        </p:spPr>
        <p:txBody>
          <a:bodyPr/>
          <a:lstStyle/>
          <a:p>
            <a:pPr algn="l"/>
            <a:r>
              <a:rPr lang="es-ES" sz="3200" b="1" dirty="0" smtClean="0">
                <a:solidFill>
                  <a:schemeClr val="bg1"/>
                </a:solidFill>
              </a:rPr>
              <a:t>Software </a:t>
            </a:r>
            <a:r>
              <a:rPr lang="es-ES" sz="3200" b="1" dirty="0" err="1" smtClean="0">
                <a:solidFill>
                  <a:schemeClr val="bg1"/>
                </a:solidFill>
              </a:rPr>
              <a:t>Engineering</a:t>
            </a:r>
            <a:r>
              <a:rPr lang="es-ES" sz="3200" b="1" dirty="0" smtClean="0">
                <a:solidFill>
                  <a:schemeClr val="bg1"/>
                </a:solidFill>
              </a:rPr>
              <a:t> </a:t>
            </a:r>
            <a:r>
              <a:rPr lang="es-ES" sz="3200" b="1" dirty="0" err="1" smtClean="0">
                <a:solidFill>
                  <a:schemeClr val="bg1"/>
                </a:solidFill>
              </a:rPr>
              <a:t>for</a:t>
            </a:r>
            <a:r>
              <a:rPr lang="es-ES" sz="3200" b="1" dirty="0" smtClean="0">
                <a:solidFill>
                  <a:schemeClr val="bg1"/>
                </a:solidFill>
              </a:rPr>
              <a:t> </a:t>
            </a:r>
            <a:r>
              <a:rPr lang="es-ES" sz="3200" b="1" dirty="0" err="1" smtClean="0">
                <a:solidFill>
                  <a:schemeClr val="bg1"/>
                </a:solidFill>
              </a:rPr>
              <a:t>Industry</a:t>
            </a:r>
            <a:r>
              <a:rPr lang="es-ES" sz="3200" b="1" dirty="0" smtClean="0">
                <a:solidFill>
                  <a:schemeClr val="bg1"/>
                </a:solidFill>
              </a:rPr>
              <a:t>: </a:t>
            </a:r>
            <a:r>
              <a:rPr lang="es-ES" sz="3200" b="1" dirty="0" err="1">
                <a:solidFill>
                  <a:schemeClr val="bg1"/>
                </a:solidFill>
              </a:rPr>
              <a:t>A</a:t>
            </a:r>
            <a:r>
              <a:rPr lang="es-ES" sz="3200" b="1" dirty="0" err="1" smtClean="0">
                <a:solidFill>
                  <a:schemeClr val="bg1"/>
                </a:solidFill>
              </a:rPr>
              <a:t>nalysis</a:t>
            </a:r>
            <a:r>
              <a:rPr lang="es-ES" sz="3200" b="1" dirty="0" smtClean="0">
                <a:solidFill>
                  <a:schemeClr val="bg1"/>
                </a:solidFill>
              </a:rPr>
              <a:t> of JMVA </a:t>
            </a:r>
            <a:r>
              <a:rPr lang="es-ES" sz="3200" b="1" dirty="0" err="1" smtClean="0">
                <a:solidFill>
                  <a:schemeClr val="bg1"/>
                </a:solidFill>
              </a:rPr>
              <a:t>Codebase</a:t>
            </a:r>
            <a:endParaRPr lang="es-ES" sz="3200" b="1" dirty="0">
              <a:solidFill>
                <a:schemeClr val="bg1"/>
              </a:solidFill>
            </a:endParaRPr>
          </a:p>
        </p:txBody>
      </p:sp>
      <p:sp>
        <p:nvSpPr>
          <p:cNvPr id="2139" name="Rectangle 91"/>
          <p:cNvSpPr>
            <a:spLocks noGrp="1" noChangeArrowheads="1"/>
          </p:cNvSpPr>
          <p:nvPr>
            <p:ph type="subTitle" idx="1"/>
          </p:nvPr>
        </p:nvSpPr>
        <p:spPr>
          <a:xfrm>
            <a:off x="250825" y="4972616"/>
            <a:ext cx="5384114" cy="1757640"/>
          </a:xfrm>
        </p:spPr>
        <p:txBody>
          <a:bodyPr/>
          <a:lstStyle/>
          <a:p>
            <a:pPr algn="l"/>
            <a:r>
              <a:rPr lang="de-DE" sz="1800" b="1" dirty="0" err="1" smtClean="0">
                <a:solidFill>
                  <a:schemeClr val="bg1"/>
                </a:solidFill>
              </a:rPr>
              <a:t>Yufei</a:t>
            </a:r>
            <a:r>
              <a:rPr lang="de-DE" sz="1800" b="1" dirty="0" smtClean="0">
                <a:solidFill>
                  <a:schemeClr val="bg1"/>
                </a:solidFill>
              </a:rPr>
              <a:t> Wang (yw6312) </a:t>
            </a:r>
          </a:p>
          <a:p>
            <a:pPr algn="l"/>
            <a:r>
              <a:rPr lang="de-DE" sz="1800" b="1" dirty="0" smtClean="0">
                <a:solidFill>
                  <a:schemeClr val="bg1"/>
                </a:solidFill>
              </a:rPr>
              <a:t>Paul </a:t>
            </a:r>
            <a:r>
              <a:rPr lang="de-DE" sz="1800" b="1" dirty="0" err="1" smtClean="0">
                <a:solidFill>
                  <a:schemeClr val="bg1"/>
                </a:solidFill>
              </a:rPr>
              <a:t>Gribleyuk</a:t>
            </a:r>
            <a:r>
              <a:rPr lang="de-DE" sz="1800" b="1" dirty="0" smtClean="0">
                <a:solidFill>
                  <a:schemeClr val="bg1"/>
                </a:solidFill>
              </a:rPr>
              <a:t> (pg1312)</a:t>
            </a:r>
          </a:p>
          <a:p>
            <a:pPr algn="l"/>
            <a:r>
              <a:rPr lang="de-DE" sz="1800" b="1" dirty="0" err="1" smtClean="0">
                <a:solidFill>
                  <a:schemeClr val="bg1"/>
                </a:solidFill>
              </a:rPr>
              <a:t>Yawei</a:t>
            </a:r>
            <a:r>
              <a:rPr lang="de-DE" sz="1800" b="1" dirty="0" smtClean="0">
                <a:solidFill>
                  <a:schemeClr val="bg1"/>
                </a:solidFill>
              </a:rPr>
              <a:t> Li (yl8012)</a:t>
            </a:r>
          </a:p>
          <a:p>
            <a:pPr algn="l"/>
            <a:r>
              <a:rPr lang="de-DE" sz="1800" b="1" dirty="0" smtClean="0">
                <a:solidFill>
                  <a:schemeClr val="bg1"/>
                </a:solidFill>
              </a:rPr>
              <a:t>Jun He (jh1212)</a:t>
            </a:r>
          </a:p>
          <a:p>
            <a:pPr algn="l"/>
            <a:r>
              <a:rPr lang="de-DE" sz="1800" b="1" dirty="0" err="1" smtClean="0">
                <a:solidFill>
                  <a:schemeClr val="bg1"/>
                </a:solidFill>
              </a:rPr>
              <a:t>Xiaoxing</a:t>
            </a:r>
            <a:r>
              <a:rPr lang="de-DE" sz="1800" b="1" dirty="0" smtClean="0">
                <a:solidFill>
                  <a:schemeClr val="bg1"/>
                </a:solidFill>
              </a:rPr>
              <a:t> Yang (xy212)</a:t>
            </a:r>
          </a:p>
        </p:txBody>
      </p:sp>
      <p:pic>
        <p:nvPicPr>
          <p:cNvPr id="2" name="Picture 1" descr="icl_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00" y="6165850"/>
            <a:ext cx="2311400" cy="692150"/>
          </a:xfrm>
          <a:prstGeom prst="rect">
            <a:avLst/>
          </a:prstGeom>
        </p:spPr>
      </p:pic>
    </p:spTree>
    <p:extLst>
      <p:ext uri="{BB962C8B-B14F-4D97-AF65-F5344CB8AC3E}">
        <p14:creationId xmlns:p14="http://schemas.microsoft.com/office/powerpoint/2010/main" val="34741999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latin typeface="Bank Gothic"/>
                <a:cs typeface="Bank Gothic"/>
              </a:rPr>
              <a:t>Exploring JVMA</a:t>
            </a:r>
            <a:endParaRPr lang="en-US" sz="3200" dirty="0">
              <a:latin typeface="Bank Gothic"/>
              <a:cs typeface="Bank Gothic"/>
            </a:endParaRPr>
          </a:p>
        </p:txBody>
      </p:sp>
      <p:sp>
        <p:nvSpPr>
          <p:cNvPr id="3" name="Content Placeholder 2"/>
          <p:cNvSpPr>
            <a:spLocks noGrp="1"/>
          </p:cNvSpPr>
          <p:nvPr>
            <p:ph idx="1"/>
          </p:nvPr>
        </p:nvSpPr>
        <p:spPr>
          <a:xfrm>
            <a:off x="184726" y="1064494"/>
            <a:ext cx="8763001" cy="5239324"/>
          </a:xfrm>
        </p:spPr>
        <p:txBody>
          <a:bodyPr/>
          <a:lstStyle/>
          <a:p>
            <a:r>
              <a:rPr lang="en-US" sz="2000" dirty="0" smtClean="0">
                <a:latin typeface="Monaco"/>
                <a:cs typeface="Monaco"/>
              </a:rPr>
              <a:t>Initial Steps</a:t>
            </a:r>
          </a:p>
          <a:p>
            <a:pPr lvl="1"/>
            <a:r>
              <a:rPr lang="en-US" sz="1600" dirty="0" smtClean="0">
                <a:latin typeface="Monaco"/>
                <a:cs typeface="Monaco"/>
              </a:rPr>
              <a:t>We downloaded the project from SVN and imported it into </a:t>
            </a:r>
            <a:r>
              <a:rPr lang="en-US" sz="1600" dirty="0" err="1" smtClean="0">
                <a:latin typeface="Monaco"/>
                <a:cs typeface="Monaco"/>
              </a:rPr>
              <a:t>IntelliJ</a:t>
            </a:r>
            <a:endParaRPr lang="en-US" sz="1600" dirty="0" smtClean="0">
              <a:latin typeface="Monaco"/>
              <a:cs typeface="Monaco"/>
            </a:endParaRPr>
          </a:p>
          <a:p>
            <a:pPr lvl="1"/>
            <a:r>
              <a:rPr lang="en-US" sz="1600" dirty="0" smtClean="0">
                <a:latin typeface="Monaco"/>
                <a:cs typeface="Monaco"/>
              </a:rPr>
              <a:t>We fixe a text encoding (UTF-8 </a:t>
            </a:r>
            <a:r>
              <a:rPr lang="en-US" sz="1600" dirty="0" err="1" smtClean="0">
                <a:latin typeface="Monaco"/>
                <a:cs typeface="Monaco"/>
              </a:rPr>
              <a:t>vs</a:t>
            </a:r>
            <a:r>
              <a:rPr lang="en-US" sz="1600" dirty="0" smtClean="0">
                <a:latin typeface="Monaco"/>
                <a:cs typeface="Monaco"/>
              </a:rPr>
              <a:t> ISO-8859-1) in the files.</a:t>
            </a:r>
          </a:p>
          <a:p>
            <a:pPr lvl="1"/>
            <a:r>
              <a:rPr lang="en-US" sz="1600" dirty="0" smtClean="0">
                <a:latin typeface="Monaco"/>
                <a:cs typeface="Monaco"/>
              </a:rPr>
              <a:t>Next, we  located the </a:t>
            </a:r>
            <a:r>
              <a:rPr lang="en-US" sz="1600" dirty="0" smtClean="0">
                <a:solidFill>
                  <a:srgbClr val="FF0000"/>
                </a:solidFill>
                <a:latin typeface="Courier New"/>
                <a:cs typeface="Courier New"/>
              </a:rPr>
              <a:t>main</a:t>
            </a:r>
            <a:r>
              <a:rPr lang="en-US" sz="1600" dirty="0" smtClean="0">
                <a:latin typeface="Monaco"/>
                <a:cs typeface="Monaco"/>
              </a:rPr>
              <a:t> method in </a:t>
            </a:r>
            <a:r>
              <a:rPr lang="en-US" sz="1600" dirty="0" err="1" smtClean="0">
                <a:latin typeface="Courier New"/>
                <a:cs typeface="Courier New"/>
              </a:rPr>
              <a:t>GraphStartScreen</a:t>
            </a:r>
            <a:r>
              <a:rPr lang="en-US" sz="1600" dirty="0" smtClean="0">
                <a:latin typeface="Monaco"/>
                <a:cs typeface="Monaco"/>
              </a:rPr>
              <a:t> and ran it to determine relationship between JMT and JMVA.</a:t>
            </a:r>
          </a:p>
          <a:p>
            <a:pPr lvl="1"/>
            <a:r>
              <a:rPr lang="en-US" sz="1600" dirty="0" smtClean="0">
                <a:latin typeface="Monaco"/>
                <a:cs typeface="Monaco"/>
              </a:rPr>
              <a:t>This helped us find the entry point into the JMVA application: the </a:t>
            </a:r>
            <a:r>
              <a:rPr lang="en-US" sz="1600" dirty="0" err="1" smtClean="0">
                <a:latin typeface="Courier New"/>
                <a:cs typeface="Courier New"/>
              </a:rPr>
              <a:t>ExactWizard</a:t>
            </a:r>
            <a:r>
              <a:rPr lang="en-US" sz="1600" dirty="0" smtClean="0">
                <a:latin typeface="Monaco"/>
                <a:cs typeface="Monaco"/>
              </a:rPr>
              <a:t> class</a:t>
            </a:r>
          </a:p>
          <a:p>
            <a:pPr lvl="1"/>
            <a:r>
              <a:rPr lang="en-US" sz="1600" dirty="0" smtClean="0">
                <a:latin typeface="Monaco"/>
                <a:cs typeface="Monaco"/>
              </a:rPr>
              <a:t>We observed how the application behaves by tracing the execution of button clicks (</a:t>
            </a:r>
            <a:r>
              <a:rPr lang="en-US" sz="1600" dirty="0" err="1" smtClean="0">
                <a:latin typeface="Courier New"/>
                <a:cs typeface="Courier New"/>
              </a:rPr>
              <a:t>JButton</a:t>
            </a:r>
            <a:r>
              <a:rPr lang="en-US" sz="1600" dirty="0" smtClean="0">
                <a:latin typeface="Monaco"/>
                <a:cs typeface="Monaco"/>
              </a:rPr>
              <a:t> and </a:t>
            </a:r>
            <a:r>
              <a:rPr lang="en-US" sz="1600" dirty="0" err="1" smtClean="0">
                <a:latin typeface="Courier New"/>
                <a:cs typeface="Courier New"/>
              </a:rPr>
              <a:t>Jpanel</a:t>
            </a:r>
            <a:r>
              <a:rPr lang="en-US" sz="1600" dirty="0" smtClean="0">
                <a:latin typeface="Courier New"/>
                <a:cs typeface="Courier New"/>
              </a:rPr>
              <a:t> </a:t>
            </a:r>
            <a:r>
              <a:rPr lang="en-US" sz="1600" dirty="0" smtClean="0">
                <a:latin typeface="Monaco"/>
                <a:cs typeface="Monaco"/>
              </a:rPr>
              <a:t>actions)</a:t>
            </a:r>
            <a:endParaRPr lang="en-US" sz="1600" dirty="0">
              <a:latin typeface="Monaco"/>
              <a:cs typeface="Monaco"/>
            </a:endParaRPr>
          </a:p>
          <a:p>
            <a:r>
              <a:rPr lang="en-US" sz="2000" dirty="0" smtClean="0">
                <a:latin typeface="Monaco"/>
                <a:cs typeface="Monaco"/>
              </a:rPr>
              <a:t>Functionality of JMVA</a:t>
            </a:r>
          </a:p>
          <a:p>
            <a:pPr lvl="1"/>
            <a:r>
              <a:rPr lang="en-US" sz="1600" dirty="0" smtClean="0">
                <a:latin typeface="Monaco"/>
                <a:cs typeface="Monaco"/>
              </a:rPr>
              <a:t>JMVA produces solution to Mean-Value-Analysis problem from queuing theory</a:t>
            </a:r>
          </a:p>
          <a:p>
            <a:pPr lvl="1"/>
            <a:r>
              <a:rPr lang="en-US" sz="1600" dirty="0" smtClean="0">
                <a:latin typeface="Monaco"/>
                <a:cs typeface="Monaco"/>
              </a:rPr>
              <a:t>The network model is defined by </a:t>
            </a:r>
            <a:r>
              <a:rPr lang="en-US" sz="1600" dirty="0" smtClean="0">
                <a:solidFill>
                  <a:srgbClr val="008000"/>
                </a:solidFill>
                <a:latin typeface="Monaco"/>
                <a:cs typeface="Monaco"/>
              </a:rPr>
              <a:t>classes</a:t>
            </a:r>
            <a:r>
              <a:rPr lang="en-US" sz="1600" dirty="0" smtClean="0">
                <a:latin typeface="Monaco"/>
                <a:cs typeface="Monaco"/>
              </a:rPr>
              <a:t>, </a:t>
            </a:r>
            <a:r>
              <a:rPr lang="en-US" sz="1600" dirty="0" smtClean="0">
                <a:solidFill>
                  <a:srgbClr val="008000"/>
                </a:solidFill>
                <a:latin typeface="Monaco"/>
                <a:cs typeface="Monaco"/>
              </a:rPr>
              <a:t>stations</a:t>
            </a:r>
            <a:r>
              <a:rPr lang="en-US" sz="1600" dirty="0" smtClean="0">
                <a:latin typeface="Monaco"/>
                <a:cs typeface="Monaco"/>
              </a:rPr>
              <a:t>, </a:t>
            </a:r>
            <a:r>
              <a:rPr lang="en-US" sz="1600" dirty="0" smtClean="0">
                <a:solidFill>
                  <a:srgbClr val="008000"/>
                </a:solidFill>
                <a:latin typeface="Monaco"/>
                <a:cs typeface="Monaco"/>
              </a:rPr>
              <a:t>service time</a:t>
            </a:r>
            <a:r>
              <a:rPr lang="en-US" sz="1600" dirty="0" smtClean="0">
                <a:latin typeface="Monaco"/>
                <a:cs typeface="Monaco"/>
              </a:rPr>
              <a:t>, etc.</a:t>
            </a:r>
          </a:p>
          <a:p>
            <a:pPr lvl="1"/>
            <a:r>
              <a:rPr lang="en-US" sz="1600" dirty="0" smtClean="0">
                <a:latin typeface="Monaco"/>
                <a:cs typeface="Monaco"/>
              </a:rPr>
              <a:t>What-if analysis can be performed by means of different values of parameters</a:t>
            </a:r>
          </a:p>
          <a:p>
            <a:pPr lvl="1"/>
            <a:r>
              <a:rPr lang="en-US" sz="1600" dirty="0" smtClean="0">
                <a:latin typeface="Monaco"/>
                <a:cs typeface="Monaco"/>
              </a:rPr>
              <a:t>The analysis of network performance will be represented in terms of throughput, </a:t>
            </a:r>
            <a:r>
              <a:rPr lang="en-US" sz="1600" dirty="0" smtClean="0">
                <a:solidFill>
                  <a:srgbClr val="000000"/>
                </a:solidFill>
                <a:latin typeface="Monaco"/>
                <a:cs typeface="Monaco"/>
              </a:rPr>
              <a:t>utilization</a:t>
            </a:r>
            <a:r>
              <a:rPr lang="en-US" sz="1600" dirty="0" smtClean="0">
                <a:latin typeface="Monaco"/>
                <a:cs typeface="Monaco"/>
              </a:rPr>
              <a:t>, </a:t>
            </a:r>
            <a:r>
              <a:rPr lang="en-US" sz="1600" dirty="0" smtClean="0">
                <a:solidFill>
                  <a:srgbClr val="000000"/>
                </a:solidFill>
                <a:latin typeface="Monaco"/>
                <a:cs typeface="Monaco"/>
              </a:rPr>
              <a:t>system response time</a:t>
            </a:r>
            <a:r>
              <a:rPr lang="en-US" sz="1600" dirty="0" smtClean="0">
                <a:latin typeface="Monaco"/>
                <a:cs typeface="Monaco"/>
              </a:rPr>
              <a:t>, etc.</a:t>
            </a:r>
          </a:p>
          <a:p>
            <a:pPr lvl="1"/>
            <a:r>
              <a:rPr lang="en-US" sz="1600" dirty="0" smtClean="0">
                <a:latin typeface="Monaco"/>
                <a:cs typeface="Monaco"/>
              </a:rPr>
              <a:t>What-if solutions are displayed in graphical or textual form</a:t>
            </a:r>
          </a:p>
          <a:p>
            <a:pPr lvl="1"/>
            <a:endParaRPr lang="en-US" sz="1600" dirty="0" smtClean="0">
              <a:latin typeface="Monaco"/>
              <a:cs typeface="Monaco"/>
            </a:endParaRPr>
          </a:p>
        </p:txBody>
      </p:sp>
      <p:sp>
        <p:nvSpPr>
          <p:cNvPr id="4" name="幻灯片编号占位符 3"/>
          <p:cNvSpPr>
            <a:spLocks noGrp="1"/>
          </p:cNvSpPr>
          <p:nvPr>
            <p:ph type="sldNum" sz="quarter" idx="12"/>
          </p:nvPr>
        </p:nvSpPr>
        <p:spPr/>
        <p:txBody>
          <a:bodyPr/>
          <a:lstStyle/>
          <a:p>
            <a:r>
              <a:rPr lang="es-ES" dirty="0" smtClean="0">
                <a:solidFill>
                  <a:srgbClr val="000000"/>
                </a:solidFill>
              </a:rPr>
              <a:t>1</a:t>
            </a:r>
            <a:endParaRPr lang="es-ES" dirty="0">
              <a:solidFill>
                <a:srgbClr val="000000"/>
              </a:solidFill>
            </a:endParaRPr>
          </a:p>
        </p:txBody>
      </p:sp>
    </p:spTree>
    <p:extLst>
      <p:ext uri="{BB962C8B-B14F-4D97-AF65-F5344CB8AC3E}">
        <p14:creationId xmlns:p14="http://schemas.microsoft.com/office/powerpoint/2010/main" val="8876373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solidFill>
                  <a:srgbClr val="000000"/>
                </a:solidFill>
                <a:latin typeface="Bank Gothic"/>
                <a:cs typeface="Bank Gothic"/>
              </a:rPr>
              <a:t>How to use JMVA</a:t>
            </a:r>
            <a:endParaRPr lang="en-US" dirty="0"/>
          </a:p>
        </p:txBody>
      </p:sp>
      <p:sp>
        <p:nvSpPr>
          <p:cNvPr id="3" name="Content Placeholder 2"/>
          <p:cNvSpPr>
            <a:spLocks noGrp="1"/>
          </p:cNvSpPr>
          <p:nvPr>
            <p:ph idx="1"/>
          </p:nvPr>
        </p:nvSpPr>
        <p:spPr>
          <a:xfrm>
            <a:off x="311727" y="1138382"/>
            <a:ext cx="5495637" cy="5280891"/>
          </a:xfrm>
        </p:spPr>
        <p:txBody>
          <a:bodyPr/>
          <a:lstStyle/>
          <a:p>
            <a:r>
              <a:rPr lang="en-US" sz="2000" dirty="0">
                <a:solidFill>
                  <a:srgbClr val="000000"/>
                </a:solidFill>
                <a:latin typeface="Monaco"/>
                <a:ea typeface="ＭＳ Ｐゴシック"/>
                <a:cs typeface="Monaco"/>
              </a:rPr>
              <a:t>Choose JMVA in JMT main window</a:t>
            </a:r>
            <a:endParaRPr lang="en-US" sz="2000" dirty="0">
              <a:latin typeface="Monaco"/>
              <a:cs typeface="Monaco"/>
            </a:endParaRPr>
          </a:p>
          <a:p>
            <a:r>
              <a:rPr lang="en-US" sz="2000" dirty="0">
                <a:solidFill>
                  <a:srgbClr val="000000"/>
                </a:solidFill>
                <a:latin typeface="Monaco"/>
                <a:ea typeface="ＭＳ Ｐゴシック"/>
                <a:cs typeface="Monaco"/>
              </a:rPr>
              <a:t>Defining </a:t>
            </a:r>
            <a:r>
              <a:rPr lang="en-US" sz="2000" dirty="0" smtClean="0">
                <a:solidFill>
                  <a:srgbClr val="000000"/>
                </a:solidFill>
                <a:latin typeface="Monaco"/>
                <a:ea typeface="ＭＳ Ｐゴシック"/>
                <a:cs typeface="Monaco"/>
              </a:rPr>
              <a:t>the </a:t>
            </a:r>
            <a:r>
              <a:rPr lang="en-US" sz="2000" dirty="0">
                <a:solidFill>
                  <a:srgbClr val="000000"/>
                </a:solidFill>
                <a:latin typeface="Monaco"/>
                <a:ea typeface="ＭＳ Ｐゴシック"/>
                <a:cs typeface="Monaco"/>
              </a:rPr>
              <a:t>model of </a:t>
            </a:r>
            <a:r>
              <a:rPr lang="en-US" sz="2000" dirty="0" smtClean="0">
                <a:solidFill>
                  <a:srgbClr val="000000"/>
                </a:solidFill>
                <a:latin typeface="Monaco"/>
                <a:ea typeface="ＭＳ Ｐゴシック"/>
                <a:cs typeface="Monaco"/>
              </a:rPr>
              <a:t>a queuing </a:t>
            </a:r>
            <a:r>
              <a:rPr lang="en-US" sz="2000" dirty="0">
                <a:solidFill>
                  <a:srgbClr val="000000"/>
                </a:solidFill>
                <a:latin typeface="Monaco"/>
                <a:ea typeface="ＭＳ Ｐゴシック"/>
                <a:cs typeface="Monaco"/>
              </a:rPr>
              <a:t>network</a:t>
            </a:r>
            <a:endParaRPr lang="en-US" sz="2000" dirty="0">
              <a:latin typeface="Monaco"/>
              <a:cs typeface="Monaco"/>
            </a:endParaRPr>
          </a:p>
          <a:p>
            <a:pPr lvl="1">
              <a:buFont typeface="Arial"/>
              <a:buChar char="–"/>
            </a:pPr>
            <a:r>
              <a:rPr lang="en-US" sz="1600" dirty="0">
                <a:solidFill>
                  <a:srgbClr val="000000"/>
                </a:solidFill>
                <a:latin typeface="Monaco"/>
                <a:ea typeface="Arial"/>
                <a:cs typeface="Monaco"/>
              </a:rPr>
              <a:t>Select </a:t>
            </a:r>
            <a:r>
              <a:rPr lang="en-US" sz="1600" dirty="0" smtClean="0">
                <a:solidFill>
                  <a:srgbClr val="000000"/>
                </a:solidFill>
                <a:latin typeface="Monaco"/>
                <a:ea typeface="Arial"/>
                <a:cs typeface="Monaco"/>
              </a:rPr>
              <a:t>the </a:t>
            </a:r>
            <a:r>
              <a:rPr lang="en-US" sz="1600" dirty="0" smtClean="0">
                <a:solidFill>
                  <a:srgbClr val="000000"/>
                </a:solidFill>
                <a:latin typeface="Arial Black"/>
                <a:ea typeface="Arial"/>
                <a:cs typeface="Arial Black"/>
              </a:rPr>
              <a:t>New</a:t>
            </a:r>
            <a:r>
              <a:rPr lang="en-US" sz="1600" dirty="0" smtClean="0">
                <a:solidFill>
                  <a:srgbClr val="000000"/>
                </a:solidFill>
                <a:latin typeface="Monaco"/>
                <a:ea typeface="Arial"/>
                <a:cs typeface="Monaco"/>
              </a:rPr>
              <a:t> </a:t>
            </a:r>
            <a:r>
              <a:rPr lang="en-US" sz="1600" dirty="0">
                <a:solidFill>
                  <a:srgbClr val="000000"/>
                </a:solidFill>
                <a:latin typeface="Monaco"/>
                <a:ea typeface="Arial"/>
                <a:cs typeface="Monaco"/>
              </a:rPr>
              <a:t>command from </a:t>
            </a:r>
            <a:r>
              <a:rPr lang="en-US" sz="1600" dirty="0">
                <a:solidFill>
                  <a:srgbClr val="000000"/>
                </a:solidFill>
                <a:latin typeface="Arial Black"/>
                <a:ea typeface="Arial"/>
                <a:cs typeface="Arial Black"/>
              </a:rPr>
              <a:t>File</a:t>
            </a:r>
            <a:r>
              <a:rPr lang="en-US" sz="1600" dirty="0">
                <a:solidFill>
                  <a:srgbClr val="000000"/>
                </a:solidFill>
                <a:latin typeface="Monaco"/>
                <a:ea typeface="Arial"/>
                <a:cs typeface="Monaco"/>
              </a:rPr>
              <a:t> menu</a:t>
            </a:r>
            <a:endParaRPr lang="en-US" dirty="0">
              <a:latin typeface="Monaco"/>
              <a:cs typeface="Monaco"/>
            </a:endParaRPr>
          </a:p>
          <a:p>
            <a:pPr lvl="1">
              <a:buFont typeface="Arial"/>
              <a:buChar char="–"/>
            </a:pPr>
            <a:r>
              <a:rPr lang="en-US" sz="1600" dirty="0">
                <a:solidFill>
                  <a:srgbClr val="000000"/>
                </a:solidFill>
                <a:latin typeface="Monaco"/>
                <a:ea typeface="Arial"/>
                <a:cs typeface="Monaco"/>
              </a:rPr>
              <a:t>Define parameters (</a:t>
            </a:r>
            <a:r>
              <a:rPr lang="en-US" sz="1600" dirty="0">
                <a:solidFill>
                  <a:srgbClr val="008000"/>
                </a:solidFill>
                <a:latin typeface="Monaco"/>
                <a:ea typeface="Arial"/>
                <a:cs typeface="Monaco"/>
              </a:rPr>
              <a:t>Classes</a:t>
            </a:r>
            <a:r>
              <a:rPr lang="en-US" sz="1600" dirty="0">
                <a:solidFill>
                  <a:srgbClr val="000000"/>
                </a:solidFill>
                <a:latin typeface="Monaco"/>
                <a:ea typeface="Arial"/>
                <a:cs typeface="Monaco"/>
              </a:rPr>
              <a:t>, </a:t>
            </a:r>
            <a:r>
              <a:rPr lang="en-US" sz="1600" dirty="0">
                <a:solidFill>
                  <a:srgbClr val="008000"/>
                </a:solidFill>
                <a:latin typeface="Monaco"/>
                <a:ea typeface="Arial"/>
                <a:cs typeface="Monaco"/>
              </a:rPr>
              <a:t>Stations</a:t>
            </a:r>
            <a:r>
              <a:rPr lang="en-US" sz="1600" dirty="0">
                <a:solidFill>
                  <a:srgbClr val="000000"/>
                </a:solidFill>
                <a:latin typeface="Monaco"/>
                <a:ea typeface="Arial"/>
                <a:cs typeface="Monaco"/>
              </a:rPr>
              <a:t>, </a:t>
            </a:r>
            <a:r>
              <a:rPr lang="en-US" sz="1600" dirty="0">
                <a:solidFill>
                  <a:srgbClr val="008000"/>
                </a:solidFill>
                <a:latin typeface="Monaco"/>
                <a:ea typeface="Arial"/>
                <a:cs typeface="Monaco"/>
              </a:rPr>
              <a:t>Service demands</a:t>
            </a:r>
            <a:r>
              <a:rPr lang="en-US" sz="1600" dirty="0">
                <a:solidFill>
                  <a:srgbClr val="000000"/>
                </a:solidFill>
                <a:latin typeface="Monaco"/>
                <a:ea typeface="Arial"/>
                <a:cs typeface="Monaco"/>
              </a:rPr>
              <a:t>) using tabs in Wizard interface (What-if Tab is used to perform a what-if analysis)</a:t>
            </a:r>
            <a:endParaRPr lang="en-US" dirty="0">
              <a:latin typeface="Monaco"/>
              <a:cs typeface="Monaco"/>
            </a:endParaRPr>
          </a:p>
          <a:p>
            <a:pPr lvl="1">
              <a:buFont typeface="Arial"/>
              <a:buChar char="–"/>
            </a:pPr>
            <a:r>
              <a:rPr lang="en-US" sz="1600" dirty="0">
                <a:solidFill>
                  <a:srgbClr val="000000"/>
                </a:solidFill>
                <a:latin typeface="Monaco"/>
                <a:ea typeface="Arial"/>
                <a:cs typeface="Monaco"/>
              </a:rPr>
              <a:t>The model can be loaded from </a:t>
            </a:r>
            <a:r>
              <a:rPr lang="en-US" sz="1600" dirty="0" smtClean="0">
                <a:solidFill>
                  <a:srgbClr val="000000"/>
                </a:solidFill>
                <a:latin typeface="Monaco"/>
                <a:ea typeface="Arial"/>
                <a:cs typeface="Monaco"/>
              </a:rPr>
              <a:t>an existing </a:t>
            </a:r>
            <a:r>
              <a:rPr lang="en-US" sz="1600" dirty="0">
                <a:solidFill>
                  <a:srgbClr val="000000"/>
                </a:solidFill>
                <a:latin typeface="Monaco"/>
                <a:ea typeface="Arial"/>
                <a:cs typeface="Monaco"/>
              </a:rPr>
              <a:t>file through </a:t>
            </a:r>
            <a:r>
              <a:rPr lang="en-US" sz="1600" dirty="0" smtClean="0">
                <a:solidFill>
                  <a:srgbClr val="000000"/>
                </a:solidFill>
                <a:latin typeface="Monaco"/>
                <a:ea typeface="Arial"/>
                <a:cs typeface="Monaco"/>
              </a:rPr>
              <a:t>the </a:t>
            </a:r>
            <a:r>
              <a:rPr lang="en-US" sz="1600" dirty="0" smtClean="0">
                <a:solidFill>
                  <a:srgbClr val="000000"/>
                </a:solidFill>
                <a:latin typeface="Arial Black"/>
                <a:ea typeface="Arial"/>
                <a:cs typeface="Arial Black"/>
              </a:rPr>
              <a:t>File</a:t>
            </a:r>
            <a:r>
              <a:rPr lang="en-US" sz="1600" dirty="0" smtClean="0">
                <a:solidFill>
                  <a:srgbClr val="000000"/>
                </a:solidFill>
                <a:latin typeface="Monaco"/>
                <a:ea typeface="Arial"/>
                <a:cs typeface="Monaco"/>
              </a:rPr>
              <a:t> </a:t>
            </a:r>
            <a:r>
              <a:rPr lang="en-US" sz="1600" dirty="0">
                <a:solidFill>
                  <a:srgbClr val="000000"/>
                </a:solidFill>
                <a:latin typeface="Monaco"/>
                <a:ea typeface="Arial"/>
                <a:cs typeface="Monaco"/>
              </a:rPr>
              <a:t>menu </a:t>
            </a:r>
            <a:r>
              <a:rPr lang="en-US" sz="1600" dirty="0" smtClean="0">
                <a:solidFill>
                  <a:srgbClr val="000000"/>
                </a:solidFill>
                <a:latin typeface="Monaco"/>
                <a:ea typeface="Arial"/>
                <a:cs typeface="Monaco"/>
              </a:rPr>
              <a:t>and saved </a:t>
            </a:r>
            <a:r>
              <a:rPr lang="en-US" sz="1600" dirty="0">
                <a:solidFill>
                  <a:srgbClr val="000000"/>
                </a:solidFill>
                <a:latin typeface="Monaco"/>
                <a:ea typeface="Arial"/>
                <a:cs typeface="Monaco"/>
              </a:rPr>
              <a:t>into a .</a:t>
            </a:r>
            <a:r>
              <a:rPr lang="en-US" sz="1600" dirty="0" err="1">
                <a:solidFill>
                  <a:srgbClr val="000000"/>
                </a:solidFill>
                <a:latin typeface="Monaco"/>
                <a:ea typeface="Arial"/>
                <a:cs typeface="Monaco"/>
              </a:rPr>
              <a:t>jmva</a:t>
            </a:r>
            <a:r>
              <a:rPr lang="en-US" sz="1600" dirty="0">
                <a:solidFill>
                  <a:srgbClr val="000000"/>
                </a:solidFill>
                <a:latin typeface="Monaco"/>
                <a:ea typeface="Arial"/>
                <a:cs typeface="Monaco"/>
              </a:rPr>
              <a:t> </a:t>
            </a:r>
            <a:r>
              <a:rPr lang="en-US" sz="1600" dirty="0" smtClean="0">
                <a:solidFill>
                  <a:srgbClr val="000000"/>
                </a:solidFill>
                <a:latin typeface="Monaco"/>
                <a:ea typeface="Arial"/>
                <a:cs typeface="Monaco"/>
              </a:rPr>
              <a:t>file</a:t>
            </a:r>
            <a:endParaRPr lang="en-US" dirty="0">
              <a:latin typeface="Monaco"/>
              <a:cs typeface="Monaco"/>
            </a:endParaRPr>
          </a:p>
          <a:p>
            <a:r>
              <a:rPr lang="en-US" sz="2000" dirty="0" smtClean="0">
                <a:solidFill>
                  <a:srgbClr val="000000"/>
                </a:solidFill>
                <a:latin typeface="Monaco"/>
                <a:ea typeface="Arial"/>
                <a:cs typeface="Monaco"/>
              </a:rPr>
              <a:t>Solving the Model</a:t>
            </a:r>
          </a:p>
          <a:p>
            <a:pPr lvl="1">
              <a:buFont typeface="Arial"/>
              <a:buChar char="–"/>
            </a:pPr>
            <a:r>
              <a:rPr lang="en-US" sz="1600" dirty="0" smtClean="0">
                <a:solidFill>
                  <a:srgbClr val="000000"/>
                </a:solidFill>
                <a:latin typeface="Monaco"/>
                <a:ea typeface="Arial"/>
                <a:cs typeface="Monaco"/>
              </a:rPr>
              <a:t>The </a:t>
            </a:r>
            <a:r>
              <a:rPr lang="en-US" sz="1600" dirty="0" smtClean="0">
                <a:solidFill>
                  <a:srgbClr val="000000"/>
                </a:solidFill>
                <a:latin typeface="Arial Black"/>
                <a:ea typeface="Arial"/>
                <a:cs typeface="Arial Black"/>
              </a:rPr>
              <a:t>Solve</a:t>
            </a:r>
            <a:r>
              <a:rPr lang="en-US" sz="1600" dirty="0" smtClean="0">
                <a:solidFill>
                  <a:srgbClr val="000000"/>
                </a:solidFill>
                <a:latin typeface="Monaco"/>
                <a:ea typeface="Arial"/>
                <a:cs typeface="Monaco"/>
              </a:rPr>
              <a:t> command gives Performance </a:t>
            </a:r>
            <a:r>
              <a:rPr lang="en-US" sz="1600" dirty="0">
                <a:solidFill>
                  <a:srgbClr val="000000"/>
                </a:solidFill>
                <a:latin typeface="Monaco"/>
                <a:ea typeface="Arial"/>
                <a:cs typeface="Monaco"/>
              </a:rPr>
              <a:t>(Throughput, Queue lengths, Residence Times, Utilizations, Synopsis) </a:t>
            </a:r>
            <a:r>
              <a:rPr lang="en-US" sz="1600" dirty="0" smtClean="0">
                <a:solidFill>
                  <a:srgbClr val="000000"/>
                </a:solidFill>
                <a:latin typeface="Monaco"/>
                <a:ea typeface="Arial"/>
                <a:cs typeface="Monaco"/>
              </a:rPr>
              <a:t>in </a:t>
            </a:r>
            <a:r>
              <a:rPr lang="en-US" sz="1600" dirty="0">
                <a:solidFill>
                  <a:srgbClr val="000000"/>
                </a:solidFill>
                <a:latin typeface="Monaco"/>
                <a:ea typeface="Arial"/>
                <a:cs typeface="Monaco"/>
              </a:rPr>
              <a:t>a separate </a:t>
            </a:r>
            <a:r>
              <a:rPr lang="en-US" sz="1600" dirty="0" smtClean="0">
                <a:solidFill>
                  <a:srgbClr val="000000"/>
                </a:solidFill>
                <a:latin typeface="Monaco"/>
                <a:ea typeface="Arial"/>
                <a:cs typeface="Monaco"/>
              </a:rPr>
              <a:t>window</a:t>
            </a:r>
            <a:endParaRPr lang="en-US" dirty="0"/>
          </a:p>
        </p:txBody>
      </p:sp>
      <p:sp>
        <p:nvSpPr>
          <p:cNvPr id="4" name="Slide Number Placeholder 3"/>
          <p:cNvSpPr>
            <a:spLocks noGrp="1"/>
          </p:cNvSpPr>
          <p:nvPr>
            <p:ph type="sldNum" sz="quarter" idx="12"/>
          </p:nvPr>
        </p:nvSpPr>
        <p:spPr/>
        <p:txBody>
          <a:bodyPr/>
          <a:lstStyle/>
          <a:p>
            <a:r>
              <a:rPr lang="es-ES" dirty="0" smtClean="0">
                <a:solidFill>
                  <a:srgbClr val="000000"/>
                </a:solidFill>
              </a:rPr>
              <a:t>2</a:t>
            </a:r>
            <a:endParaRPr lang="es-ES" dirty="0">
              <a:solidFill>
                <a:srgbClr val="000000"/>
              </a:solidFill>
            </a:endParaRPr>
          </a:p>
        </p:txBody>
      </p:sp>
      <p:pic>
        <p:nvPicPr>
          <p:cNvPr id="5" name="Picture 4"/>
          <p:cNvPicPr/>
          <p:nvPr/>
        </p:nvPicPr>
        <p:blipFill>
          <a:blip r:embed="rId2"/>
          <a:stretch>
            <a:fillRect/>
          </a:stretch>
        </p:blipFill>
        <p:spPr>
          <a:xfrm>
            <a:off x="5912640" y="1256001"/>
            <a:ext cx="2778840" cy="2461635"/>
          </a:xfrm>
          <a:prstGeom prst="rect">
            <a:avLst/>
          </a:prstGeom>
        </p:spPr>
      </p:pic>
      <p:pic>
        <p:nvPicPr>
          <p:cNvPr id="6" name="Picture 5"/>
          <p:cNvPicPr/>
          <p:nvPr/>
        </p:nvPicPr>
        <p:blipFill>
          <a:blip r:embed="rId3"/>
          <a:stretch>
            <a:fillRect/>
          </a:stretch>
        </p:blipFill>
        <p:spPr>
          <a:xfrm>
            <a:off x="5912640" y="3890818"/>
            <a:ext cx="2774160" cy="2354407"/>
          </a:xfrm>
          <a:prstGeom prst="rect">
            <a:avLst/>
          </a:prstGeom>
        </p:spPr>
      </p:pic>
    </p:spTree>
    <p:extLst>
      <p:ext uri="{BB962C8B-B14F-4D97-AF65-F5344CB8AC3E}">
        <p14:creationId xmlns:p14="http://schemas.microsoft.com/office/powerpoint/2010/main" val="8146487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latin typeface="Bank Gothic"/>
                <a:cs typeface="Bank Gothic"/>
              </a:rPr>
              <a:t>A Strong Cycle</a:t>
            </a:r>
            <a:endParaRPr lang="en-US" sz="3200" dirty="0">
              <a:latin typeface="Bank Gothic"/>
              <a:cs typeface="Bank Gothic"/>
            </a:endParaRPr>
          </a:p>
        </p:txBody>
      </p:sp>
      <p:sp>
        <p:nvSpPr>
          <p:cNvPr id="3" name="Content Placeholder 2"/>
          <p:cNvSpPr>
            <a:spLocks noGrp="1"/>
          </p:cNvSpPr>
          <p:nvPr>
            <p:ph idx="1"/>
          </p:nvPr>
        </p:nvSpPr>
        <p:spPr>
          <a:xfrm>
            <a:off x="457200" y="1149928"/>
            <a:ext cx="8229600" cy="5303981"/>
          </a:xfrm>
        </p:spPr>
        <p:txBody>
          <a:bodyPr/>
          <a:lstStyle/>
          <a:p>
            <a:pPr>
              <a:buFont typeface="Arial"/>
              <a:buChar char="•"/>
            </a:pPr>
            <a:r>
              <a:rPr lang="en-US" sz="2000" dirty="0" err="1">
                <a:latin typeface="Monaco"/>
                <a:cs typeface="Monaco"/>
              </a:rPr>
              <a:t>IntelliJ</a:t>
            </a:r>
            <a:r>
              <a:rPr lang="en-US" sz="2000" dirty="0">
                <a:latin typeface="Monaco"/>
                <a:cs typeface="Monaco"/>
              </a:rPr>
              <a:t> Dependency Matrix show how much each pair of component is depended upon each </a:t>
            </a:r>
            <a:r>
              <a:rPr lang="en-US" sz="2000" dirty="0" smtClean="0">
                <a:latin typeface="Monaco"/>
                <a:cs typeface="Monaco"/>
              </a:rPr>
              <a:t>other.</a:t>
            </a:r>
          </a:p>
          <a:p>
            <a:pPr lvl="1">
              <a:buFont typeface="Arial"/>
              <a:buChar char="•"/>
            </a:pPr>
            <a:r>
              <a:rPr lang="en-US" sz="1600" dirty="0" smtClean="0">
                <a:latin typeface="Monaco"/>
                <a:cs typeface="Monaco"/>
              </a:rPr>
              <a:t>e.g. dependency cycle between </a:t>
            </a:r>
            <a:r>
              <a:rPr lang="en-US" sz="1600" dirty="0" smtClean="0">
                <a:latin typeface="Courier New"/>
                <a:cs typeface="Courier New"/>
              </a:rPr>
              <a:t>analytical</a:t>
            </a:r>
            <a:r>
              <a:rPr lang="en-US" sz="1600" dirty="0" smtClean="0">
                <a:latin typeface="Monaco"/>
                <a:cs typeface="Monaco"/>
              </a:rPr>
              <a:t> and </a:t>
            </a:r>
            <a:r>
              <a:rPr lang="en-US" sz="1600" dirty="0" err="1" smtClean="0">
                <a:latin typeface="Courier New"/>
                <a:cs typeface="Courier New"/>
              </a:rPr>
              <a:t>gui</a:t>
            </a:r>
            <a:r>
              <a:rPr lang="en-US" sz="1600" dirty="0" smtClean="0">
                <a:latin typeface="Monaco"/>
                <a:cs typeface="Monaco"/>
              </a:rPr>
              <a:t>.</a:t>
            </a:r>
          </a:p>
          <a:p>
            <a:pPr>
              <a:buFont typeface="Arial"/>
              <a:buChar char="•"/>
            </a:pPr>
            <a:r>
              <a:rPr lang="en-US" sz="2000" dirty="0" smtClean="0">
                <a:latin typeface="Monaco"/>
                <a:cs typeface="Monaco"/>
              </a:rPr>
              <a:t>Expanding </a:t>
            </a:r>
            <a:r>
              <a:rPr lang="en-US" sz="2000" dirty="0">
                <a:latin typeface="Monaco"/>
                <a:cs typeface="Monaco"/>
              </a:rPr>
              <a:t>the matrix, we see that </a:t>
            </a:r>
            <a:r>
              <a:rPr lang="en-US" sz="2000" dirty="0" err="1">
                <a:latin typeface="Courier New"/>
                <a:cs typeface="Courier New"/>
              </a:rPr>
              <a:t>ExactModel</a:t>
            </a:r>
            <a:r>
              <a:rPr lang="en-US" sz="2000" dirty="0">
                <a:latin typeface="Monaco"/>
                <a:cs typeface="Monaco"/>
              </a:rPr>
              <a:t> is the </a:t>
            </a:r>
            <a:r>
              <a:rPr lang="en-US" sz="2000" dirty="0" smtClean="0">
                <a:latin typeface="Monaco"/>
                <a:cs typeface="Monaco"/>
              </a:rPr>
              <a:t>primary culprit </a:t>
            </a:r>
            <a:r>
              <a:rPr lang="en-US" sz="2000" dirty="0">
                <a:latin typeface="Monaco"/>
                <a:cs typeface="Monaco"/>
              </a:rPr>
              <a:t>in this </a:t>
            </a:r>
            <a:r>
              <a:rPr lang="en-US" sz="2000" dirty="0" smtClean="0">
                <a:latin typeface="Monaco"/>
                <a:cs typeface="Monaco"/>
              </a:rPr>
              <a:t>cycle</a:t>
            </a:r>
          </a:p>
          <a:p>
            <a:pPr>
              <a:buFont typeface="Arial"/>
              <a:buChar char="•"/>
            </a:pPr>
            <a:r>
              <a:rPr lang="en-US" sz="2000" dirty="0" smtClean="0">
                <a:latin typeface="Monaco"/>
                <a:cs typeface="Monaco"/>
              </a:rPr>
              <a:t>Because </a:t>
            </a:r>
            <a:r>
              <a:rPr lang="en-US" sz="2000" dirty="0">
                <a:latin typeface="Monaco"/>
                <a:cs typeface="Monaco"/>
              </a:rPr>
              <a:t>of the coupling effect, these packages are impossible to reuse in other </a:t>
            </a:r>
            <a:r>
              <a:rPr lang="en-US" sz="2000" dirty="0" smtClean="0">
                <a:latin typeface="Monaco"/>
                <a:cs typeface="Monaco"/>
              </a:rPr>
              <a:t>applications</a:t>
            </a:r>
          </a:p>
          <a:p>
            <a:pPr>
              <a:buFont typeface="Arial"/>
              <a:buChar char="•"/>
            </a:pPr>
            <a:r>
              <a:rPr lang="en-US" sz="2000" dirty="0" smtClean="0">
                <a:latin typeface="Monaco"/>
                <a:cs typeface="Monaco"/>
              </a:rPr>
              <a:t>Another </a:t>
            </a:r>
            <a:r>
              <a:rPr lang="en-US" sz="2000" dirty="0">
                <a:latin typeface="Monaco"/>
                <a:cs typeface="Monaco"/>
              </a:rPr>
              <a:t>strong cycle ... How to get rid of it?</a:t>
            </a:r>
            <a:endParaRPr lang="en-US" sz="1600" dirty="0" smtClean="0">
              <a:latin typeface="Monaco"/>
              <a:cs typeface="Monaco"/>
            </a:endParaRPr>
          </a:p>
        </p:txBody>
      </p:sp>
      <p:sp>
        <p:nvSpPr>
          <p:cNvPr id="5" name="TextBox 4"/>
          <p:cNvSpPr txBox="1"/>
          <p:nvPr/>
        </p:nvSpPr>
        <p:spPr>
          <a:xfrm>
            <a:off x="3786909" y="6172803"/>
            <a:ext cx="750454" cy="246221"/>
          </a:xfrm>
          <a:prstGeom prst="rect">
            <a:avLst/>
          </a:prstGeom>
          <a:noFill/>
        </p:spPr>
        <p:txBody>
          <a:bodyPr wrap="square" rtlCol="0">
            <a:spAutoFit/>
          </a:bodyPr>
          <a:lstStyle/>
          <a:p>
            <a:r>
              <a:rPr lang="en-US" sz="1000" dirty="0" smtClean="0"/>
              <a:t>Figure 1</a:t>
            </a:r>
            <a:endParaRPr lang="en-US" sz="1000" dirty="0"/>
          </a:p>
        </p:txBody>
      </p:sp>
      <p:sp>
        <p:nvSpPr>
          <p:cNvPr id="24" name="幻灯片编号占位符 23"/>
          <p:cNvSpPr>
            <a:spLocks noGrp="1"/>
          </p:cNvSpPr>
          <p:nvPr>
            <p:ph type="sldNum" sz="quarter" idx="12"/>
          </p:nvPr>
        </p:nvSpPr>
        <p:spPr/>
        <p:txBody>
          <a:bodyPr/>
          <a:lstStyle/>
          <a:p>
            <a:r>
              <a:rPr lang="es-ES" dirty="0">
                <a:solidFill>
                  <a:srgbClr val="000000"/>
                </a:solidFill>
              </a:rPr>
              <a:t>3</a:t>
            </a:r>
          </a:p>
        </p:txBody>
      </p:sp>
      <p:grpSp>
        <p:nvGrpSpPr>
          <p:cNvPr id="23" name="组 22"/>
          <p:cNvGrpSpPr/>
          <p:nvPr/>
        </p:nvGrpSpPr>
        <p:grpSpPr>
          <a:xfrm>
            <a:off x="5137728" y="4027471"/>
            <a:ext cx="3036453" cy="602256"/>
            <a:chOff x="5137728" y="4027471"/>
            <a:chExt cx="3036453" cy="602256"/>
          </a:xfrm>
        </p:grpSpPr>
        <p:grpSp>
          <p:nvGrpSpPr>
            <p:cNvPr id="17" name="组 16"/>
            <p:cNvGrpSpPr/>
            <p:nvPr/>
          </p:nvGrpSpPr>
          <p:grpSpPr>
            <a:xfrm>
              <a:off x="5137728" y="4027471"/>
              <a:ext cx="3036453" cy="602256"/>
              <a:chOff x="5137728" y="4027471"/>
              <a:chExt cx="3036453" cy="602256"/>
            </a:xfrm>
          </p:grpSpPr>
          <p:cxnSp>
            <p:nvCxnSpPr>
              <p:cNvPr id="7" name="直线箭头连接符 6"/>
              <p:cNvCxnSpPr/>
              <p:nvPr/>
            </p:nvCxnSpPr>
            <p:spPr>
              <a:xfrm flipH="1">
                <a:off x="5137728" y="4225636"/>
                <a:ext cx="1674090" cy="4040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圆角矩形 15"/>
              <p:cNvSpPr/>
              <p:nvPr/>
            </p:nvSpPr>
            <p:spPr>
              <a:xfrm>
                <a:off x="6811818" y="4027471"/>
                <a:ext cx="1362363" cy="35980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zh-CN" altLang="en-US" b="1">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effectLst>
                </a:endParaRPr>
              </a:p>
            </p:txBody>
          </p:sp>
        </p:grpSp>
        <p:sp>
          <p:nvSpPr>
            <p:cNvPr id="18" name="矩形 17"/>
            <p:cNvSpPr/>
            <p:nvPr/>
          </p:nvSpPr>
          <p:spPr>
            <a:xfrm>
              <a:off x="6811818" y="4096744"/>
              <a:ext cx="1362103" cy="230832"/>
            </a:xfrm>
            <a:prstGeom prst="rect">
              <a:avLst/>
            </a:prstGeom>
            <a:noFill/>
          </p:spPr>
          <p:txBody>
            <a:bodyPr wrap="none" lIns="91440" tIns="45720" rIns="91440" bIns="45720">
              <a:spAutoFit/>
            </a:bodyPr>
            <a:lstStyle/>
            <a:p>
              <a:pPr algn="ctr"/>
              <a:r>
                <a:rPr lang="en-US" altLang="zh-CN" sz="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analytical -&gt; </a:t>
              </a:r>
              <a:r>
                <a:rPr lang="en-US" altLang="zh-CN" sz="9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gui</a:t>
              </a:r>
              <a:r>
                <a:rPr lang="en-US" altLang="zh-CN" sz="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 </a:t>
              </a:r>
              <a:endParaRPr lang="zh-CN" altLang="en-US" sz="9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22" name="组 21"/>
          <p:cNvGrpSpPr/>
          <p:nvPr/>
        </p:nvGrpSpPr>
        <p:grpSpPr>
          <a:xfrm>
            <a:off x="4872182" y="4906819"/>
            <a:ext cx="3301999" cy="965090"/>
            <a:chOff x="4872182" y="4906819"/>
            <a:chExt cx="3301999" cy="965090"/>
          </a:xfrm>
        </p:grpSpPr>
        <p:cxnSp>
          <p:nvCxnSpPr>
            <p:cNvPr id="12" name="直线箭头连接符 11"/>
            <p:cNvCxnSpPr/>
            <p:nvPr/>
          </p:nvCxnSpPr>
          <p:spPr>
            <a:xfrm flipH="1" flipV="1">
              <a:off x="4872182" y="4906819"/>
              <a:ext cx="1939636" cy="78509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9" name="圆角矩形 18"/>
            <p:cNvSpPr/>
            <p:nvPr/>
          </p:nvSpPr>
          <p:spPr>
            <a:xfrm>
              <a:off x="6811818" y="5511909"/>
              <a:ext cx="1362363" cy="3600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zh-CN" altLang="en-US"/>
            </a:p>
          </p:txBody>
        </p:sp>
        <p:sp>
          <p:nvSpPr>
            <p:cNvPr id="21" name="矩形 20"/>
            <p:cNvSpPr/>
            <p:nvPr/>
          </p:nvSpPr>
          <p:spPr>
            <a:xfrm>
              <a:off x="6811818" y="5576493"/>
              <a:ext cx="1362103" cy="230832"/>
            </a:xfrm>
            <a:prstGeom prst="rect">
              <a:avLst/>
            </a:prstGeom>
            <a:noFill/>
          </p:spPr>
          <p:txBody>
            <a:bodyPr wrap="none" lIns="91440" tIns="45720" rIns="91440" bIns="45720">
              <a:spAutoFit/>
            </a:bodyPr>
            <a:lstStyle/>
            <a:p>
              <a:pPr algn="ctr"/>
              <a:r>
                <a:rPr lang="en-US" altLang="zh-CN" sz="9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gui</a:t>
              </a:r>
              <a:r>
                <a:rPr lang="en-US" altLang="zh-CN" sz="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 </a:t>
              </a:r>
              <a:r>
                <a:rPr lang="en-US" altLang="zh-CN" sz="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a:t>
              </a:r>
              <a:r>
                <a:rPr lang="en-US" altLang="zh-CN" sz="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&gt; </a:t>
              </a:r>
              <a:r>
                <a:rPr lang="en-US" altLang="zh-CN" sz="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analytical </a:t>
              </a:r>
              <a:endParaRPr lang="zh-CN" altLang="en-US" sz="9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extLst>
      <p:ext uri="{BB962C8B-B14F-4D97-AF65-F5344CB8AC3E}">
        <p14:creationId xmlns:p14="http://schemas.microsoft.com/office/powerpoint/2010/main" val="8876373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7407"/>
            <a:ext cx="8229600" cy="1143000"/>
          </a:xfrm>
        </p:spPr>
        <p:txBody>
          <a:bodyPr/>
          <a:lstStyle/>
          <a:p>
            <a:pPr algn="l"/>
            <a:r>
              <a:rPr lang="en-US" sz="3200" dirty="0" smtClean="0">
                <a:latin typeface="Bank gothic"/>
                <a:cs typeface="Bank gothic"/>
              </a:rPr>
              <a:t>Dependencies among Critical Components</a:t>
            </a:r>
            <a:endParaRPr lang="en-US" sz="3200" dirty="0">
              <a:latin typeface="Bank gothic"/>
              <a:cs typeface="Bank gothic"/>
            </a:endParaRPr>
          </a:p>
        </p:txBody>
      </p:sp>
      <p:sp>
        <p:nvSpPr>
          <p:cNvPr id="4" name="Slide Number Placeholder 3"/>
          <p:cNvSpPr>
            <a:spLocks noGrp="1"/>
          </p:cNvSpPr>
          <p:nvPr>
            <p:ph type="sldNum" sz="quarter" idx="12"/>
          </p:nvPr>
        </p:nvSpPr>
        <p:spPr/>
        <p:txBody>
          <a:bodyPr/>
          <a:lstStyle/>
          <a:p>
            <a:r>
              <a:rPr lang="es-ES" dirty="0">
                <a:solidFill>
                  <a:srgbClr val="000000"/>
                </a:solidFill>
              </a:rPr>
              <a:t>4</a:t>
            </a:r>
          </a:p>
        </p:txBody>
      </p:sp>
      <p:pic>
        <p:nvPicPr>
          <p:cNvPr id="6" name="Content Placeholder 5" descr="DependencyGraph3.0.jpg"/>
          <p:cNvPicPr>
            <a:picLocks noGrp="1" noChangeAspect="1"/>
          </p:cNvPicPr>
          <p:nvPr>
            <p:ph idx="1"/>
          </p:nvPr>
        </p:nvPicPr>
        <p:blipFill>
          <a:blip r:embed="rId2">
            <a:extLst>
              <a:ext uri="{28A0092B-C50C-407E-A947-70E740481C1C}">
                <a14:useLocalDpi xmlns:a14="http://schemas.microsoft.com/office/drawing/2010/main" val="0"/>
              </a:ext>
            </a:extLst>
          </a:blip>
          <a:srcRect l="-8635" r="-8635"/>
          <a:stretch>
            <a:fillRect/>
          </a:stretch>
        </p:blipFill>
        <p:spPr>
          <a:xfrm>
            <a:off x="207818" y="1640407"/>
            <a:ext cx="8727153" cy="4799598"/>
          </a:xfrm>
        </p:spPr>
      </p:pic>
      <p:sp>
        <p:nvSpPr>
          <p:cNvPr id="7" name="TextBox 6"/>
          <p:cNvSpPr txBox="1"/>
          <p:nvPr/>
        </p:nvSpPr>
        <p:spPr>
          <a:xfrm>
            <a:off x="-311727" y="27362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779634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sz="3200" dirty="0" smtClean="0">
                <a:latin typeface="Bank Gothic"/>
                <a:cs typeface="Bank Gothic"/>
              </a:rPr>
              <a:t>Deciphering the Codebase</a:t>
            </a:r>
            <a:endParaRPr lang="en-US" sz="3200" dirty="0">
              <a:latin typeface="Bank Gothic"/>
              <a:cs typeface="Bank Gothic"/>
            </a:endParaRPr>
          </a:p>
        </p:txBody>
      </p:sp>
      <p:sp>
        <p:nvSpPr>
          <p:cNvPr id="3" name="Content Placeholder 2"/>
          <p:cNvSpPr>
            <a:spLocks noGrp="1"/>
          </p:cNvSpPr>
          <p:nvPr>
            <p:ph idx="1"/>
          </p:nvPr>
        </p:nvSpPr>
        <p:spPr>
          <a:xfrm>
            <a:off x="457200" y="1173019"/>
            <a:ext cx="8229600" cy="5176981"/>
          </a:xfrm>
        </p:spPr>
        <p:txBody>
          <a:bodyPr/>
          <a:lstStyle/>
          <a:p>
            <a:r>
              <a:rPr lang="en-US" sz="2000" dirty="0" smtClean="0">
                <a:latin typeface="Monaco"/>
                <a:cs typeface="Monaco"/>
              </a:rPr>
              <a:t>Use of STAN Tool:</a:t>
            </a:r>
          </a:p>
          <a:p>
            <a:pPr lvl="1"/>
            <a:r>
              <a:rPr lang="en-US" sz="1600" dirty="0" smtClean="0">
                <a:latin typeface="Monaco"/>
                <a:cs typeface="Monaco"/>
              </a:rPr>
              <a:t> Used to visualize layers of the code and find where changes will have greatest effect</a:t>
            </a:r>
          </a:p>
          <a:p>
            <a:pPr lvl="1"/>
            <a:r>
              <a:rPr lang="en-US" sz="1600" dirty="0" smtClean="0">
                <a:latin typeface="Monaco"/>
                <a:cs typeface="Monaco"/>
              </a:rPr>
              <a:t>Allowed us to quickly modify package structure to create more top-down structure by moving the </a:t>
            </a:r>
            <a:r>
              <a:rPr lang="en-US" sz="1600" dirty="0" err="1" smtClean="0">
                <a:latin typeface="Courier New"/>
                <a:cs typeface="Courier New"/>
              </a:rPr>
              <a:t>ExactModel</a:t>
            </a:r>
            <a:r>
              <a:rPr lang="en-US" sz="1600" dirty="0" smtClean="0">
                <a:latin typeface="Courier New"/>
                <a:cs typeface="Courier New"/>
              </a:rPr>
              <a:t> </a:t>
            </a:r>
            <a:r>
              <a:rPr lang="en-US" sz="1600" dirty="0" smtClean="0">
                <a:latin typeface="Monaco"/>
                <a:cs typeface="Monaco"/>
              </a:rPr>
              <a:t>to the </a:t>
            </a:r>
            <a:r>
              <a:rPr lang="en-US" sz="1600" dirty="0" smtClean="0">
                <a:latin typeface="Courier New"/>
                <a:cs typeface="Courier New"/>
              </a:rPr>
              <a:t>analytical</a:t>
            </a:r>
            <a:r>
              <a:rPr lang="en-US" sz="1600" dirty="0" smtClean="0">
                <a:latin typeface="Monaco"/>
                <a:cs typeface="Monaco"/>
              </a:rPr>
              <a:t> package (Fig. 2a and 2b)</a:t>
            </a:r>
          </a:p>
          <a:p>
            <a:pPr lvl="2"/>
            <a:r>
              <a:rPr lang="en-US" sz="1200" dirty="0" smtClean="0">
                <a:latin typeface="Monaco"/>
                <a:cs typeface="Monaco"/>
              </a:rPr>
              <a:t>Ideally, </a:t>
            </a:r>
            <a:r>
              <a:rPr lang="en-US" sz="1200" dirty="0" err="1" smtClean="0">
                <a:latin typeface="Courier New"/>
                <a:cs typeface="Courier New"/>
              </a:rPr>
              <a:t>ExactModel</a:t>
            </a:r>
            <a:r>
              <a:rPr lang="en-US" sz="1200" dirty="0">
                <a:latin typeface="Monaco"/>
                <a:cs typeface="Monaco"/>
              </a:rPr>
              <a:t> </a:t>
            </a:r>
            <a:r>
              <a:rPr lang="en-US" sz="1200" dirty="0" smtClean="0">
                <a:latin typeface="Monaco"/>
                <a:cs typeface="Monaco"/>
              </a:rPr>
              <a:t>should exist in a separate package</a:t>
            </a:r>
          </a:p>
          <a:p>
            <a:pPr lvl="2"/>
            <a:r>
              <a:rPr lang="en-US" sz="1200" dirty="0" smtClean="0">
                <a:latin typeface="Monaco"/>
                <a:cs typeface="Monaco"/>
              </a:rPr>
              <a:t>The &gt;2800 LOC file should be split into a hierarchical inheritance structure rather than attempting to describe every model in one class</a:t>
            </a:r>
          </a:p>
          <a:p>
            <a:pPr lvl="1"/>
            <a:r>
              <a:rPr lang="en-US" sz="1600" dirty="0" smtClean="0">
                <a:latin typeface="Monaco"/>
                <a:cs typeface="Monaco"/>
              </a:rPr>
              <a:t>Code metrics showed marked decrease in “entangled-ness” of project (7.49% to 1.45%).  Further improvement possible.</a:t>
            </a:r>
          </a:p>
          <a:p>
            <a:r>
              <a:rPr lang="en-US" sz="2000" dirty="0" smtClean="0">
                <a:latin typeface="Monaco"/>
                <a:cs typeface="Monaco"/>
              </a:rPr>
              <a:t>Tests</a:t>
            </a:r>
          </a:p>
          <a:p>
            <a:pPr lvl="1"/>
            <a:r>
              <a:rPr lang="en-US" sz="1600" dirty="0" smtClean="0">
                <a:latin typeface="Monaco"/>
                <a:cs typeface="Monaco"/>
              </a:rPr>
              <a:t>JMVA contains regression tests for different solvers (</a:t>
            </a:r>
            <a:r>
              <a:rPr lang="en-US" sz="1600" dirty="0" err="1" smtClean="0">
                <a:latin typeface="Courier New"/>
                <a:cs typeface="Courier New"/>
              </a:rPr>
              <a:t>TestAnalytical</a:t>
            </a:r>
            <a:r>
              <a:rPr lang="en-US" sz="1600" dirty="0" smtClean="0">
                <a:latin typeface="Monaco"/>
                <a:cs typeface="Monaco"/>
              </a:rPr>
              <a:t>), for different model inputs (</a:t>
            </a:r>
            <a:r>
              <a:rPr lang="en-US" sz="1600" dirty="0" err="1" smtClean="0">
                <a:latin typeface="Courier New"/>
                <a:cs typeface="Courier New"/>
              </a:rPr>
              <a:t>TestAMVA</a:t>
            </a:r>
            <a:r>
              <a:rPr lang="en-US" sz="1600" dirty="0" smtClean="0">
                <a:latin typeface="Monaco"/>
                <a:cs typeface="Monaco"/>
              </a:rPr>
              <a:t>), threads (</a:t>
            </a:r>
            <a:r>
              <a:rPr lang="en-US" sz="1600" dirty="0" err="1" smtClean="0">
                <a:latin typeface="Courier New"/>
                <a:cs typeface="Courier New"/>
              </a:rPr>
              <a:t>PauseThreadTest</a:t>
            </a:r>
            <a:r>
              <a:rPr lang="en-US" sz="1600" dirty="0" smtClean="0">
                <a:latin typeface="Monaco"/>
                <a:cs typeface="Monaco"/>
              </a:rPr>
              <a:t>), and others</a:t>
            </a:r>
          </a:p>
          <a:p>
            <a:pPr lvl="1"/>
            <a:r>
              <a:rPr lang="en-US" sz="1600" dirty="0" smtClean="0">
                <a:latin typeface="Monaco"/>
                <a:cs typeface="Monaco"/>
              </a:rPr>
              <a:t>These tests tend to measure performance rather than guaranteeing behaviour or state of objects</a:t>
            </a:r>
          </a:p>
          <a:p>
            <a:pPr marL="457200" lvl="1" indent="0">
              <a:buNone/>
            </a:pPr>
            <a:endParaRPr lang="en-US" sz="1600" dirty="0" smtClean="0">
              <a:latin typeface="Monaco"/>
              <a:cs typeface="Monaco"/>
            </a:endParaRPr>
          </a:p>
          <a:p>
            <a:pPr lvl="1"/>
            <a:endParaRPr lang="en-US" sz="1600" dirty="0" smtClean="0">
              <a:latin typeface="Monaco"/>
              <a:cs typeface="Monaco"/>
            </a:endParaRPr>
          </a:p>
        </p:txBody>
      </p:sp>
      <p:sp>
        <p:nvSpPr>
          <p:cNvPr id="4" name="幻灯片编号占位符 3"/>
          <p:cNvSpPr>
            <a:spLocks noGrp="1"/>
          </p:cNvSpPr>
          <p:nvPr>
            <p:ph type="sldNum" sz="quarter" idx="12"/>
          </p:nvPr>
        </p:nvSpPr>
        <p:spPr/>
        <p:txBody>
          <a:bodyPr/>
          <a:lstStyle/>
          <a:p>
            <a:r>
              <a:rPr lang="es-ES" dirty="0">
                <a:solidFill>
                  <a:srgbClr val="000000"/>
                </a:solidFill>
              </a:rPr>
              <a:t>5</a:t>
            </a:r>
            <a:endParaRPr lang="es-ES" dirty="0" smtClean="0">
              <a:solidFill>
                <a:srgbClr val="000000"/>
              </a:solidFill>
            </a:endParaRPr>
          </a:p>
          <a:p>
            <a:endParaRPr lang="es-ES" dirty="0">
              <a:solidFill>
                <a:srgbClr val="000000"/>
              </a:solidFill>
            </a:endParaRPr>
          </a:p>
        </p:txBody>
      </p:sp>
    </p:spTree>
    <p:extLst>
      <p:ext uri="{BB962C8B-B14F-4D97-AF65-F5344CB8AC3E}">
        <p14:creationId xmlns:p14="http://schemas.microsoft.com/office/powerpoint/2010/main" val="8876373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grpSp>
        <p:nvGrpSpPr>
          <p:cNvPr id="3" name="组 2"/>
          <p:cNvGrpSpPr/>
          <p:nvPr/>
        </p:nvGrpSpPr>
        <p:grpSpPr>
          <a:xfrm>
            <a:off x="457200" y="1417638"/>
            <a:ext cx="3595255" cy="4816983"/>
            <a:chOff x="457200" y="1417638"/>
            <a:chExt cx="3595255" cy="4816983"/>
          </a:xfrm>
        </p:grpSpPr>
        <p:pic>
          <p:nvPicPr>
            <p:cNvPr id="4" name="Picture 3" descr="StanBefo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7638"/>
              <a:ext cx="3595255" cy="4412817"/>
            </a:xfrm>
            <a:prstGeom prst="rect">
              <a:avLst/>
            </a:prstGeom>
          </p:spPr>
        </p:pic>
        <p:sp>
          <p:nvSpPr>
            <p:cNvPr id="7" name="TextBox 6"/>
            <p:cNvSpPr txBox="1"/>
            <p:nvPr/>
          </p:nvSpPr>
          <p:spPr>
            <a:xfrm>
              <a:off x="1108364" y="5988400"/>
              <a:ext cx="1847271" cy="246221"/>
            </a:xfrm>
            <a:prstGeom prst="rect">
              <a:avLst/>
            </a:prstGeom>
            <a:noFill/>
          </p:spPr>
          <p:txBody>
            <a:bodyPr wrap="square" rtlCol="0">
              <a:spAutoFit/>
            </a:bodyPr>
            <a:lstStyle/>
            <a:p>
              <a:r>
                <a:rPr lang="en-US" sz="1000" dirty="0" smtClean="0"/>
                <a:t>Figure 2a. Before refactoring</a:t>
              </a:r>
            </a:p>
          </p:txBody>
        </p:sp>
      </p:grpSp>
      <p:sp>
        <p:nvSpPr>
          <p:cNvPr id="8" name="Title 7"/>
          <p:cNvSpPr>
            <a:spLocks noGrp="1"/>
          </p:cNvSpPr>
          <p:nvPr>
            <p:ph type="title"/>
          </p:nvPr>
        </p:nvSpPr>
        <p:spPr/>
        <p:txBody>
          <a:bodyPr/>
          <a:lstStyle/>
          <a:p>
            <a:pPr algn="l"/>
            <a:r>
              <a:rPr lang="en-US" sz="3200" dirty="0" smtClean="0">
                <a:solidFill>
                  <a:srgbClr val="000000"/>
                </a:solidFill>
                <a:latin typeface="Bank Gothic"/>
              </a:rPr>
              <a:t>Improved Layout</a:t>
            </a:r>
            <a:endParaRPr lang="en-US" sz="3200" dirty="0"/>
          </a:p>
        </p:txBody>
      </p:sp>
      <p:grpSp>
        <p:nvGrpSpPr>
          <p:cNvPr id="6" name="组 5"/>
          <p:cNvGrpSpPr/>
          <p:nvPr/>
        </p:nvGrpSpPr>
        <p:grpSpPr>
          <a:xfrm>
            <a:off x="4456544" y="1417637"/>
            <a:ext cx="3501569" cy="4820949"/>
            <a:chOff x="4456544" y="1417637"/>
            <a:chExt cx="3501569" cy="4820949"/>
          </a:xfrm>
        </p:grpSpPr>
        <p:pic>
          <p:nvPicPr>
            <p:cNvPr id="5" name="Picture 4" descr="StanAf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6544" y="1417637"/>
              <a:ext cx="3501569" cy="4412817"/>
            </a:xfrm>
            <a:prstGeom prst="rect">
              <a:avLst/>
            </a:prstGeom>
          </p:spPr>
        </p:pic>
        <p:sp>
          <p:nvSpPr>
            <p:cNvPr id="9" name="TextBox 8"/>
            <p:cNvSpPr txBox="1"/>
            <p:nvPr/>
          </p:nvSpPr>
          <p:spPr>
            <a:xfrm>
              <a:off x="5278583" y="5992365"/>
              <a:ext cx="1847271" cy="246221"/>
            </a:xfrm>
            <a:prstGeom prst="rect">
              <a:avLst/>
            </a:prstGeom>
            <a:noFill/>
          </p:spPr>
          <p:txBody>
            <a:bodyPr wrap="square" rtlCol="0">
              <a:spAutoFit/>
            </a:bodyPr>
            <a:lstStyle/>
            <a:p>
              <a:r>
                <a:rPr lang="en-US" sz="1000" dirty="0" smtClean="0"/>
                <a:t>Figure 2b. After refactoring</a:t>
              </a:r>
            </a:p>
          </p:txBody>
        </p:sp>
      </p:grpSp>
      <p:sp>
        <p:nvSpPr>
          <p:cNvPr id="2" name="幻灯片编号占位符 1"/>
          <p:cNvSpPr>
            <a:spLocks noGrp="1"/>
          </p:cNvSpPr>
          <p:nvPr>
            <p:ph type="sldNum" sz="quarter" idx="12"/>
          </p:nvPr>
        </p:nvSpPr>
        <p:spPr/>
        <p:txBody>
          <a:bodyPr/>
          <a:lstStyle/>
          <a:p>
            <a:r>
              <a:rPr lang="es-ES" dirty="0">
                <a:solidFill>
                  <a:srgbClr val="000000"/>
                </a:solidFill>
              </a:rPr>
              <a:t>6</a:t>
            </a:r>
          </a:p>
        </p:txBody>
      </p:sp>
    </p:spTree>
    <p:extLst>
      <p:ext uri="{BB962C8B-B14F-4D97-AF65-F5344CB8AC3E}">
        <p14:creationId xmlns:p14="http://schemas.microsoft.com/office/powerpoint/2010/main" val="90981607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solidFill>
                  <a:srgbClr val="000000"/>
                </a:solidFill>
                <a:latin typeface="Bank Gothic"/>
              </a:rPr>
              <a:t>Critique</a:t>
            </a:r>
            <a:endParaRPr lang="en-US" sz="3200" dirty="0"/>
          </a:p>
        </p:txBody>
      </p:sp>
      <p:sp>
        <p:nvSpPr>
          <p:cNvPr id="3" name="Content Placeholder 2"/>
          <p:cNvSpPr>
            <a:spLocks noGrp="1"/>
          </p:cNvSpPr>
          <p:nvPr>
            <p:ph idx="1"/>
          </p:nvPr>
        </p:nvSpPr>
        <p:spPr>
          <a:xfrm>
            <a:off x="295563" y="1131454"/>
            <a:ext cx="8229600" cy="5113771"/>
          </a:xfrm>
        </p:spPr>
        <p:txBody>
          <a:bodyPr/>
          <a:lstStyle/>
          <a:p>
            <a:r>
              <a:rPr lang="en-US" sz="2000" dirty="0" smtClean="0">
                <a:latin typeface="Monaco"/>
                <a:cs typeface="Monaco"/>
              </a:rPr>
              <a:t>Program architecture</a:t>
            </a:r>
          </a:p>
          <a:p>
            <a:pPr lvl="1"/>
            <a:r>
              <a:rPr lang="en-US" sz="1600" dirty="0" smtClean="0">
                <a:latin typeface="Monaco"/>
                <a:cs typeface="Monaco"/>
              </a:rPr>
              <a:t>We recommend an interface layer between </a:t>
            </a:r>
            <a:r>
              <a:rPr lang="en-US" sz="1600" dirty="0" err="1" smtClean="0">
                <a:latin typeface="Courier New"/>
                <a:cs typeface="Courier New"/>
              </a:rPr>
              <a:t>SolverClient</a:t>
            </a:r>
            <a:r>
              <a:rPr lang="en-US" sz="1600" dirty="0" smtClean="0">
                <a:latin typeface="Monaco"/>
                <a:cs typeface="Monaco"/>
              </a:rPr>
              <a:t> and </a:t>
            </a:r>
            <a:r>
              <a:rPr lang="en-US" sz="1600" dirty="0" err="1" smtClean="0">
                <a:latin typeface="Courier New"/>
                <a:cs typeface="Courier New"/>
              </a:rPr>
              <a:t>SolverDispatcher</a:t>
            </a:r>
            <a:endParaRPr lang="en-US" sz="1600" dirty="0" smtClean="0">
              <a:latin typeface="Courier New"/>
              <a:cs typeface="Courier New"/>
            </a:endParaRPr>
          </a:p>
          <a:p>
            <a:pPr lvl="1"/>
            <a:r>
              <a:rPr lang="en-US" sz="1600" dirty="0" smtClean="0">
                <a:latin typeface="Monaco"/>
                <a:cs typeface="Monaco"/>
              </a:rPr>
              <a:t>We recommend moving classes not used by JMVA out of the analytical package</a:t>
            </a:r>
          </a:p>
          <a:p>
            <a:pPr lvl="1"/>
            <a:r>
              <a:rPr lang="en-US" sz="1600" dirty="0" smtClean="0">
                <a:latin typeface="Monaco"/>
                <a:cs typeface="Monaco"/>
              </a:rPr>
              <a:t>We recommend further refactoring of packages to reinforce a stricter layered structure between GUI components, Model controllers, and Analytics Engines</a:t>
            </a:r>
          </a:p>
          <a:p>
            <a:pPr lvl="1"/>
            <a:r>
              <a:rPr lang="en-US" sz="1600" dirty="0" smtClean="0">
                <a:latin typeface="Monaco"/>
                <a:cs typeface="Monaco"/>
              </a:rPr>
              <a:t>Cyclical dependencies between different layers make understanding and maintaining project very difficult</a:t>
            </a:r>
          </a:p>
          <a:p>
            <a:r>
              <a:rPr lang="en-US" sz="2000" dirty="0" smtClean="0">
                <a:latin typeface="Monaco"/>
                <a:cs typeface="Monaco"/>
              </a:rPr>
              <a:t>Code</a:t>
            </a:r>
          </a:p>
          <a:p>
            <a:pPr lvl="1"/>
            <a:r>
              <a:rPr lang="en-US" sz="1600" dirty="0" smtClean="0">
                <a:latin typeface="Monaco"/>
                <a:cs typeface="Monaco"/>
              </a:rPr>
              <a:t>Comments are sparse and in Italian make it difficult to understand flow</a:t>
            </a:r>
          </a:p>
          <a:p>
            <a:pPr lvl="1"/>
            <a:r>
              <a:rPr lang="en-US" sz="1600" dirty="0" smtClean="0">
                <a:latin typeface="Monaco"/>
                <a:cs typeface="Monaco"/>
              </a:rPr>
              <a:t>Names of classes and methods obfuscate their responsibilities and actions (</a:t>
            </a:r>
            <a:r>
              <a:rPr lang="en-US" sz="1600" dirty="0" smtClean="0">
                <a:latin typeface="Courier New"/>
                <a:cs typeface="Courier New"/>
              </a:rPr>
              <a:t>Solver</a:t>
            </a:r>
            <a:r>
              <a:rPr lang="en-US" sz="1600" dirty="0" smtClean="0">
                <a:latin typeface="Monaco"/>
                <a:cs typeface="Monaco"/>
              </a:rPr>
              <a:t> doesn’t solve, </a:t>
            </a:r>
            <a:r>
              <a:rPr lang="en-US" sz="1600" dirty="0" smtClean="0">
                <a:solidFill>
                  <a:srgbClr val="FF0000"/>
                </a:solidFill>
                <a:latin typeface="Courier New"/>
                <a:cs typeface="Courier New"/>
              </a:rPr>
              <a:t>solve()</a:t>
            </a:r>
            <a:r>
              <a:rPr lang="en-US" sz="1600" dirty="0" smtClean="0">
                <a:latin typeface="Monaco"/>
                <a:cs typeface="Monaco"/>
              </a:rPr>
              <a:t> method delegates responsibility rather than performing analysis, etc.)</a:t>
            </a:r>
          </a:p>
          <a:p>
            <a:pPr lvl="1"/>
            <a:endParaRPr lang="en-US" sz="1600" dirty="0" smtClean="0">
              <a:latin typeface="Monaco"/>
              <a:cs typeface="Monaco"/>
            </a:endParaRPr>
          </a:p>
          <a:p>
            <a:pPr lvl="1"/>
            <a:endParaRPr lang="en-US" sz="1600" dirty="0" smtClean="0">
              <a:latin typeface="Monaco"/>
              <a:cs typeface="Monaco"/>
            </a:endParaRPr>
          </a:p>
          <a:p>
            <a:pPr lvl="1"/>
            <a:endParaRPr lang="en-US" sz="1600" dirty="0" smtClean="0">
              <a:latin typeface="Monaco"/>
              <a:cs typeface="Monaco"/>
            </a:endParaRPr>
          </a:p>
          <a:p>
            <a:pPr lvl="1"/>
            <a:endParaRPr lang="en-US" sz="1600" dirty="0" smtClean="0">
              <a:latin typeface="Monaco"/>
              <a:cs typeface="Monaco"/>
            </a:endParaRPr>
          </a:p>
          <a:p>
            <a:pPr lvl="1"/>
            <a:endParaRPr lang="en-US" sz="1600" dirty="0" smtClean="0">
              <a:latin typeface="Monaco"/>
              <a:cs typeface="Monaco"/>
            </a:endParaRPr>
          </a:p>
        </p:txBody>
      </p:sp>
      <p:sp>
        <p:nvSpPr>
          <p:cNvPr id="4" name="幻灯片编号占位符 3"/>
          <p:cNvSpPr>
            <a:spLocks noGrp="1"/>
          </p:cNvSpPr>
          <p:nvPr>
            <p:ph type="sldNum" sz="quarter" idx="12"/>
          </p:nvPr>
        </p:nvSpPr>
        <p:spPr/>
        <p:txBody>
          <a:bodyPr/>
          <a:lstStyle/>
          <a:p>
            <a:r>
              <a:rPr lang="es-ES" dirty="0" smtClean="0">
                <a:solidFill>
                  <a:srgbClr val="000000"/>
                </a:solidFill>
              </a:rPr>
              <a:t>7</a:t>
            </a:r>
          </a:p>
        </p:txBody>
      </p:sp>
    </p:spTree>
    <p:extLst>
      <p:ext uri="{BB962C8B-B14F-4D97-AF65-F5344CB8AC3E}">
        <p14:creationId xmlns:p14="http://schemas.microsoft.com/office/powerpoint/2010/main" val="57569476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solidFill>
                  <a:srgbClr val="000000"/>
                </a:solidFill>
                <a:latin typeface="Bank Gothic"/>
              </a:rPr>
              <a:t>Critique (cont.)</a:t>
            </a:r>
            <a:endParaRPr lang="en-US" sz="3200" dirty="0"/>
          </a:p>
        </p:txBody>
      </p:sp>
      <p:sp>
        <p:nvSpPr>
          <p:cNvPr id="3" name="Content Placeholder 2"/>
          <p:cNvSpPr>
            <a:spLocks noGrp="1"/>
          </p:cNvSpPr>
          <p:nvPr>
            <p:ph idx="1"/>
          </p:nvPr>
        </p:nvSpPr>
        <p:spPr>
          <a:xfrm>
            <a:off x="295563" y="1131454"/>
            <a:ext cx="8229600" cy="4902345"/>
          </a:xfrm>
        </p:spPr>
        <p:txBody>
          <a:bodyPr/>
          <a:lstStyle/>
          <a:p>
            <a:pPr lvl="1"/>
            <a:r>
              <a:rPr lang="en-US" sz="1600" dirty="0">
                <a:latin typeface="Monaco"/>
                <a:cs typeface="Monaco"/>
              </a:rPr>
              <a:t>The test package contains tests for main functional classes in analytical and engine package. The tests' output is either empty if succeed or error message printed to screen if failed. There is a lack of end-to-end tests and unit tests in other classes</a:t>
            </a:r>
            <a:r>
              <a:rPr lang="en-US" sz="1600" dirty="0" smtClean="0">
                <a:latin typeface="Monaco"/>
                <a:cs typeface="Monaco"/>
              </a:rPr>
              <a:t>.</a:t>
            </a:r>
            <a:endParaRPr lang="en-US" sz="1600" dirty="0" smtClean="0"/>
          </a:p>
          <a:p>
            <a:pPr lvl="1"/>
            <a:r>
              <a:rPr lang="en-US" sz="1600" dirty="0" smtClean="0">
                <a:latin typeface="Monaco"/>
                <a:cs typeface="Monaco"/>
              </a:rPr>
              <a:t>Components </a:t>
            </a:r>
            <a:r>
              <a:rPr lang="en-US" sz="1600" dirty="0">
                <a:latin typeface="Monaco"/>
                <a:cs typeface="Monaco"/>
              </a:rPr>
              <a:t>are </a:t>
            </a:r>
            <a:r>
              <a:rPr lang="en-US" sz="1600" dirty="0" smtClean="0">
                <a:latin typeface="Monaco"/>
                <a:cs typeface="Monaco"/>
              </a:rPr>
              <a:t>often linked </a:t>
            </a:r>
            <a:r>
              <a:rPr lang="en-US" sz="1600" dirty="0">
                <a:latin typeface="Monaco"/>
                <a:cs typeface="Monaco"/>
              </a:rPr>
              <a:t>by direct call or </a:t>
            </a:r>
            <a:r>
              <a:rPr lang="en-US" sz="1600" dirty="0" smtClean="0">
                <a:latin typeface="Monaco"/>
                <a:cs typeface="Monaco"/>
              </a:rPr>
              <a:t>reference</a:t>
            </a:r>
            <a:r>
              <a:rPr lang="en-US" sz="1600" dirty="0">
                <a:latin typeface="Monaco"/>
                <a:cs typeface="Monaco"/>
              </a:rPr>
              <a:t> </a:t>
            </a:r>
            <a:r>
              <a:rPr lang="en-US" sz="1600" dirty="0" smtClean="0">
                <a:latin typeface="Monaco"/>
                <a:cs typeface="Monaco"/>
              </a:rPr>
              <a:t>(e.g. </a:t>
            </a:r>
            <a:r>
              <a:rPr lang="en-US" sz="1600" dirty="0" err="1" smtClean="0">
                <a:latin typeface="Monaco"/>
                <a:cs typeface="Monaco"/>
              </a:rPr>
              <a:t>DirectModel</a:t>
            </a:r>
            <a:r>
              <a:rPr lang="en-US" sz="1600" dirty="0" smtClean="0">
                <a:latin typeface="Monaco"/>
                <a:cs typeface="Monaco"/>
              </a:rPr>
              <a:t> </a:t>
            </a:r>
            <a:r>
              <a:rPr lang="en-US" sz="1600" dirty="0">
                <a:latin typeface="Monaco"/>
                <a:cs typeface="Monaco"/>
              </a:rPr>
              <a:t>class calls </a:t>
            </a:r>
            <a:r>
              <a:rPr lang="en-US" sz="1600" dirty="0" smtClean="0">
                <a:latin typeface="Monaco"/>
                <a:cs typeface="Monaco"/>
              </a:rPr>
              <a:t>Solver </a:t>
            </a:r>
            <a:r>
              <a:rPr lang="en-US" sz="1600" dirty="0">
                <a:latin typeface="Monaco"/>
                <a:cs typeface="Monaco"/>
              </a:rPr>
              <a:t>classes in analytical package without any </a:t>
            </a:r>
            <a:r>
              <a:rPr lang="en-US" sz="1600" dirty="0" smtClean="0">
                <a:latin typeface="Monaco"/>
                <a:cs typeface="Monaco"/>
              </a:rPr>
              <a:t>interface). </a:t>
            </a:r>
            <a:r>
              <a:rPr lang="en-US" sz="1600" dirty="0">
                <a:latin typeface="Monaco"/>
                <a:cs typeface="Monaco"/>
              </a:rPr>
              <a:t>This dependency on concretion set barriers for doing unit test with mock objects</a:t>
            </a:r>
            <a:r>
              <a:rPr lang="en-US" sz="1600" dirty="0" smtClean="0">
                <a:latin typeface="Monaco"/>
                <a:cs typeface="Monaco"/>
              </a:rPr>
              <a:t>.</a:t>
            </a:r>
          </a:p>
          <a:p>
            <a:pPr lvl="1"/>
            <a:r>
              <a:rPr lang="en-US" sz="1600" dirty="0" smtClean="0">
                <a:latin typeface="Monaco"/>
                <a:cs typeface="Monaco"/>
              </a:rPr>
              <a:t>Class cohesion is low (e.g. </a:t>
            </a:r>
            <a:r>
              <a:rPr lang="en-US" sz="1600" dirty="0" err="1" smtClean="0">
                <a:latin typeface="Monaco"/>
                <a:cs typeface="Monaco"/>
              </a:rPr>
              <a:t>ExactModel</a:t>
            </a:r>
            <a:r>
              <a:rPr lang="en-US" sz="1600" dirty="0" smtClean="0">
                <a:latin typeface="Monaco"/>
                <a:cs typeface="Monaco"/>
              </a:rPr>
              <a:t>, </a:t>
            </a:r>
            <a:r>
              <a:rPr lang="en-US" sz="1600" dirty="0" err="1" smtClean="0">
                <a:latin typeface="Monaco"/>
                <a:cs typeface="Monaco"/>
              </a:rPr>
              <a:t>SolverDispatcher</a:t>
            </a:r>
            <a:r>
              <a:rPr lang="en-US" sz="1600" dirty="0" smtClean="0">
                <a:latin typeface="Monaco"/>
                <a:cs typeface="Monaco"/>
              </a:rPr>
              <a:t>).</a:t>
            </a:r>
          </a:p>
          <a:p>
            <a:pPr lvl="1"/>
            <a:r>
              <a:rPr lang="en-US" sz="1600" dirty="0" err="1" smtClean="0">
                <a:latin typeface="Monaco"/>
                <a:cs typeface="Monaco"/>
              </a:rPr>
              <a:t>ExactWizard</a:t>
            </a:r>
            <a:r>
              <a:rPr lang="en-US" sz="1600" dirty="0" smtClean="0">
                <a:latin typeface="Monaco"/>
                <a:cs typeface="Monaco"/>
              </a:rPr>
              <a:t> breaks inheritance model by overriding superclass methods with empty methods (e.g. </a:t>
            </a:r>
            <a:r>
              <a:rPr lang="en-US" sz="1600" dirty="0" smtClean="0">
                <a:solidFill>
                  <a:srgbClr val="FF0000"/>
                </a:solidFill>
                <a:latin typeface="Monaco"/>
                <a:cs typeface="Monaco"/>
              </a:rPr>
              <a:t>finish()</a:t>
            </a:r>
            <a:r>
              <a:rPr lang="en-US" sz="1600" dirty="0" smtClean="0">
                <a:latin typeface="Monaco"/>
                <a:cs typeface="Monaco"/>
              </a:rPr>
              <a:t> );  prefer to use interface to encapsulate commonality between classes in this case.</a:t>
            </a:r>
            <a:endParaRPr lang="en-US" sz="1600" dirty="0">
              <a:latin typeface="Monaco"/>
              <a:cs typeface="Monaco"/>
            </a:endParaRPr>
          </a:p>
          <a:p>
            <a:r>
              <a:rPr lang="en-US" sz="2000" dirty="0" smtClean="0">
                <a:latin typeface="Monaco"/>
                <a:cs typeface="Monaco"/>
              </a:rPr>
              <a:t>Bugs</a:t>
            </a:r>
            <a:endParaRPr lang="en-US" sz="2000" dirty="0">
              <a:latin typeface="Monaco"/>
              <a:cs typeface="Monaco"/>
            </a:endParaRPr>
          </a:p>
          <a:p>
            <a:pPr lvl="1"/>
            <a:r>
              <a:rPr lang="en-US" sz="1600" dirty="0">
                <a:latin typeface="Monaco"/>
                <a:cs typeface="Monaco"/>
              </a:rPr>
              <a:t>Application shows inconsistencies between execution and documentation </a:t>
            </a:r>
            <a:r>
              <a:rPr lang="en-US" sz="1600" dirty="0" smtClean="0">
                <a:latin typeface="Monaco"/>
                <a:cs typeface="Monaco"/>
              </a:rPr>
              <a:t>(e.g. </a:t>
            </a:r>
            <a:r>
              <a:rPr lang="en-US" sz="1600" dirty="0">
                <a:latin typeface="Monaco"/>
                <a:cs typeface="Monaco"/>
              </a:rPr>
              <a:t>naming of tabs in </a:t>
            </a:r>
            <a:r>
              <a:rPr lang="en-US" sz="1600" dirty="0" smtClean="0">
                <a:latin typeface="Monaco"/>
                <a:cs typeface="Monaco"/>
              </a:rPr>
              <a:t>solutions frame)</a:t>
            </a:r>
          </a:p>
          <a:p>
            <a:pPr lvl="1"/>
            <a:endParaRPr lang="en-US" sz="1600" dirty="0" smtClean="0"/>
          </a:p>
          <a:p>
            <a:pPr marL="457200" lvl="1" indent="0">
              <a:buNone/>
            </a:pPr>
            <a:endParaRPr lang="en-US" sz="1600" dirty="0"/>
          </a:p>
        </p:txBody>
      </p:sp>
      <p:sp>
        <p:nvSpPr>
          <p:cNvPr id="4" name="幻灯片编号占位符 3"/>
          <p:cNvSpPr>
            <a:spLocks noGrp="1"/>
          </p:cNvSpPr>
          <p:nvPr>
            <p:ph type="sldNum" sz="quarter" idx="12"/>
          </p:nvPr>
        </p:nvSpPr>
        <p:spPr/>
        <p:txBody>
          <a:bodyPr/>
          <a:lstStyle/>
          <a:p>
            <a:r>
              <a:rPr lang="es-ES" dirty="0">
                <a:solidFill>
                  <a:srgbClr val="000000"/>
                </a:solidFill>
              </a:rPr>
              <a:t>8</a:t>
            </a:r>
            <a:endParaRPr lang="es-ES" dirty="0" smtClean="0">
              <a:solidFill>
                <a:srgbClr val="000000"/>
              </a:solidFill>
            </a:endParaRPr>
          </a:p>
        </p:txBody>
      </p:sp>
    </p:spTree>
    <p:extLst>
      <p:ext uri="{BB962C8B-B14F-4D97-AF65-F5344CB8AC3E}">
        <p14:creationId xmlns:p14="http://schemas.microsoft.com/office/powerpoint/2010/main" val="57569476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444</TotalTime>
  <Words>813</Words>
  <Application>Microsoft Macintosh PowerPoint</Application>
  <PresentationFormat>On-screen Show (4:3)</PresentationFormat>
  <Paragraphs>77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Diseño predeterminado</vt:lpstr>
      <vt:lpstr>Software Engineering for Industry: Analysis of JMVA Codebase</vt:lpstr>
      <vt:lpstr>Exploring JVMA</vt:lpstr>
      <vt:lpstr>How to use JMVA</vt:lpstr>
      <vt:lpstr>A Strong Cycle</vt:lpstr>
      <vt:lpstr>Dependencies among Critical Components</vt:lpstr>
      <vt:lpstr>Deciphering the Codebase</vt:lpstr>
      <vt:lpstr>Improved Layout</vt:lpstr>
      <vt:lpstr>Critique</vt:lpstr>
      <vt:lpstr>Critique (cont.)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for Industry Analysis of JMVA codebase</dc:title>
  <dc:creator>Static Hedge</dc:creator>
  <cp:lastModifiedBy>Static Hedge</cp:lastModifiedBy>
  <cp:revision>44</cp:revision>
  <dcterms:created xsi:type="dcterms:W3CDTF">2012-10-22T13:09:23Z</dcterms:created>
  <dcterms:modified xsi:type="dcterms:W3CDTF">2012-10-30T14:21:53Z</dcterms:modified>
</cp:coreProperties>
</file>