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0" r:id="rId5"/>
    <p:sldId id="264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1" autoAdjust="0"/>
  </p:normalViewPr>
  <p:slideViewPr>
    <p:cSldViewPr snapToGrid="0" snapToObjects="1">
      <p:cViewPr>
        <p:scale>
          <a:sx n="110" d="100"/>
          <a:sy n="110" d="100"/>
        </p:scale>
        <p:origin x="-10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1119-6150-8F4A-9CB0-3B4B7211A86B}" type="datetimeFigureOut">
              <a:rPr kumimoji="1" lang="zh-CN" altLang="en-US" smtClean="0"/>
              <a:t>10/29/12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E795-861E-5143-B6B8-BBABAEA6E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71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5CB4-CB45-1A43-B0B0-E388519BCB62}" type="datetimeFigureOut">
              <a:rPr kumimoji="1" lang="zh-CN" altLang="en-US" smtClean="0"/>
              <a:t>10/29/12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27D0-C9A5-7E41-9CC7-AADA78177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2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 smtClean="0">
                <a:solidFill>
                  <a:schemeClr val="bg1"/>
                </a:solidFill>
              </a:rPr>
              <a:t>analysis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FDA7-40B9-234B-B907-52119A8748C9}" type="slidenum">
              <a:rPr lang="es-ES" smtClean="0">
                <a:solidFill>
                  <a:srgbClr val="000000"/>
                </a:solidFill>
              </a:rPr>
              <a:pPr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downloaded the project </a:t>
            </a:r>
            <a:r>
              <a:rPr lang="en-US" sz="1600" dirty="0" smtClean="0">
                <a:latin typeface="Monaco"/>
                <a:cs typeface="Monaco"/>
              </a:rPr>
              <a:t>from SVN and </a:t>
            </a:r>
            <a:r>
              <a:rPr lang="en-US" sz="1600" dirty="0" smtClean="0">
                <a:latin typeface="Monaco"/>
                <a:cs typeface="Monaco"/>
              </a:rPr>
              <a:t>imported it into </a:t>
            </a:r>
            <a:r>
              <a:rPr lang="en-US" sz="1600" dirty="0" err="1" smtClean="0">
                <a:latin typeface="Monaco"/>
                <a:cs typeface="Monaco"/>
              </a:rPr>
              <a:t>IntelliJ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fixe a text encoding 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smtClean="0">
                <a:latin typeface="Monaco"/>
                <a:cs typeface="Monaco"/>
              </a:rPr>
              <a:t>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</a:t>
            </a:r>
            <a:r>
              <a:rPr lang="en-US" sz="1600" dirty="0" smtClean="0">
                <a:latin typeface="Monaco"/>
                <a:cs typeface="Monaco"/>
              </a:rPr>
              <a:t>) in the files.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Next, we  located the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smtClean="0">
                <a:latin typeface="Monaco"/>
                <a:cs typeface="Monaco"/>
              </a:rPr>
              <a:t>ran it to determine relationship between JMT and </a:t>
            </a:r>
            <a:r>
              <a:rPr lang="en-US" sz="1600" dirty="0" smtClean="0">
                <a:latin typeface="Monaco"/>
                <a:cs typeface="Monaco"/>
              </a:rPr>
              <a:t>JMVA.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This helped us find the entry point into the JMVA application: the 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observed how the application behaved by tracing the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actions)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produces solution 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</a:t>
            </a:r>
            <a:r>
              <a:rPr lang="en-US" sz="1600" dirty="0" smtClean="0">
                <a:latin typeface="Monaco"/>
                <a:cs typeface="Monaco"/>
              </a:rPr>
              <a:t>defined </a:t>
            </a:r>
            <a:r>
              <a:rPr lang="en-US" sz="1600" dirty="0" smtClean="0">
                <a:latin typeface="Monaco"/>
                <a:cs typeface="Monaco"/>
              </a:rPr>
              <a:t>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can be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1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  <a:cs typeface="Bank Gothic"/>
              </a:rPr>
              <a:t>How to use JMVA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Defining a model of queuing network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From an empty model: </a:t>
            </a:r>
            <a:endParaRPr lang="en-US" sz="1600" dirty="0">
              <a:latin typeface="Monaco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Parameters </a:t>
            </a:r>
            <a:r>
              <a:rPr lang="en-US" sz="1600" dirty="0">
                <a:latin typeface="Monaco"/>
                <a:cs typeface="Monaco"/>
              </a:rPr>
              <a:t>(classes</a:t>
            </a:r>
            <a:r>
              <a:rPr lang="en-US" sz="1600" dirty="0" smtClean="0">
                <a:latin typeface="Monaco"/>
                <a:cs typeface="Monaco"/>
              </a:rPr>
              <a:t>, stations, service </a:t>
            </a:r>
            <a:r>
              <a:rPr lang="en-US" sz="1600" dirty="0">
                <a:latin typeface="Monaco"/>
                <a:cs typeface="Monaco"/>
              </a:rPr>
              <a:t>demands) are entered </a:t>
            </a:r>
            <a:r>
              <a:rPr lang="en-US" sz="1600" dirty="0" smtClean="0">
                <a:latin typeface="Monaco"/>
                <a:cs typeface="Monaco"/>
              </a:rPr>
              <a:t>	using </a:t>
            </a:r>
            <a:r>
              <a:rPr lang="en-US" sz="1600" dirty="0">
                <a:latin typeface="Monaco"/>
                <a:cs typeface="Monaco"/>
              </a:rPr>
              <a:t>5 </a:t>
            </a:r>
            <a:r>
              <a:rPr lang="en-US" sz="1600" dirty="0" smtClean="0">
                <a:latin typeface="Monaco"/>
                <a:cs typeface="Monaco"/>
              </a:rPr>
              <a:t>or 6 tabs in Wizard</a:t>
            </a:r>
            <a:endParaRPr lang="en-US" sz="1600" dirty="0">
              <a:latin typeface="Monaco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select </a:t>
            </a:r>
            <a:r>
              <a:rPr lang="en-US" sz="1600" dirty="0">
                <a:latin typeface="Monaco"/>
                <a:cs typeface="Monaco"/>
              </a:rPr>
              <a:t>control parameter in what-if tab if models need to </a:t>
            </a:r>
            <a:r>
              <a:rPr lang="en-US" sz="1600" dirty="0" smtClean="0">
                <a:latin typeface="Monaco"/>
                <a:cs typeface="Monaco"/>
              </a:rPr>
              <a:t>	change </a:t>
            </a:r>
            <a:r>
              <a:rPr lang="en-US" sz="1600" dirty="0">
                <a:latin typeface="Monaco"/>
                <a:cs typeface="Monaco"/>
              </a:rPr>
              <a:t>values in selected </a:t>
            </a:r>
            <a:r>
              <a:rPr lang="en-US" sz="1600" dirty="0" smtClean="0">
                <a:latin typeface="Monaco"/>
                <a:cs typeface="Monaco"/>
              </a:rPr>
              <a:t>range</a:t>
            </a:r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From an existing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	load </a:t>
            </a:r>
            <a:r>
              <a:rPr lang="en-US" sz="1600" dirty="0">
                <a:latin typeface="Monaco"/>
                <a:cs typeface="Monaco"/>
              </a:rPr>
              <a:t>the model through 'File' </a:t>
            </a:r>
            <a:r>
              <a:rPr lang="en-US" sz="1600" dirty="0" smtClean="0">
                <a:latin typeface="Monaco"/>
                <a:cs typeface="Monaco"/>
              </a:rPr>
              <a:t>menu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Model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 use 'Solve' to solve the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 performance (</a:t>
            </a:r>
            <a:r>
              <a:rPr lang="en-US" sz="1600" dirty="0"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residence times, utilizations, synopsis </a:t>
            </a:r>
            <a:r>
              <a:rPr lang="en-US" sz="1600" dirty="0">
                <a:latin typeface="Monaco"/>
                <a:cs typeface="Monaco"/>
              </a:rPr>
              <a:t>panel) is shown on separate </a:t>
            </a:r>
            <a:r>
              <a:rPr lang="en-US" sz="1600" dirty="0" smtClean="0">
                <a:latin typeface="Monaco"/>
                <a:cs typeface="Monaco"/>
              </a:rPr>
              <a:t>window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Models can be saved into .</a:t>
            </a:r>
            <a:r>
              <a:rPr lang="en-US" sz="2000" dirty="0" err="1">
                <a:latin typeface="Monaco"/>
                <a:ea typeface="+mn-ea"/>
                <a:cs typeface="Monaco"/>
              </a:rPr>
              <a:t>jmva</a:t>
            </a:r>
            <a:r>
              <a:rPr lang="en-US" sz="2000" dirty="0">
                <a:latin typeface="Monaco"/>
                <a:ea typeface="+mn-ea"/>
                <a:cs typeface="Monaco"/>
              </a:rPr>
              <a:t> file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Monaco"/>
              <a:ea typeface="+mn-ea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ea typeface="Arial" charset="0"/>
              <a:cs typeface="Monaco"/>
            </a:endParaRPr>
          </a:p>
          <a:p>
            <a:endParaRPr lang="en-US" sz="1600" dirty="0">
              <a:latin typeface="Monaco"/>
              <a:ea typeface="Arial" charset="0"/>
              <a:cs typeface="Monaco"/>
            </a:endParaRPr>
          </a:p>
          <a:p>
            <a:pPr marL="0" indent="0">
              <a:buNone/>
            </a:pPr>
            <a:endParaRPr lang="en-US" sz="1600" dirty="0">
              <a:latin typeface="Monaco"/>
              <a:ea typeface="Arial" charset="0"/>
              <a:cs typeface="Monac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6E5-566A-AF49-BFD9-33660DDC8A6D}" type="slidenum">
              <a:rPr lang="es-ES" smtClean="0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Graphing the Structure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Deeper Analysis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Use of JDepend was not helpful because of the size of the project and large number of circular dependencies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IntelliJ Pro Dependency Matrix of JMVA (Figure 1) shows the coupling between packages (i.e.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depends on </a:t>
            </a:r>
            <a:r>
              <a:rPr lang="en-US" sz="1600" dirty="0" smtClean="0">
                <a:latin typeface="Courier New"/>
                <a:cs typeface="Courier New"/>
              </a:rPr>
              <a:t>common </a:t>
            </a:r>
            <a:r>
              <a:rPr lang="en-US" sz="1600" dirty="0" smtClean="0">
                <a:latin typeface="Monaco"/>
                <a:cs typeface="Monaco"/>
              </a:rPr>
              <a:t>package in 74 places, etc.)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Strong circular link between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-&gt; analytical, </a:t>
            </a:r>
            <a:r>
              <a:rPr lang="en-US" sz="1600" dirty="0" smtClean="0">
                <a:latin typeface="Monaco"/>
                <a:cs typeface="Monaco"/>
              </a:rPr>
              <a:t>282 times, </a:t>
            </a:r>
            <a:r>
              <a:rPr lang="en-US" sz="1600" dirty="0" smtClean="0">
                <a:latin typeface="Courier New"/>
                <a:cs typeface="Courier New"/>
              </a:rPr>
              <a:t>analytical -&gt;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262 times)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Specifically,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as it is referenced in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extensively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4" name="Picture 3" descr="initial dependenc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4096744"/>
            <a:ext cx="4283364" cy="207605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3786909" y="6172803"/>
            <a:ext cx="75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1</a:t>
            </a:r>
            <a:endParaRPr lang="en-US" sz="1000" dirty="0"/>
          </a:p>
        </p:txBody>
      </p:sp>
      <p:grpSp>
        <p:nvGrpSpPr>
          <p:cNvPr id="23" name="组 22"/>
          <p:cNvGrpSpPr/>
          <p:nvPr/>
        </p:nvGrpSpPr>
        <p:grpSpPr>
          <a:xfrm>
            <a:off x="5137728" y="4027471"/>
            <a:ext cx="3036453" cy="602256"/>
            <a:chOff x="5137728" y="4027471"/>
            <a:chExt cx="3036453" cy="602256"/>
          </a:xfrm>
        </p:grpSpPr>
        <p:grpSp>
          <p:nvGrpSpPr>
            <p:cNvPr id="17" name="组 16"/>
            <p:cNvGrpSpPr/>
            <p:nvPr/>
          </p:nvGrpSpPr>
          <p:grpSpPr>
            <a:xfrm>
              <a:off x="5137728" y="4027471"/>
              <a:ext cx="3036453" cy="602256"/>
              <a:chOff x="5137728" y="4027471"/>
              <a:chExt cx="3036453" cy="602256"/>
            </a:xfrm>
          </p:grpSpPr>
          <p:cxnSp>
            <p:nvCxnSpPr>
              <p:cNvPr id="7" name="直线箭头连接符 6"/>
              <p:cNvCxnSpPr/>
              <p:nvPr/>
            </p:nvCxnSpPr>
            <p:spPr>
              <a:xfrm flipH="1">
                <a:off x="5137728" y="4225636"/>
                <a:ext cx="1674090" cy="40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6811818" y="4027471"/>
                <a:ext cx="1362363" cy="35980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11818" y="4096744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-&gt; </a:t>
              </a:r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872182" y="4906819"/>
            <a:ext cx="3301999" cy="965090"/>
            <a:chOff x="4872182" y="4906819"/>
            <a:chExt cx="3301999" cy="965090"/>
          </a:xfrm>
        </p:grpSpPr>
        <p:cxnSp>
          <p:nvCxnSpPr>
            <p:cNvPr id="12" name="直线箭头连接符 11"/>
            <p:cNvCxnSpPr/>
            <p:nvPr/>
          </p:nvCxnSpPr>
          <p:spPr>
            <a:xfrm flipH="1" flipV="1">
              <a:off x="4872182" y="4906819"/>
              <a:ext cx="1939636" cy="7850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811818" y="5511909"/>
              <a:ext cx="1362363" cy="360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11818" y="5576493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-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&gt;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2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Critical Components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</a:p>
        </p:txBody>
      </p:sp>
      <p:pic>
        <p:nvPicPr>
          <p:cNvPr id="6" name="Content Placeholder 5" descr="DependencyGraph3.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5" r="-8635"/>
          <a:stretch>
            <a:fillRect/>
          </a:stretch>
        </p:blipFill>
        <p:spPr>
          <a:xfrm>
            <a:off x="209029" y="1417638"/>
            <a:ext cx="8934971" cy="4913890"/>
          </a:xfrm>
        </p:spPr>
      </p:pic>
      <p:sp>
        <p:nvSpPr>
          <p:cNvPr id="7" name="TextBox 6"/>
          <p:cNvSpPr txBox="1"/>
          <p:nvPr/>
        </p:nvSpPr>
        <p:spPr>
          <a:xfrm>
            <a:off x="-311727" y="2736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pPr marL="457200" lvl="1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57200" y="1417638"/>
            <a:ext cx="3595255" cy="4816983"/>
            <a:chOff x="457200" y="1417638"/>
            <a:chExt cx="3595255" cy="4816983"/>
          </a:xfrm>
        </p:grpSpPr>
        <p:pic>
          <p:nvPicPr>
            <p:cNvPr id="4" name="Picture 3" descr="StanBefo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595255" cy="4412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364" y="5988400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2a. Before refactoring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grpSp>
        <p:nvGrpSpPr>
          <p:cNvPr id="6" name="组 5"/>
          <p:cNvGrpSpPr/>
          <p:nvPr/>
        </p:nvGrpSpPr>
        <p:grpSpPr>
          <a:xfrm>
            <a:off x="4456544" y="1417637"/>
            <a:ext cx="3501569" cy="4820949"/>
            <a:chOff x="4456544" y="1417637"/>
            <a:chExt cx="3501569" cy="4820949"/>
          </a:xfrm>
        </p:grpSpPr>
        <p:pic>
          <p:nvPicPr>
            <p:cNvPr id="5" name="Picture 4" descr="StanAf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44" y="1417637"/>
              <a:ext cx="3501569" cy="44128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78583" y="5992365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2b. After refactoring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5113771"/>
          </a:xfrm>
        </p:spPr>
        <p:txBody>
          <a:bodyPr/>
          <a:lstStyle/>
          <a:p>
            <a:r>
              <a:rPr lang="en-US" sz="2000" dirty="0" smtClean="0"/>
              <a:t>Program architecture</a:t>
            </a:r>
          </a:p>
          <a:p>
            <a:pPr lvl="1"/>
            <a:r>
              <a:rPr lang="en-US" sz="1600" dirty="0" smtClean="0"/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/>
          </a:p>
          <a:p>
            <a:pPr lvl="1"/>
            <a:r>
              <a:rPr lang="en-US" sz="1600" dirty="0" smtClean="0"/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/>
              <a:t> package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/>
              <a:t>We recommend further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/>
              <a:t>Cyclical dependencies between different layers make understanding and maintaining project very difficult</a:t>
            </a:r>
          </a:p>
          <a:p>
            <a:r>
              <a:rPr lang="en-US" sz="2000" dirty="0" smtClean="0"/>
              <a:t>Code</a:t>
            </a:r>
          </a:p>
          <a:p>
            <a:pPr lvl="1"/>
            <a:r>
              <a:rPr lang="en-US" sz="1600" dirty="0" smtClean="0"/>
              <a:t>Comments are sparse and in Italian make it difficult to understand flow</a:t>
            </a:r>
          </a:p>
          <a:p>
            <a:pPr lvl="1"/>
            <a:r>
              <a:rPr lang="en-US" sz="1600" dirty="0" smtClean="0"/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doesn’t solve, </a:t>
            </a:r>
            <a:r>
              <a:rPr lang="en-US" sz="1600" dirty="0" smtClean="0">
                <a:latin typeface="Courier New"/>
                <a:cs typeface="Courier New"/>
              </a:rPr>
              <a:t>solve() </a:t>
            </a:r>
            <a:r>
              <a:rPr lang="en-US" sz="1600" dirty="0" smtClean="0"/>
              <a:t>method delegates responsibility rather than performing analysis, etc.)</a:t>
            </a:r>
          </a:p>
          <a:p>
            <a:pPr lvl="1"/>
            <a:r>
              <a:rPr lang="en-US" sz="1600" dirty="0" smtClean="0"/>
              <a:t>The test </a:t>
            </a:r>
            <a:r>
              <a:rPr lang="en-US" sz="1600" dirty="0"/>
              <a:t>package contains tests for main functional classes in analytical and engine package. The tests' output is either empty if succeed or error message printed to screen if failed. There is a lack of end-to-end tests and unit tests in other classes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pPr lvl="1"/>
            <a:r>
              <a:rPr lang="en-US" sz="1600" dirty="0" smtClean="0"/>
              <a:t>Components </a:t>
            </a:r>
            <a:r>
              <a:rPr lang="en-US" sz="1600" dirty="0"/>
              <a:t>are </a:t>
            </a:r>
            <a:r>
              <a:rPr lang="en-US" sz="1600" dirty="0" smtClean="0"/>
              <a:t>often linked </a:t>
            </a:r>
            <a:r>
              <a:rPr lang="en-US" sz="1600" dirty="0"/>
              <a:t>by direct call or </a:t>
            </a:r>
            <a:r>
              <a:rPr lang="en-US" sz="1600" dirty="0" smtClean="0"/>
              <a:t>reference</a:t>
            </a:r>
            <a:r>
              <a:rPr lang="en-US" sz="1600" dirty="0"/>
              <a:t> </a:t>
            </a:r>
            <a:r>
              <a:rPr lang="en-US" sz="1600" dirty="0" smtClean="0"/>
              <a:t>(e.g. </a:t>
            </a:r>
            <a:r>
              <a:rPr lang="en-US" sz="1600" dirty="0" err="1" smtClean="0">
                <a:latin typeface="Courier New"/>
                <a:cs typeface="Courier New"/>
              </a:rPr>
              <a:t>DirectModel</a:t>
            </a:r>
            <a:r>
              <a:rPr lang="en-US" sz="1600" dirty="0" smtClean="0"/>
              <a:t> </a:t>
            </a:r>
            <a:r>
              <a:rPr lang="en-US" sz="1600" dirty="0"/>
              <a:t>class calls 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</a:t>
            </a:r>
            <a:r>
              <a:rPr lang="en-US" sz="1600" dirty="0"/>
              <a:t>classes in </a:t>
            </a:r>
            <a:r>
              <a:rPr lang="en-US" sz="1600" dirty="0">
                <a:latin typeface="Courier New"/>
                <a:cs typeface="Courier New"/>
              </a:rPr>
              <a:t>analytical</a:t>
            </a:r>
            <a:r>
              <a:rPr lang="en-US" sz="1600" dirty="0"/>
              <a:t> package without any </a:t>
            </a:r>
            <a:r>
              <a:rPr lang="en-US" sz="1600" dirty="0" smtClean="0"/>
              <a:t>interface). </a:t>
            </a:r>
            <a:r>
              <a:rPr lang="en-US" sz="1600" dirty="0"/>
              <a:t>This dependency on concretion set barriers for doing unit test with mock objects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Class cohesion is low (e.g.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/>
              <a:t> breaks inheritance model by overriding superclass methods with empty methods (e.g. </a:t>
            </a:r>
            <a:r>
              <a:rPr lang="en-US" sz="1600" dirty="0" smtClean="0">
                <a:latin typeface="Courier New"/>
                <a:cs typeface="Courier New"/>
              </a:rPr>
              <a:t>finish()</a:t>
            </a:r>
            <a:r>
              <a:rPr lang="en-US" sz="1600" dirty="0" smtClean="0"/>
              <a:t> );  prefer to use interface to encapsulate commonality between classes in this case.</a:t>
            </a:r>
            <a:endParaRPr lang="en-US" sz="1600" dirty="0"/>
          </a:p>
          <a:p>
            <a:r>
              <a:rPr lang="en-US" sz="2000" dirty="0" smtClean="0"/>
              <a:t>Bugs</a:t>
            </a:r>
            <a:endParaRPr lang="en-US" sz="2000" dirty="0"/>
          </a:p>
          <a:p>
            <a:pPr lvl="1"/>
            <a:r>
              <a:rPr lang="en-US" sz="1600" dirty="0"/>
              <a:t>Application shows inconsistencies between execution and documentation (i.e. naming of tabs in solution</a:t>
            </a:r>
            <a:r>
              <a:rPr lang="en-US" sz="1600" dirty="0" smtClean="0"/>
              <a:t>)</a:t>
            </a:r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762</Words>
  <Application>Microsoft Macintosh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Software Engineering for Industry: analysis of JMVA codebase</vt:lpstr>
      <vt:lpstr>Deciphering the Codebase</vt:lpstr>
      <vt:lpstr>How to use JMVA</vt:lpstr>
      <vt:lpstr>Graphing the Structure</vt:lpstr>
      <vt:lpstr>Critical Components</vt:lpstr>
      <vt:lpstr>Deciphering the Codebase</vt:lpstr>
      <vt:lpstr>Improved Layout</vt:lpstr>
      <vt:lpstr>Critique</vt:lpstr>
      <vt:lpstr>Critique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Static Hedge</cp:lastModifiedBy>
  <cp:revision>37</cp:revision>
  <dcterms:created xsi:type="dcterms:W3CDTF">2012-10-22T13:09:23Z</dcterms:created>
  <dcterms:modified xsi:type="dcterms:W3CDTF">2012-10-29T22:44:40Z</dcterms:modified>
</cp:coreProperties>
</file>