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3" r:id="rId8"/>
    <p:sldId id="264" r:id="rId9"/>
    <p:sldId id="265" r:id="rId10"/>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83" autoAdjust="0"/>
    <p:restoredTop sz="88172" autoAdjust="0"/>
  </p:normalViewPr>
  <p:slideViewPr>
    <p:cSldViewPr>
      <p:cViewPr varScale="1">
        <p:scale>
          <a:sx n="64" d="100"/>
          <a:sy n="64" d="100"/>
        </p:scale>
        <p:origin x="-148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55D868-7BE6-4634-8B0B-F2D5BB510BC3}" type="datetimeFigureOut">
              <a:rPr lang="el-GR" smtClean="0"/>
              <a:pPr/>
              <a:t>7/11/2011</a:t>
            </a:fld>
            <a:endParaRPr lang="el-G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0D5856-C8FB-4FB6-9144-532D12EAE32D}" type="slidenum">
              <a:rPr lang="el-GR" smtClean="0"/>
              <a:pPr/>
              <a:t>‹#›</a:t>
            </a:fld>
            <a:endParaRPr lang="el-G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code appeared</a:t>
            </a:r>
            <a:r>
              <a:rPr lang="en-US" baseline="0" dirty="0" smtClean="0"/>
              <a:t> </a:t>
            </a:r>
            <a:r>
              <a:rPr lang="en-US" dirty="0" smtClean="0"/>
              <a:t>initially as an absolute mess</a:t>
            </a:r>
            <a:r>
              <a:rPr lang="en-US" baseline="0" dirty="0" smtClean="0"/>
              <a:t>…”big ball of mud” in CodePro tools. The packages names’ did not match the name of the application so it was impossible to establish a one-to-one mapping between packages and applications. We had to start by looking at the whole thing.</a:t>
            </a:r>
          </a:p>
          <a:p>
            <a:endParaRPr lang="en-US" baseline="0" dirty="0" smtClean="0"/>
          </a:p>
          <a:p>
            <a:r>
              <a:rPr lang="en-US" baseline="0" dirty="0" smtClean="0"/>
              <a:t>We only managed to come to useful conclusions when we ran the application and observed the actual flow and classes/objects involved when execution each function.</a:t>
            </a:r>
            <a:endParaRPr lang="el-GR" dirty="0"/>
          </a:p>
        </p:txBody>
      </p:sp>
      <p:sp>
        <p:nvSpPr>
          <p:cNvPr id="4" name="Slide Number Placeholder 3"/>
          <p:cNvSpPr>
            <a:spLocks noGrp="1"/>
          </p:cNvSpPr>
          <p:nvPr>
            <p:ph type="sldNum" sz="quarter" idx="10"/>
          </p:nvPr>
        </p:nvSpPr>
        <p:spPr/>
        <p:txBody>
          <a:bodyPr/>
          <a:lstStyle/>
          <a:p>
            <a:fld id="{730D5856-C8FB-4FB6-9144-532D12EAE32D}" type="slidenum">
              <a:rPr lang="el-GR" smtClean="0"/>
              <a:pPr/>
              <a:t>2</a:t>
            </a:fld>
            <a:endParaRPr lang="el-G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are service demands</a:t>
            </a:r>
            <a:r>
              <a:rPr lang="en-US" baseline="0" dirty="0" smtClean="0"/>
              <a:t> -&gt; verbal. Service demand is the product between service time and number of visits.</a:t>
            </a:r>
          </a:p>
          <a:p>
            <a:r>
              <a:rPr lang="en-GB" dirty="0" smtClean="0">
                <a:ea typeface="Calibri"/>
                <a:cs typeface="Times New Roman"/>
              </a:rPr>
              <a:t>The queuing network is defined in terms of classes (customer types), stations (service nodes),and  service demands (or service times and visits) Service demands define connections: classes </a:t>
            </a:r>
            <a:r>
              <a:rPr lang="en-GB" dirty="0" smtClean="0">
                <a:ea typeface="Calibri"/>
                <a:cs typeface="Calibri"/>
              </a:rPr>
              <a:t>↔ stations</a:t>
            </a:r>
          </a:p>
          <a:p>
            <a:endParaRPr lang="en-US" baseline="0" dirty="0" smtClean="0"/>
          </a:p>
        </p:txBody>
      </p:sp>
      <p:sp>
        <p:nvSpPr>
          <p:cNvPr id="4" name="Slide Number Placeholder 3"/>
          <p:cNvSpPr>
            <a:spLocks noGrp="1"/>
          </p:cNvSpPr>
          <p:nvPr>
            <p:ph type="sldNum" sz="quarter" idx="10"/>
          </p:nvPr>
        </p:nvSpPr>
        <p:spPr/>
        <p:txBody>
          <a:bodyPr/>
          <a:lstStyle/>
          <a:p>
            <a:fld id="{730D5856-C8FB-4FB6-9144-532D12EAE32D}" type="slidenum">
              <a:rPr lang="el-GR" smtClean="0"/>
              <a:pPr/>
              <a:t>3</a:t>
            </a:fld>
            <a:endParaRPr lang="el-G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From the main JMT window, you can click a button that takes you to the JMVA application.</a:t>
            </a:r>
          </a:p>
          <a:p>
            <a:r>
              <a:rPr lang="en-US" dirty="0" smtClean="0"/>
              <a:t>Explain the different</a:t>
            </a:r>
            <a:r>
              <a:rPr lang="en-US" baseline="0" dirty="0" smtClean="0"/>
              <a:t> options on the screenshot referring to the toolbar. Mention that the same options are available from the Action menu.</a:t>
            </a:r>
          </a:p>
          <a:p>
            <a:r>
              <a:rPr lang="en-US" b="1" dirty="0" smtClean="0"/>
              <a:t>Type</a:t>
            </a:r>
            <a:r>
              <a:rPr lang="en-US" b="1" baseline="0" dirty="0" smtClean="0"/>
              <a:t> of classes</a:t>
            </a:r>
            <a:r>
              <a:rPr lang="en-US" baseline="0" dirty="0" smtClean="0"/>
              <a:t>: </a:t>
            </a:r>
            <a:r>
              <a:rPr lang="en-US" u="sng" baseline="0" dirty="0" smtClean="0"/>
              <a:t>open</a:t>
            </a:r>
            <a:r>
              <a:rPr lang="en-US" u="none" baseline="0" dirty="0" smtClean="0"/>
              <a:t> </a:t>
            </a:r>
            <a:r>
              <a:rPr lang="en-US" baseline="0" dirty="0" smtClean="0"/>
              <a:t>with infinite number of customers and lambda arrival rate, </a:t>
            </a:r>
            <a:r>
              <a:rPr lang="en-US" u="sng" baseline="0" dirty="0" smtClean="0"/>
              <a:t>closed</a:t>
            </a:r>
            <a:r>
              <a:rPr lang="en-US" baseline="0" dirty="0" smtClean="0"/>
              <a:t> is finite number of customers.</a:t>
            </a:r>
          </a:p>
          <a:p>
            <a:r>
              <a:rPr lang="en-US" b="1" baseline="0" dirty="0" smtClean="0"/>
              <a:t>Service stations</a:t>
            </a:r>
            <a:r>
              <a:rPr lang="en-US" baseline="0" dirty="0" smtClean="0"/>
              <a:t>: </a:t>
            </a:r>
            <a:r>
              <a:rPr lang="en-US" u="sng" baseline="0" dirty="0" smtClean="0"/>
              <a:t>load dependent</a:t>
            </a:r>
            <a:r>
              <a:rPr lang="en-US" baseline="0" dirty="0" smtClean="0"/>
              <a:t> (you have to provide an expression that defines service demands in terms of number of customers), </a:t>
            </a:r>
            <a:r>
              <a:rPr lang="en-US" u="sng" baseline="0" dirty="0" smtClean="0"/>
              <a:t>load independent</a:t>
            </a:r>
            <a:r>
              <a:rPr lang="en-US" baseline="0" dirty="0" smtClean="0"/>
              <a:t> (no effect by number of customers) and delay server.</a:t>
            </a:r>
          </a:p>
          <a:p>
            <a:r>
              <a:rPr lang="en-US" b="1" baseline="0" dirty="0" smtClean="0"/>
              <a:t>Service Time/Visits – Service Demands</a:t>
            </a:r>
            <a:r>
              <a:rPr lang="en-US" baseline="0" dirty="0" smtClean="0"/>
              <a:t>: define connections from classes to stations.</a:t>
            </a:r>
          </a:p>
          <a:p>
            <a:r>
              <a:rPr lang="en-US" b="1" baseline="0" dirty="0" smtClean="0"/>
              <a:t>What-If Analysis</a:t>
            </a:r>
            <a:r>
              <a:rPr lang="en-US" baseline="0" dirty="0" smtClean="0"/>
              <a:t>: choose which parameters of the model should be changed and run sensitivity analysis.</a:t>
            </a:r>
          </a:p>
          <a:p>
            <a:r>
              <a:rPr lang="en-US" b="1" baseline="0" dirty="0" smtClean="0"/>
              <a:t>Results</a:t>
            </a:r>
            <a:r>
              <a:rPr lang="en-US" baseline="0" dirty="0" smtClean="0"/>
              <a:t>: you can plot network throughput, delays, utilization, residence times, etc. Results can be presented graphically or in text.</a:t>
            </a:r>
          </a:p>
          <a:p>
            <a:endParaRPr lang="en-US" baseline="0" dirty="0" smtClean="0"/>
          </a:p>
          <a:p>
            <a:endParaRPr lang="el-GR" dirty="0"/>
          </a:p>
        </p:txBody>
      </p:sp>
      <p:sp>
        <p:nvSpPr>
          <p:cNvPr id="4" name="Slide Number Placeholder 3"/>
          <p:cNvSpPr>
            <a:spLocks noGrp="1"/>
          </p:cNvSpPr>
          <p:nvPr>
            <p:ph type="sldNum" sz="quarter" idx="10"/>
          </p:nvPr>
        </p:nvSpPr>
        <p:spPr/>
        <p:txBody>
          <a:bodyPr/>
          <a:lstStyle/>
          <a:p>
            <a:fld id="{730D5856-C8FB-4FB6-9144-532D12EAE32D}" type="slidenum">
              <a:rPr lang="el-GR" smtClean="0"/>
              <a:pPr/>
              <a:t>4</a:t>
            </a:fld>
            <a:endParaRPr lang="el-G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Alex: I think</a:t>
            </a:r>
            <a:r>
              <a:rPr lang="en-US" baseline="0" dirty="0" smtClean="0"/>
              <a:t> the authors were going for a layered approach which is not shown in this figure.</a:t>
            </a:r>
          </a:p>
          <a:p>
            <a:r>
              <a:rPr lang="en-US" b="1" u="sng" baseline="0" dirty="0" smtClean="0"/>
              <a:t>Things to mention in this slide related to structure</a:t>
            </a:r>
          </a:p>
          <a:p>
            <a:r>
              <a:rPr lang="en-US" b="0" u="none" baseline="0" dirty="0" smtClean="0"/>
              <a:t>How did we find out which packages are used by JMVA? Manual inspection of the code.</a:t>
            </a:r>
          </a:p>
          <a:p>
            <a:endParaRPr lang="en-US" b="0" u="none" baseline="0" dirty="0" smtClean="0"/>
          </a:p>
          <a:p>
            <a:r>
              <a:rPr lang="en-US" b="0" u="none" baseline="0" dirty="0" smtClean="0"/>
              <a:t>There are many dependencies, if you wanted to deploy JMVA as a stand-alone application, you would need all those dependencies. Some of these dependencies make sense and are correct because they usually deal with low-level abstractions (reusable GUI components, XML helper methods, etc). These things are appropriate for a layered structure. However, there are some dependencies that go against this idea…e.g.: </a:t>
            </a:r>
            <a:r>
              <a:rPr lang="en-US" b="0" u="sng" baseline="0" dirty="0" smtClean="0"/>
              <a:t>jmt.analytical</a:t>
            </a:r>
            <a:r>
              <a:rPr lang="en-US" b="0" u="none" baseline="0" dirty="0" smtClean="0"/>
              <a:t> dependens on </a:t>
            </a:r>
            <a:r>
              <a:rPr lang="en-US" b="0" i="0" u="sng" baseline="0" dirty="0" smtClean="0"/>
              <a:t>jmt.gui.exact</a:t>
            </a:r>
            <a:r>
              <a:rPr lang="en-US" b="0" u="none" baseline="0" dirty="0" smtClean="0"/>
              <a:t> because of the ExactModel class.</a:t>
            </a:r>
          </a:p>
          <a:p>
            <a:endParaRPr lang="en-US" b="0" u="none" baseline="0" dirty="0" smtClean="0"/>
          </a:p>
          <a:p>
            <a:r>
              <a:rPr lang="en-US" b="1" u="sng" baseline="0" dirty="0" smtClean="0"/>
              <a:t>Upward dependencies are wrong!!</a:t>
            </a:r>
          </a:p>
          <a:p>
            <a:pPr marL="228600" indent="-228600">
              <a:buAutoNum type="arabicParenR"/>
            </a:pPr>
            <a:r>
              <a:rPr lang="en-US" b="0" u="none" baseline="0" dirty="0" smtClean="0"/>
              <a:t>jmt.engine depends on </a:t>
            </a:r>
            <a:r>
              <a:rPr lang="en-US" b="0" u="none" baseline="0" dirty="0" err="1" smtClean="0"/>
              <a:t>jmt.gui.common</a:t>
            </a:r>
            <a:r>
              <a:rPr lang="en-US" b="0" u="none" baseline="0" dirty="0" smtClean="0"/>
              <a:t> because of </a:t>
            </a:r>
            <a:r>
              <a:rPr lang="en-US" b="0" u="none" baseline="0" dirty="0" err="1" smtClean="0"/>
              <a:t>jmt.engine.simDispatcher.Dispatcher_jMVAschema</a:t>
            </a:r>
            <a:r>
              <a:rPr lang="en-US" b="0" u="none" baseline="0" dirty="0" smtClean="0"/>
              <a:t>. This class is importing </a:t>
            </a:r>
            <a:r>
              <a:rPr lang="en-US" b="0" u="none" baseline="0" dirty="0" err="1" smtClean="0"/>
              <a:t>jmt.gui.common.definitions</a:t>
            </a:r>
            <a:r>
              <a:rPr lang="en-US" b="0" u="none" baseline="0" dirty="0" smtClean="0"/>
              <a:t>.*.</a:t>
            </a:r>
          </a:p>
          <a:p>
            <a:pPr marL="228600" indent="-228600">
              <a:buAutoNum type="arabicParenR"/>
            </a:pPr>
            <a:r>
              <a:rPr lang="en-US" b="0" u="none" baseline="0" dirty="0" smtClean="0"/>
              <a:t>jmt.analytical depends on jmt.gui.exact. This is because of ExactModel which is defined in the GUI package. It shouldn’t be defined there.</a:t>
            </a:r>
          </a:p>
          <a:p>
            <a:pPr marL="228600" indent="-228600">
              <a:buAutoNum type="arabicParenR"/>
            </a:pPr>
            <a:r>
              <a:rPr lang="en-US" b="0" u="none" baseline="0" dirty="0" smtClean="0"/>
              <a:t>jmt.analytical depends on jmt.engine because of </a:t>
            </a:r>
            <a:r>
              <a:rPr lang="en-US" b="0" u="none" baseline="0" dirty="0" err="1" smtClean="0"/>
              <a:t>jmt.engine.math.Printer</a:t>
            </a:r>
            <a:r>
              <a:rPr lang="en-US" b="0" u="none" baseline="0" dirty="0" smtClean="0"/>
              <a:t> and </a:t>
            </a:r>
            <a:r>
              <a:rPr lang="en-US" b="0" u="none" baseline="0" dirty="0" err="1" smtClean="0"/>
              <a:t>jmt.engine.math.Erlang</a:t>
            </a:r>
            <a:r>
              <a:rPr lang="en-US" b="0" u="none" baseline="0" dirty="0" smtClean="0"/>
              <a:t>. This is bad because the MVA solver has to be deployed with the actual simulation engine which is in fact used by the other applications in the JMT suite.</a:t>
            </a:r>
          </a:p>
          <a:p>
            <a:pPr marL="228600" indent="-228600">
              <a:buAutoNum type="arabicParenR"/>
            </a:pPr>
            <a:r>
              <a:rPr lang="en-US" b="0" u="none" baseline="0" dirty="0" smtClean="0"/>
              <a:t/>
            </a:r>
            <a:br>
              <a:rPr lang="en-US" b="0" u="none" baseline="0" dirty="0" smtClean="0"/>
            </a:br>
            <a:endParaRPr lang="en-US" b="0" u="none" baseline="0" dirty="0" smtClean="0"/>
          </a:p>
          <a:p>
            <a:pPr marL="228600" indent="-228600">
              <a:buAutoNum type="arabicParenR"/>
            </a:pPr>
            <a:endParaRPr lang="en-US" b="0" u="none" baseline="0" dirty="0" smtClean="0"/>
          </a:p>
          <a:p>
            <a:endParaRPr lang="en-US" b="0" u="none" baseline="0" dirty="0" smtClean="0"/>
          </a:p>
          <a:p>
            <a:endParaRPr lang="en-US" b="0" u="none" baseline="0" dirty="0" smtClean="0"/>
          </a:p>
        </p:txBody>
      </p:sp>
      <p:sp>
        <p:nvSpPr>
          <p:cNvPr id="4" name="Slide Number Placeholder 3"/>
          <p:cNvSpPr>
            <a:spLocks noGrp="1"/>
          </p:cNvSpPr>
          <p:nvPr>
            <p:ph type="sldNum" sz="quarter" idx="10"/>
          </p:nvPr>
        </p:nvSpPr>
        <p:spPr/>
        <p:txBody>
          <a:bodyPr/>
          <a:lstStyle/>
          <a:p>
            <a:fld id="{730D5856-C8FB-4FB6-9144-532D12EAE32D}" type="slidenum">
              <a:rPr lang="el-GR" smtClean="0"/>
              <a:pPr/>
              <a:t>5</a:t>
            </a:fld>
            <a:endParaRPr lang="el-G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Just do</a:t>
            </a:r>
            <a:r>
              <a:rPr lang="en-US" baseline="0" dirty="0" smtClean="0"/>
              <a:t> a quick review of how the classes interact between </a:t>
            </a:r>
            <a:endParaRPr lang="el-GR" dirty="0"/>
          </a:p>
        </p:txBody>
      </p:sp>
      <p:sp>
        <p:nvSpPr>
          <p:cNvPr id="4" name="Slide Number Placeholder 3"/>
          <p:cNvSpPr>
            <a:spLocks noGrp="1"/>
          </p:cNvSpPr>
          <p:nvPr>
            <p:ph type="sldNum" sz="quarter" idx="10"/>
          </p:nvPr>
        </p:nvSpPr>
        <p:spPr/>
        <p:txBody>
          <a:bodyPr/>
          <a:lstStyle/>
          <a:p>
            <a:fld id="{730D5856-C8FB-4FB6-9144-532D12EAE32D}" type="slidenum">
              <a:rPr lang="el-GR" smtClean="0"/>
              <a:pPr/>
              <a:t>6</a:t>
            </a:fld>
            <a:endParaRPr lang="el-G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Just quickly and briefly mention what responsibilities each class has</a:t>
            </a:r>
            <a:r>
              <a:rPr lang="en-US" baseline="0" dirty="0" smtClean="0"/>
              <a:t> and go over the application features and how they are supported by these classes.</a:t>
            </a:r>
            <a:endParaRPr lang="el-GR" dirty="0"/>
          </a:p>
        </p:txBody>
      </p:sp>
      <p:sp>
        <p:nvSpPr>
          <p:cNvPr id="4" name="Slide Number Placeholder 3"/>
          <p:cNvSpPr>
            <a:spLocks noGrp="1"/>
          </p:cNvSpPr>
          <p:nvPr>
            <p:ph type="sldNum" sz="quarter" idx="10"/>
          </p:nvPr>
        </p:nvSpPr>
        <p:spPr/>
        <p:txBody>
          <a:bodyPr/>
          <a:lstStyle/>
          <a:p>
            <a:fld id="{730D5856-C8FB-4FB6-9144-532D12EAE32D}" type="slidenum">
              <a:rPr lang="el-GR" smtClean="0"/>
              <a:pPr/>
              <a:t>7</a:t>
            </a:fld>
            <a:endParaRPr lang="el-G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internal representation of the model is awkward. Double arrays are used for class parameters, sometime these mean arrival rates (open classes) and other times, population (closed). </a:t>
            </a:r>
          </a:p>
          <a:p>
            <a:r>
              <a:rPr lang="en-US" dirty="0" smtClean="0"/>
              <a:t>Stations: instead of having a list of station objects, the model keeps an array of individual attribute arrays (name, type, etc). Same applies for classes of customers. Service parameters (visits, times) are kept in independent arrays instead of associating it to stations.</a:t>
            </a:r>
          </a:p>
          <a:p>
            <a:r>
              <a:rPr lang="en-US" dirty="0" smtClean="0"/>
              <a:t>Results kept in multidimensional arrays. So many arrays require for the development of custom helper methods (resize, resize2, resize3, copy, copy2, copy3, toString, toString2, toString3). </a:t>
            </a:r>
          </a:p>
          <a:p>
            <a:r>
              <a:rPr lang="en-US" dirty="0" smtClean="0"/>
              <a:t>Some comments are written in Italian, e.g.: ExactModel, line 257.</a:t>
            </a:r>
          </a:p>
          <a:p>
            <a:r>
              <a:rPr lang="en-US" dirty="0" smtClean="0"/>
              <a:t>Getters and setters fail to enforce encapsulation. The interface leaks internal implementation details to client code. There is no setServiceTime(), setServiceTimes() instead. This is valid client code:</a:t>
            </a:r>
          </a:p>
          <a:p>
            <a:r>
              <a:rPr lang="en-US" sz="1200" kern="1200" dirty="0" smtClean="0">
                <a:solidFill>
                  <a:schemeClr val="tx1"/>
                </a:solidFill>
                <a:latin typeface="+mn-lt"/>
                <a:ea typeface="+mn-ea"/>
                <a:cs typeface="+mn-cs"/>
              </a:rPr>
              <a:t>            </a:t>
            </a:r>
            <a:endParaRPr lang="en-US" dirty="0" smtClean="0"/>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int</a:t>
            </a:r>
            <a:r>
              <a:rPr lang="en-US" sz="1200" kern="1200" dirty="0" smtClean="0">
                <a:solidFill>
                  <a:schemeClr val="tx1"/>
                </a:solidFill>
                <a:latin typeface="+mn-lt"/>
                <a:ea typeface="+mn-ea"/>
                <a:cs typeface="+mn-cs"/>
              </a:rPr>
              <a:t> types[] = </a:t>
            </a:r>
            <a:r>
              <a:rPr lang="en-US" sz="1200" b="1" kern="1200" dirty="0" smtClean="0">
                <a:solidFill>
                  <a:schemeClr val="tx1"/>
                </a:solidFill>
                <a:latin typeface="+mn-lt"/>
                <a:ea typeface="+mn-ea"/>
                <a:cs typeface="+mn-cs"/>
              </a:rPr>
              <a:t>new</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int</a:t>
            </a:r>
            <a:r>
              <a:rPr lang="en-US" sz="1200" kern="1200" dirty="0" smtClean="0">
                <a:solidFill>
                  <a:schemeClr val="tx1"/>
                </a:solidFill>
                <a:latin typeface="+mn-lt"/>
                <a:ea typeface="+mn-ea"/>
                <a:cs typeface="+mn-cs"/>
              </a:rPr>
              <a:t>[10];</a:t>
            </a:r>
            <a:endParaRPr lang="en-US" dirty="0" smtClean="0"/>
          </a:p>
          <a:p>
            <a:r>
              <a:rPr lang="en-US" sz="1200" kern="1200" dirty="0" smtClean="0">
                <a:solidFill>
                  <a:schemeClr val="tx1"/>
                </a:solidFill>
                <a:latin typeface="+mn-lt"/>
                <a:ea typeface="+mn-ea"/>
                <a:cs typeface="+mn-cs"/>
              </a:rPr>
              <a:t>            types[0] = ExactModel.</a:t>
            </a:r>
            <a:r>
              <a:rPr lang="en-US" sz="1200" i="1" kern="1200" dirty="0" smtClean="0">
                <a:solidFill>
                  <a:schemeClr val="tx1"/>
                </a:solidFill>
                <a:latin typeface="+mn-lt"/>
                <a:ea typeface="+mn-ea"/>
                <a:cs typeface="+mn-cs"/>
              </a:rPr>
              <a:t>CLASS_OPEN</a:t>
            </a:r>
            <a:r>
              <a:rPr lang="en-US" sz="1200" kern="1200" dirty="0" smtClean="0">
                <a:solidFill>
                  <a:schemeClr val="tx1"/>
                </a:solidFill>
                <a:latin typeface="+mn-lt"/>
                <a:ea typeface="+mn-ea"/>
                <a:cs typeface="+mn-cs"/>
              </a:rPr>
              <a:t>;</a:t>
            </a:r>
            <a:endParaRPr lang="en-US" dirty="0" smtClean="0"/>
          </a:p>
          <a:p>
            <a:r>
              <a:rPr lang="en-US" sz="1200" kern="1200" dirty="0" smtClean="0">
                <a:solidFill>
                  <a:schemeClr val="tx1"/>
                </a:solidFill>
                <a:latin typeface="+mn-lt"/>
                <a:ea typeface="+mn-ea"/>
                <a:cs typeface="+mn-cs"/>
              </a:rPr>
              <a:t>            types[1] = </a:t>
            </a:r>
            <a:r>
              <a:rPr lang="en-US" sz="1200" u="sng" kern="1200" dirty="0" smtClean="0">
                <a:solidFill>
                  <a:schemeClr val="tx1"/>
                </a:solidFill>
                <a:latin typeface="+mn-lt"/>
                <a:ea typeface="+mn-ea"/>
                <a:cs typeface="+mn-cs"/>
              </a:rPr>
              <a:t>ExactModel</a:t>
            </a:r>
            <a:r>
              <a:rPr lang="en-US" sz="1200" kern="1200" dirty="0" smtClean="0">
                <a:solidFill>
                  <a:schemeClr val="tx1"/>
                </a:solidFill>
                <a:latin typeface="+mn-lt"/>
                <a:ea typeface="+mn-ea"/>
                <a:cs typeface="+mn-cs"/>
              </a:rPr>
              <a:t>.</a:t>
            </a:r>
            <a:r>
              <a:rPr lang="en-US" sz="1200" i="1" kern="1200" dirty="0" smtClean="0">
                <a:solidFill>
                  <a:schemeClr val="tx1"/>
                </a:solidFill>
                <a:latin typeface="+mn-lt"/>
                <a:ea typeface="+mn-ea"/>
                <a:cs typeface="+mn-cs"/>
              </a:rPr>
              <a:t>CLASS_CLOSED</a:t>
            </a:r>
            <a:r>
              <a:rPr lang="en-US" sz="1200" kern="1200" dirty="0" smtClean="0">
                <a:solidFill>
                  <a:schemeClr val="tx1"/>
                </a:solidFill>
                <a:latin typeface="+mn-lt"/>
                <a:ea typeface="+mn-ea"/>
                <a:cs typeface="+mn-cs"/>
              </a:rPr>
              <a:t>;</a:t>
            </a:r>
            <a:endParaRPr lang="en-US" dirty="0" smtClean="0"/>
          </a:p>
          <a:p>
            <a:r>
              <a:rPr lang="en-US" sz="1200" kern="1200" dirty="0" smtClean="0">
                <a:solidFill>
                  <a:schemeClr val="tx1"/>
                </a:solidFill>
                <a:latin typeface="+mn-lt"/>
                <a:ea typeface="+mn-ea"/>
                <a:cs typeface="+mn-cs"/>
              </a:rPr>
              <a:t>            types[2] = ExactModel.</a:t>
            </a:r>
            <a:r>
              <a:rPr lang="en-US" sz="1200" i="1" kern="1200" dirty="0" smtClean="0">
                <a:solidFill>
                  <a:schemeClr val="tx1"/>
                </a:solidFill>
                <a:latin typeface="+mn-lt"/>
                <a:ea typeface="+mn-ea"/>
                <a:cs typeface="+mn-cs"/>
              </a:rPr>
              <a:t>CLASS_CLOSED</a:t>
            </a:r>
            <a:r>
              <a:rPr lang="en-US" sz="1200" kern="1200" dirty="0" smtClean="0">
                <a:solidFill>
                  <a:schemeClr val="tx1"/>
                </a:solidFill>
                <a:latin typeface="+mn-lt"/>
                <a:ea typeface="+mn-ea"/>
                <a:cs typeface="+mn-cs"/>
              </a:rPr>
              <a:t>; </a:t>
            </a:r>
            <a:endParaRPr lang="en-US" dirty="0" smtClean="0"/>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this</a:t>
            </a:r>
            <a:r>
              <a:rPr lang="en-US" sz="1200" kern="1200" dirty="0" smtClean="0">
                <a:solidFill>
                  <a:schemeClr val="tx1"/>
                </a:solidFill>
                <a:latin typeface="+mn-lt"/>
                <a:ea typeface="+mn-ea"/>
                <a:cs typeface="+mn-cs"/>
              </a:rPr>
              <a:t>.data.resize(5, 10);</a:t>
            </a:r>
            <a:endParaRPr lang="en-US" dirty="0" smtClean="0"/>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this</a:t>
            </a:r>
            <a:r>
              <a:rPr lang="en-US" sz="1200" kern="1200" dirty="0" smtClean="0">
                <a:solidFill>
                  <a:schemeClr val="tx1"/>
                </a:solidFill>
                <a:latin typeface="+mn-lt"/>
                <a:ea typeface="+mn-ea"/>
                <a:cs typeface="+mn-cs"/>
              </a:rPr>
              <a:t>.data.setClassTypes(types);</a:t>
            </a:r>
            <a:endParaRPr lang="en-US" dirty="0" smtClean="0"/>
          </a:p>
          <a:p>
            <a:r>
              <a:rPr lang="en-US" sz="1200" kern="1200" dirty="0" smtClean="0">
                <a:solidFill>
                  <a:schemeClr val="tx1"/>
                </a:solidFill>
                <a:latin typeface="+mn-lt"/>
                <a:ea typeface="+mn-ea"/>
                <a:cs typeface="+mn-cs"/>
              </a:rPr>
              <a:t>            types[2] = 1000;</a:t>
            </a:r>
            <a:endParaRPr lang="en-US" dirty="0" smtClean="0"/>
          </a:p>
          <a:p>
            <a:r>
              <a:rPr lang="en-US" dirty="0" smtClean="0"/>
              <a:t> </a:t>
            </a:r>
          </a:p>
          <a:p>
            <a:r>
              <a:rPr lang="en-US" dirty="0" smtClean="0"/>
              <a:t>Another example, this time using a getter to change the internal object’s state without calling a setter. It is possible to set the customer class type to some invalid value:  </a:t>
            </a:r>
          </a:p>
          <a:p>
            <a:endParaRPr lang="en-US" dirty="0" smtClean="0"/>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int</a:t>
            </a:r>
            <a:r>
              <a:rPr lang="en-US" sz="1200" kern="1200" dirty="0" smtClean="0">
                <a:solidFill>
                  <a:schemeClr val="tx1"/>
                </a:solidFill>
                <a:latin typeface="+mn-lt"/>
                <a:ea typeface="+mn-ea"/>
                <a:cs typeface="+mn-cs"/>
              </a:rPr>
              <a:t>[] classTypes = data.getClassTypes();</a:t>
            </a:r>
            <a:endParaRPr lang="en-US" dirty="0" smtClean="0"/>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if</a:t>
            </a:r>
            <a:r>
              <a:rPr lang="en-US" sz="1200" kern="1200" dirty="0" smtClean="0">
                <a:solidFill>
                  <a:schemeClr val="tx1"/>
                </a:solidFill>
                <a:latin typeface="+mn-lt"/>
                <a:ea typeface="+mn-ea"/>
                <a:cs typeface="+mn-cs"/>
              </a:rPr>
              <a:t>((classTypes != </a:t>
            </a:r>
            <a:r>
              <a:rPr lang="en-US" sz="1200" b="1" kern="1200" dirty="0" smtClean="0">
                <a:solidFill>
                  <a:schemeClr val="tx1"/>
                </a:solidFill>
                <a:latin typeface="+mn-lt"/>
                <a:ea typeface="+mn-ea"/>
                <a:cs typeface="+mn-cs"/>
              </a:rPr>
              <a:t>null</a:t>
            </a:r>
            <a:r>
              <a:rPr lang="en-US" sz="1200" kern="1200" dirty="0" smtClean="0">
                <a:solidFill>
                  <a:schemeClr val="tx1"/>
                </a:solidFill>
                <a:latin typeface="+mn-lt"/>
                <a:ea typeface="+mn-ea"/>
                <a:cs typeface="+mn-cs"/>
              </a:rPr>
              <a:t>) &amp;&amp; (classTypes.length &gt; 1)){</a:t>
            </a:r>
            <a:endParaRPr lang="en-US" dirty="0" smtClean="0"/>
          </a:p>
          <a:p>
            <a:r>
              <a:rPr lang="en-US" sz="1200" kern="1200" dirty="0" smtClean="0">
                <a:solidFill>
                  <a:schemeClr val="tx1"/>
                </a:solidFill>
                <a:latin typeface="+mn-lt"/>
                <a:ea typeface="+mn-ea"/>
                <a:cs typeface="+mn-cs"/>
              </a:rPr>
              <a:t>                  classTypes[0] = 1000;</a:t>
            </a:r>
            <a:endParaRPr lang="en-US" dirty="0" smtClean="0"/>
          </a:p>
          <a:p>
            <a:r>
              <a:rPr lang="en-US" sz="1200" kern="1200" dirty="0" smtClean="0">
                <a:solidFill>
                  <a:schemeClr val="tx1"/>
                </a:solidFill>
                <a:latin typeface="+mn-lt"/>
                <a:ea typeface="+mn-ea"/>
                <a:cs typeface="+mn-cs"/>
              </a:rPr>
              <a:t>            }</a:t>
            </a:r>
            <a:endParaRPr lang="en-US" dirty="0" smtClean="0"/>
          </a:p>
          <a:p>
            <a:r>
              <a:rPr lang="en-US" b="1" dirty="0" smtClean="0"/>
              <a:t> </a:t>
            </a:r>
            <a:endParaRPr lang="en-US" dirty="0" smtClean="0"/>
          </a:p>
          <a:p>
            <a:r>
              <a:rPr lang="en-US" dirty="0" smtClean="0"/>
              <a:t>All the “resource” strings for the user interface are hardcoded into ExactWizard’s code. E.g.: “Open saved model”, “JMVA - Product form queueing network exact solver”, etc. Internationalization is almost impossible. Translating the tool’s user interface to some other language is complicated. Help strings are hardcoded in classes derived from WizardPanel.</a:t>
            </a:r>
          </a:p>
          <a:p>
            <a:endParaRPr lang="en-US" dirty="0" smtClean="0"/>
          </a:p>
          <a:p>
            <a:r>
              <a:rPr lang="en-US" dirty="0" smtClean="0"/>
              <a:t>The internal representation of the model based on arrays is convenient for the solvers, as it makes the MVA algorithm implementation resemble more closely its actual mathematical formulation. Higher-layers, such as the GUI, should deal with higher-level abstractions (e.g.: work with class or station objects rather than arrays for their attributes).</a:t>
            </a:r>
          </a:p>
          <a:p>
            <a:endParaRPr lang="en-US" dirty="0" smtClean="0"/>
          </a:p>
          <a:p>
            <a:r>
              <a:rPr lang="en-US" dirty="0" smtClean="0"/>
              <a:t>SolverDispatcher, some validations on input data are implemented by model solver. Class does not seem to be cohesive as it does not implement a single well focused behaviour. Maybe having a separate </a:t>
            </a:r>
            <a:r>
              <a:rPr lang="en-US" dirty="0" err="1" smtClean="0"/>
              <a:t>ModelValidator</a:t>
            </a:r>
            <a:r>
              <a:rPr lang="en-US" dirty="0" smtClean="0"/>
              <a:t> is a good idea. ExactModel does some of the validation as well.</a:t>
            </a:r>
          </a:p>
          <a:p>
            <a:endParaRPr lang="en-US" dirty="0" smtClean="0"/>
          </a:p>
          <a:p>
            <a:r>
              <a:rPr lang="en-US" dirty="0" smtClean="0"/>
              <a:t>Sometimes naming conventions might be confusing. E.g.: Solve vs. </a:t>
            </a:r>
            <a:r>
              <a:rPr lang="en-US" dirty="0" err="1" smtClean="0"/>
              <a:t>SolveMulti</a:t>
            </a:r>
            <a:r>
              <a:rPr lang="en-US" dirty="0" smtClean="0"/>
              <a:t>. It might be better to name the first </a:t>
            </a:r>
            <a:r>
              <a:rPr lang="en-US" dirty="0" err="1" smtClean="0"/>
              <a:t>SolveSingle</a:t>
            </a:r>
            <a:r>
              <a:rPr lang="en-US" dirty="0" smtClean="0"/>
              <a:t> to stress its purpose even further and </a:t>
            </a:r>
            <a:r>
              <a:rPr lang="en-US" dirty="0" err="1" smtClean="0"/>
              <a:t>emphasise</a:t>
            </a:r>
            <a:r>
              <a:rPr lang="en-US" dirty="0" smtClean="0"/>
              <a:t> that these classes concerns are orthogonal.</a:t>
            </a:r>
          </a:p>
          <a:p>
            <a:endParaRPr lang="en-US" dirty="0" smtClean="0"/>
          </a:p>
          <a:p>
            <a:r>
              <a:rPr lang="en-US" dirty="0" smtClean="0"/>
              <a:t>In ExactModel there are several methods intended to parse XML documents and </a:t>
            </a:r>
            <a:r>
              <a:rPr lang="en-US" dirty="0" err="1" smtClean="0"/>
              <a:t>initialise</a:t>
            </a:r>
            <a:r>
              <a:rPr lang="en-US" dirty="0" smtClean="0"/>
              <a:t> an instance of this class. </a:t>
            </a:r>
            <a:r>
              <a:rPr lang="en-US" dirty="0" err="1" smtClean="0"/>
              <a:t>loadDocument</a:t>
            </a:r>
            <a:r>
              <a:rPr lang="en-US" dirty="0" smtClean="0"/>
              <a:t>() invokes </a:t>
            </a:r>
            <a:r>
              <a:rPr lang="en-US" dirty="0" err="1" smtClean="0"/>
              <a:t>loadClasses</a:t>
            </a:r>
            <a:r>
              <a:rPr lang="en-US" dirty="0" smtClean="0"/>
              <a:t>(), </a:t>
            </a:r>
            <a:r>
              <a:rPr lang="en-US" dirty="0" err="1" smtClean="0"/>
              <a:t>loadStations</a:t>
            </a:r>
            <a:r>
              <a:rPr lang="en-US" dirty="0" smtClean="0"/>
              <a:t>(), </a:t>
            </a:r>
            <a:r>
              <a:rPr lang="en-US" dirty="0" err="1" smtClean="0"/>
              <a:t>loadDescription</a:t>
            </a:r>
            <a:r>
              <a:rPr lang="en-US" dirty="0" smtClean="0"/>
              <a:t>(), etc. All these methods are public and should be private. Furthermore, given the role that this method plays, it would make more sense to make it a static factory method or maybe a file based constructor for ExactModel.</a:t>
            </a:r>
          </a:p>
          <a:p>
            <a:endParaRPr lang="en-US" dirty="0" smtClean="0"/>
          </a:p>
          <a:p>
            <a:r>
              <a:rPr lang="en-US" dirty="0" smtClean="0"/>
              <a:t>ExactModel does too many things. It makes sense to break it up into smaller classes.</a:t>
            </a:r>
          </a:p>
          <a:p>
            <a:endParaRPr lang="en-US" dirty="0" smtClean="0"/>
          </a:p>
          <a:p>
            <a:r>
              <a:rPr lang="en-US" dirty="0" smtClean="0"/>
              <a:t>ExactModel is part of the GUI package when in fact, it has nothing to do with the UI.</a:t>
            </a:r>
          </a:p>
          <a:p>
            <a:endParaRPr lang="en-US" dirty="0" smtClean="0"/>
          </a:p>
          <a:p>
            <a:r>
              <a:rPr lang="en-US" dirty="0" smtClean="0"/>
              <a:t>In general, interfaces are not defined correctly. For instance, in </a:t>
            </a:r>
            <a:r>
              <a:rPr lang="en-US" dirty="0" err="1" smtClean="0"/>
              <a:t>ExactWizard</a:t>
            </a:r>
            <a:r>
              <a:rPr lang="en-US" dirty="0" smtClean="0"/>
              <a:t>, </a:t>
            </a:r>
            <a:r>
              <a:rPr lang="en-US" dirty="0" err="1" smtClean="0"/>
              <a:t>switchFromSDtoSTV</a:t>
            </a:r>
            <a:r>
              <a:rPr lang="en-US" dirty="0" smtClean="0"/>
              <a:t>() and </a:t>
            </a:r>
            <a:r>
              <a:rPr lang="en-US" dirty="0" err="1" smtClean="0"/>
              <a:t>switchFromSTVtoSD</a:t>
            </a:r>
            <a:r>
              <a:rPr lang="en-US" dirty="0" smtClean="0"/>
              <a:t>() are public. Are these two methods really services that should be offered by </a:t>
            </a:r>
            <a:r>
              <a:rPr lang="en-US" dirty="0" err="1" smtClean="0"/>
              <a:t>ExactWizard</a:t>
            </a:r>
            <a:r>
              <a:rPr lang="en-US" dirty="0" smtClean="0"/>
              <a:t> to other objects? It’s almost as if no one spent anytime considering which methods should be public, protected or private.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a:t>
            </a:r>
            <a:r>
              <a:rPr lang="en-US" dirty="0" smtClean="0"/>
              <a:t>ardly any interfaces except for a few abstract classes in the jmt.analytical package. Code is written against actual implementations rather than interfaces. This facilitates tight coupling between classes.</a:t>
            </a:r>
          </a:p>
          <a:p>
            <a:endParaRPr lang="en-US" dirty="0"/>
          </a:p>
        </p:txBody>
      </p:sp>
      <p:sp>
        <p:nvSpPr>
          <p:cNvPr id="4" name="Slide Number Placeholder 3"/>
          <p:cNvSpPr>
            <a:spLocks noGrp="1"/>
          </p:cNvSpPr>
          <p:nvPr>
            <p:ph type="sldNum" sz="quarter" idx="10"/>
          </p:nvPr>
        </p:nvSpPr>
        <p:spPr/>
        <p:txBody>
          <a:bodyPr/>
          <a:lstStyle/>
          <a:p>
            <a:fld id="{730D5856-C8FB-4FB6-9144-532D12EAE32D}" type="slidenum">
              <a:rPr lang="el-GR" smtClean="0"/>
              <a:pPr/>
              <a:t>8</a:t>
            </a:fld>
            <a:endParaRPr lang="el-G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is our assumption that the authors developed a command line tool first and then added the GUI. The result is that the lower layers which were presumably part of the first version of the application are better structured than the higher level ones. We believe that’s the reason for most of the dependencies.  For example the analytical package layer is has a specific responsibility and doesn’t have any weird dependencies (</a:t>
            </a:r>
            <a:r>
              <a:rPr lang="en-US" dirty="0" err="1" smtClean="0"/>
              <a:t>exc</a:t>
            </a:r>
            <a:r>
              <a:rPr lang="en-US" dirty="0" smtClean="0"/>
              <a:t> ExactModel which we believe was an “hack” added later on).</a:t>
            </a:r>
          </a:p>
          <a:p>
            <a:endParaRPr lang="en-US" dirty="0"/>
          </a:p>
        </p:txBody>
      </p:sp>
      <p:sp>
        <p:nvSpPr>
          <p:cNvPr id="4" name="Slide Number Placeholder 3"/>
          <p:cNvSpPr>
            <a:spLocks noGrp="1"/>
          </p:cNvSpPr>
          <p:nvPr>
            <p:ph type="sldNum" sz="quarter" idx="10"/>
          </p:nvPr>
        </p:nvSpPr>
        <p:spPr/>
        <p:txBody>
          <a:bodyPr/>
          <a:lstStyle/>
          <a:p>
            <a:fld id="{730D5856-C8FB-4FB6-9144-532D12EAE32D}" type="slidenum">
              <a:rPr lang="el-GR" smtClean="0"/>
              <a:pPr/>
              <a:t>9</a:t>
            </a:fld>
            <a:endParaRPr lang="el-G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34E5EC6D-72B0-48E5-992B-3A31AA3A3F6E}" type="datetime1">
              <a:rPr lang="el-GR" smtClean="0"/>
              <a:pPr/>
              <a:t>7/11/2011</a:t>
            </a:fld>
            <a:endParaRPr lang="el-GR"/>
          </a:p>
        </p:txBody>
      </p:sp>
      <p:sp>
        <p:nvSpPr>
          <p:cNvPr id="20" name="Footer Placeholder 19"/>
          <p:cNvSpPr>
            <a:spLocks noGrp="1"/>
          </p:cNvSpPr>
          <p:nvPr>
            <p:ph type="ftr" sz="quarter" idx="11"/>
          </p:nvPr>
        </p:nvSpPr>
        <p:spPr/>
        <p:txBody>
          <a:bodyPr/>
          <a:lstStyle>
            <a:extLst/>
          </a:lstStyle>
          <a:p>
            <a:endParaRPr lang="el-GR"/>
          </a:p>
        </p:txBody>
      </p:sp>
      <p:sp>
        <p:nvSpPr>
          <p:cNvPr id="10" name="Slide Number Placeholder 9"/>
          <p:cNvSpPr>
            <a:spLocks noGrp="1"/>
          </p:cNvSpPr>
          <p:nvPr>
            <p:ph type="sldNum" sz="quarter" idx="12"/>
          </p:nvPr>
        </p:nvSpPr>
        <p:spPr/>
        <p:txBody>
          <a:bodyPr/>
          <a:lstStyle>
            <a:extLst/>
          </a:lstStyle>
          <a:p>
            <a:fld id="{82729EC5-528E-482D-A87B-9B65C0BF7E14}" type="slidenum">
              <a:rPr lang="el-GR" smtClean="0"/>
              <a:pPr/>
              <a:t>‹#›</a:t>
            </a:fld>
            <a:endParaRPr lang="el-GR"/>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32A7486-1588-40E0-979D-CD7630D35E44}" type="datetime1">
              <a:rPr lang="el-GR" smtClean="0"/>
              <a:pPr/>
              <a:t>7/11/2011</a:t>
            </a:fld>
            <a:endParaRPr lang="el-GR"/>
          </a:p>
        </p:txBody>
      </p:sp>
      <p:sp>
        <p:nvSpPr>
          <p:cNvPr id="5" name="Footer Placeholder 4"/>
          <p:cNvSpPr>
            <a:spLocks noGrp="1"/>
          </p:cNvSpPr>
          <p:nvPr>
            <p:ph type="ftr" sz="quarter" idx="11"/>
          </p:nvPr>
        </p:nvSpPr>
        <p:spPr/>
        <p:txBody>
          <a:bodyPr/>
          <a:lstStyle>
            <a:extLst/>
          </a:lstStyle>
          <a:p>
            <a:endParaRPr lang="el-GR"/>
          </a:p>
        </p:txBody>
      </p:sp>
      <p:sp>
        <p:nvSpPr>
          <p:cNvPr id="6" name="Slide Number Placeholder 5"/>
          <p:cNvSpPr>
            <a:spLocks noGrp="1"/>
          </p:cNvSpPr>
          <p:nvPr>
            <p:ph type="sldNum" sz="quarter" idx="12"/>
          </p:nvPr>
        </p:nvSpPr>
        <p:spPr/>
        <p:txBody>
          <a:bodyPr/>
          <a:lstStyle>
            <a:extLst/>
          </a:lstStyle>
          <a:p>
            <a:fld id="{82729EC5-528E-482D-A87B-9B65C0BF7E14}"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5C29323-D3D7-476D-B6BD-BB1F32E331AD}" type="datetime1">
              <a:rPr lang="el-GR" smtClean="0"/>
              <a:pPr/>
              <a:t>7/11/2011</a:t>
            </a:fld>
            <a:endParaRPr lang="el-GR"/>
          </a:p>
        </p:txBody>
      </p:sp>
      <p:sp>
        <p:nvSpPr>
          <p:cNvPr id="5" name="Footer Placeholder 4"/>
          <p:cNvSpPr>
            <a:spLocks noGrp="1"/>
          </p:cNvSpPr>
          <p:nvPr>
            <p:ph type="ftr" sz="quarter" idx="11"/>
          </p:nvPr>
        </p:nvSpPr>
        <p:spPr/>
        <p:txBody>
          <a:bodyPr/>
          <a:lstStyle>
            <a:extLst/>
          </a:lstStyle>
          <a:p>
            <a:endParaRPr lang="el-GR"/>
          </a:p>
        </p:txBody>
      </p:sp>
      <p:sp>
        <p:nvSpPr>
          <p:cNvPr id="6" name="Slide Number Placeholder 5"/>
          <p:cNvSpPr>
            <a:spLocks noGrp="1"/>
          </p:cNvSpPr>
          <p:nvPr>
            <p:ph type="sldNum" sz="quarter" idx="12"/>
          </p:nvPr>
        </p:nvSpPr>
        <p:spPr/>
        <p:txBody>
          <a:bodyPr/>
          <a:lstStyle>
            <a:extLst/>
          </a:lstStyle>
          <a:p>
            <a:fld id="{82729EC5-528E-482D-A87B-9B65C0BF7E14}" type="slidenum">
              <a:rPr lang="el-GR" smtClean="0"/>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AD7B7A4-3631-4B32-A3C9-88E178874403}" type="datetime1">
              <a:rPr lang="el-GR" smtClean="0"/>
              <a:pPr/>
              <a:t>7/11/2011</a:t>
            </a:fld>
            <a:endParaRPr lang="el-GR"/>
          </a:p>
        </p:txBody>
      </p:sp>
      <p:sp>
        <p:nvSpPr>
          <p:cNvPr id="5" name="Footer Placeholder 4"/>
          <p:cNvSpPr>
            <a:spLocks noGrp="1"/>
          </p:cNvSpPr>
          <p:nvPr>
            <p:ph type="ftr" sz="quarter" idx="11"/>
          </p:nvPr>
        </p:nvSpPr>
        <p:spPr/>
        <p:txBody>
          <a:bodyPr/>
          <a:lstStyle>
            <a:extLst/>
          </a:lstStyle>
          <a:p>
            <a:endParaRPr lang="el-GR"/>
          </a:p>
        </p:txBody>
      </p:sp>
      <p:sp>
        <p:nvSpPr>
          <p:cNvPr id="6" name="Slide Number Placeholder 5"/>
          <p:cNvSpPr>
            <a:spLocks noGrp="1"/>
          </p:cNvSpPr>
          <p:nvPr>
            <p:ph type="sldNum" sz="quarter" idx="12"/>
          </p:nvPr>
        </p:nvSpPr>
        <p:spPr/>
        <p:txBody>
          <a:bodyPr/>
          <a:lstStyle>
            <a:extLst/>
          </a:lstStyle>
          <a:p>
            <a:fld id="{82729EC5-528E-482D-A87B-9B65C0BF7E14}" type="slidenum">
              <a:rPr lang="el-GR" smtClean="0"/>
              <a:pPr/>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6AA3E83-F67F-4B09-AECC-5973B6B2C958}" type="datetime1">
              <a:rPr lang="el-GR" smtClean="0"/>
              <a:pPr/>
              <a:t>7/11/2011</a:t>
            </a:fld>
            <a:endParaRPr lang="el-GR"/>
          </a:p>
        </p:txBody>
      </p:sp>
      <p:sp>
        <p:nvSpPr>
          <p:cNvPr id="5" name="Footer Placeholder 4"/>
          <p:cNvSpPr>
            <a:spLocks noGrp="1"/>
          </p:cNvSpPr>
          <p:nvPr>
            <p:ph type="ftr" sz="quarter" idx="11"/>
          </p:nvPr>
        </p:nvSpPr>
        <p:spPr/>
        <p:txBody>
          <a:bodyPr/>
          <a:lstStyle>
            <a:extLst/>
          </a:lstStyle>
          <a:p>
            <a:endParaRPr lang="el-GR"/>
          </a:p>
        </p:txBody>
      </p:sp>
      <p:sp>
        <p:nvSpPr>
          <p:cNvPr id="6" name="Slide Number Placeholder 5"/>
          <p:cNvSpPr>
            <a:spLocks noGrp="1"/>
          </p:cNvSpPr>
          <p:nvPr>
            <p:ph type="sldNum" sz="quarter" idx="12"/>
          </p:nvPr>
        </p:nvSpPr>
        <p:spPr/>
        <p:txBody>
          <a:bodyPr/>
          <a:lstStyle>
            <a:extLst/>
          </a:lstStyle>
          <a:p>
            <a:fld id="{82729EC5-528E-482D-A87B-9B65C0BF7E14}" type="slidenum">
              <a:rPr lang="el-GR" smtClean="0"/>
              <a:pPr/>
              <a:t>‹#›</a:t>
            </a:fld>
            <a:endParaRPr lang="el-G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EB07419-22A1-4D14-831B-CA5789A84A92}" type="datetime1">
              <a:rPr lang="el-GR" smtClean="0"/>
              <a:pPr/>
              <a:t>7/11/2011</a:t>
            </a:fld>
            <a:endParaRPr lang="el-GR"/>
          </a:p>
        </p:txBody>
      </p:sp>
      <p:sp>
        <p:nvSpPr>
          <p:cNvPr id="6" name="Footer Placeholder 5"/>
          <p:cNvSpPr>
            <a:spLocks noGrp="1"/>
          </p:cNvSpPr>
          <p:nvPr>
            <p:ph type="ftr" sz="quarter" idx="11"/>
          </p:nvPr>
        </p:nvSpPr>
        <p:spPr/>
        <p:txBody>
          <a:bodyPr/>
          <a:lstStyle>
            <a:extLst/>
          </a:lstStyle>
          <a:p>
            <a:endParaRPr lang="el-GR"/>
          </a:p>
        </p:txBody>
      </p:sp>
      <p:sp>
        <p:nvSpPr>
          <p:cNvPr id="7" name="Slide Number Placeholder 6"/>
          <p:cNvSpPr>
            <a:spLocks noGrp="1"/>
          </p:cNvSpPr>
          <p:nvPr>
            <p:ph type="sldNum" sz="quarter" idx="12"/>
          </p:nvPr>
        </p:nvSpPr>
        <p:spPr/>
        <p:txBody>
          <a:bodyPr/>
          <a:lstStyle>
            <a:extLst/>
          </a:lstStyle>
          <a:p>
            <a:fld id="{82729EC5-528E-482D-A87B-9B65C0BF7E14}" type="slidenum">
              <a:rPr lang="el-GR" smtClean="0"/>
              <a:pPr/>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59D78F8-FACF-4B68-9430-435F185ABA19}" type="datetime1">
              <a:rPr lang="el-GR" smtClean="0"/>
              <a:pPr/>
              <a:t>7/11/2011</a:t>
            </a:fld>
            <a:endParaRPr lang="el-GR"/>
          </a:p>
        </p:txBody>
      </p:sp>
      <p:sp>
        <p:nvSpPr>
          <p:cNvPr id="8" name="Footer Placeholder 7"/>
          <p:cNvSpPr>
            <a:spLocks noGrp="1"/>
          </p:cNvSpPr>
          <p:nvPr>
            <p:ph type="ftr" sz="quarter" idx="11"/>
          </p:nvPr>
        </p:nvSpPr>
        <p:spPr/>
        <p:txBody>
          <a:bodyPr/>
          <a:lstStyle>
            <a:extLst/>
          </a:lstStyle>
          <a:p>
            <a:endParaRPr lang="el-GR"/>
          </a:p>
        </p:txBody>
      </p:sp>
      <p:sp>
        <p:nvSpPr>
          <p:cNvPr id="9" name="Slide Number Placeholder 8"/>
          <p:cNvSpPr>
            <a:spLocks noGrp="1"/>
          </p:cNvSpPr>
          <p:nvPr>
            <p:ph type="sldNum" sz="quarter" idx="12"/>
          </p:nvPr>
        </p:nvSpPr>
        <p:spPr/>
        <p:txBody>
          <a:bodyPr/>
          <a:lstStyle>
            <a:extLst/>
          </a:lstStyle>
          <a:p>
            <a:fld id="{82729EC5-528E-482D-A87B-9B65C0BF7E14}" type="slidenum">
              <a:rPr lang="el-GR" smtClean="0"/>
              <a:pPr/>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7AA3526-7711-4B84-95FB-238693561916}" type="datetime1">
              <a:rPr lang="el-GR" smtClean="0"/>
              <a:pPr/>
              <a:t>7/11/2011</a:t>
            </a:fld>
            <a:endParaRPr lang="el-GR"/>
          </a:p>
        </p:txBody>
      </p:sp>
      <p:sp>
        <p:nvSpPr>
          <p:cNvPr id="4" name="Footer Placeholder 3"/>
          <p:cNvSpPr>
            <a:spLocks noGrp="1"/>
          </p:cNvSpPr>
          <p:nvPr>
            <p:ph type="ftr" sz="quarter" idx="11"/>
          </p:nvPr>
        </p:nvSpPr>
        <p:spPr/>
        <p:txBody>
          <a:bodyPr/>
          <a:lstStyle>
            <a:extLst/>
          </a:lstStyle>
          <a:p>
            <a:endParaRPr lang="el-GR"/>
          </a:p>
        </p:txBody>
      </p:sp>
      <p:sp>
        <p:nvSpPr>
          <p:cNvPr id="5" name="Slide Number Placeholder 4"/>
          <p:cNvSpPr>
            <a:spLocks noGrp="1"/>
          </p:cNvSpPr>
          <p:nvPr>
            <p:ph type="sldNum" sz="quarter" idx="12"/>
          </p:nvPr>
        </p:nvSpPr>
        <p:spPr/>
        <p:txBody>
          <a:bodyPr/>
          <a:lstStyle>
            <a:extLst/>
          </a:lstStyle>
          <a:p>
            <a:fld id="{82729EC5-528E-482D-A87B-9B65C0BF7E14}" type="slidenum">
              <a:rPr lang="el-GR" smtClean="0"/>
              <a:pPr/>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95740D8C-6E6D-4201-B931-D27AF8C285F2}" type="datetime1">
              <a:rPr lang="el-GR" smtClean="0"/>
              <a:pPr/>
              <a:t>7/11/2011</a:t>
            </a:fld>
            <a:endParaRPr lang="el-GR"/>
          </a:p>
        </p:txBody>
      </p:sp>
      <p:sp>
        <p:nvSpPr>
          <p:cNvPr id="3" name="Footer Placeholder 2"/>
          <p:cNvSpPr>
            <a:spLocks noGrp="1"/>
          </p:cNvSpPr>
          <p:nvPr>
            <p:ph type="ftr" sz="quarter" idx="11"/>
          </p:nvPr>
        </p:nvSpPr>
        <p:spPr/>
        <p:txBody>
          <a:bodyPr/>
          <a:lstStyle>
            <a:extLst/>
          </a:lstStyle>
          <a:p>
            <a:endParaRPr lang="el-GR"/>
          </a:p>
        </p:txBody>
      </p:sp>
      <p:sp>
        <p:nvSpPr>
          <p:cNvPr id="4" name="Slide Number Placeholder 3"/>
          <p:cNvSpPr>
            <a:spLocks noGrp="1"/>
          </p:cNvSpPr>
          <p:nvPr>
            <p:ph type="sldNum" sz="quarter" idx="12"/>
          </p:nvPr>
        </p:nvSpPr>
        <p:spPr/>
        <p:txBody>
          <a:bodyPr/>
          <a:lstStyle>
            <a:extLst/>
          </a:lstStyle>
          <a:p>
            <a:fld id="{82729EC5-528E-482D-A87B-9B65C0BF7E14}" type="slidenum">
              <a:rPr lang="el-GR" smtClean="0"/>
              <a:pPr/>
              <a:t>‹#›</a:t>
            </a:fld>
            <a:endParaRPr lang="el-G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D966DE1-A84B-4953-BDF0-5423375F309C}" type="datetime1">
              <a:rPr lang="el-GR" smtClean="0"/>
              <a:pPr/>
              <a:t>7/11/2011</a:t>
            </a:fld>
            <a:endParaRPr lang="el-GR"/>
          </a:p>
        </p:txBody>
      </p:sp>
      <p:sp>
        <p:nvSpPr>
          <p:cNvPr id="6" name="Footer Placeholder 5"/>
          <p:cNvSpPr>
            <a:spLocks noGrp="1"/>
          </p:cNvSpPr>
          <p:nvPr>
            <p:ph type="ftr" sz="quarter" idx="11"/>
          </p:nvPr>
        </p:nvSpPr>
        <p:spPr/>
        <p:txBody>
          <a:bodyPr/>
          <a:lstStyle>
            <a:extLst/>
          </a:lstStyle>
          <a:p>
            <a:endParaRPr lang="el-GR"/>
          </a:p>
        </p:txBody>
      </p:sp>
      <p:sp>
        <p:nvSpPr>
          <p:cNvPr id="7" name="Slide Number Placeholder 6"/>
          <p:cNvSpPr>
            <a:spLocks noGrp="1"/>
          </p:cNvSpPr>
          <p:nvPr>
            <p:ph type="sldNum" sz="quarter" idx="12"/>
          </p:nvPr>
        </p:nvSpPr>
        <p:spPr/>
        <p:txBody>
          <a:bodyPr/>
          <a:lstStyle>
            <a:extLst/>
          </a:lstStyle>
          <a:p>
            <a:fld id="{82729EC5-528E-482D-A87B-9B65C0BF7E14}" type="slidenum">
              <a:rPr lang="el-GR" smtClean="0"/>
              <a:pPr/>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41C87103-1FD2-4502-B2A0-F10BE3C9FCD8}" type="datetime1">
              <a:rPr lang="el-GR" smtClean="0"/>
              <a:pPr/>
              <a:t>7/11/2011</a:t>
            </a:fld>
            <a:endParaRPr lang="el-GR"/>
          </a:p>
        </p:txBody>
      </p:sp>
      <p:sp>
        <p:nvSpPr>
          <p:cNvPr id="6" name="Footer Placeholder 5"/>
          <p:cNvSpPr>
            <a:spLocks noGrp="1"/>
          </p:cNvSpPr>
          <p:nvPr>
            <p:ph type="ftr" sz="quarter" idx="11"/>
          </p:nvPr>
        </p:nvSpPr>
        <p:spPr/>
        <p:txBody>
          <a:bodyPr/>
          <a:lstStyle>
            <a:extLst/>
          </a:lstStyle>
          <a:p>
            <a:endParaRPr lang="el-GR"/>
          </a:p>
        </p:txBody>
      </p:sp>
      <p:sp>
        <p:nvSpPr>
          <p:cNvPr id="7" name="Slide Number Placeholder 6"/>
          <p:cNvSpPr>
            <a:spLocks noGrp="1"/>
          </p:cNvSpPr>
          <p:nvPr>
            <p:ph type="sldNum" sz="quarter" idx="12"/>
          </p:nvPr>
        </p:nvSpPr>
        <p:spPr/>
        <p:txBody>
          <a:bodyPr/>
          <a:lstStyle>
            <a:extLst/>
          </a:lstStyle>
          <a:p>
            <a:fld id="{82729EC5-528E-482D-A87B-9B65C0BF7E14}" type="slidenum">
              <a:rPr lang="el-GR" smtClean="0"/>
              <a:pPr/>
              <a:t>‹#›</a:t>
            </a:fld>
            <a:endParaRPr lang="el-G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32C10AE-F4E4-43B3-A8F8-3E8698105BE1}" type="datetime1">
              <a:rPr lang="el-GR" smtClean="0"/>
              <a:pPr/>
              <a:t>7/11/2011</a:t>
            </a:fld>
            <a:endParaRPr lang="el-G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l-G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2729EC5-528E-482D-A87B-9B65C0BF7E14}" type="slidenum">
              <a:rPr lang="el-GR" smtClean="0"/>
              <a:pPr/>
              <a:t>‹#›</a:t>
            </a:fld>
            <a:endParaRPr lang="el-G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616" y="1793906"/>
            <a:ext cx="7929618" cy="571504"/>
          </a:xfrm>
        </p:spPr>
        <p:txBody>
          <a:bodyPr>
            <a:noAutofit/>
          </a:bodyPr>
          <a:lstStyle/>
          <a:p>
            <a:r>
              <a:rPr lang="en-US" sz="3200" dirty="0" smtClean="0">
                <a:solidFill>
                  <a:schemeClr val="tx1"/>
                </a:solidFill>
                <a:effectLst/>
                <a:latin typeface="Calibri" pitchFamily="34" charset="0"/>
                <a:cs typeface="Calibri" pitchFamily="34" charset="0"/>
              </a:rPr>
              <a:t>475 - Advanced Topics in Software Engineering</a:t>
            </a:r>
            <a:endParaRPr lang="el-GR" sz="3200" dirty="0">
              <a:solidFill>
                <a:schemeClr val="tx1"/>
              </a:solidFill>
              <a:effectLst/>
              <a:latin typeface="Calibri" pitchFamily="34" charset="0"/>
              <a:cs typeface="Calibri" pitchFamily="34" charset="0"/>
            </a:endParaRPr>
          </a:p>
        </p:txBody>
      </p:sp>
      <p:sp>
        <p:nvSpPr>
          <p:cNvPr id="3" name="Subtitle 2"/>
          <p:cNvSpPr>
            <a:spLocks noGrp="1"/>
          </p:cNvSpPr>
          <p:nvPr>
            <p:ph type="subTitle" idx="1"/>
          </p:nvPr>
        </p:nvSpPr>
        <p:spPr>
          <a:xfrm>
            <a:off x="1106878" y="4653136"/>
            <a:ext cx="7929618" cy="2714644"/>
          </a:xfrm>
        </p:spPr>
        <p:txBody>
          <a:bodyPr>
            <a:normAutofit/>
          </a:bodyPr>
          <a:lstStyle/>
          <a:p>
            <a:r>
              <a:rPr lang="en-US" sz="2200" dirty="0" smtClean="0">
                <a:latin typeface="Calibri" pitchFamily="34" charset="0"/>
                <a:cs typeface="Calibri" pitchFamily="34" charset="0"/>
              </a:rPr>
              <a:t>Antonio Azevedo (ajf211)</a:t>
            </a:r>
          </a:p>
          <a:p>
            <a:r>
              <a:rPr lang="en-US" sz="2200" dirty="0" smtClean="0">
                <a:latin typeface="Calibri" pitchFamily="34" charset="0"/>
                <a:cs typeface="Calibri" pitchFamily="34" charset="0"/>
              </a:rPr>
              <a:t>Alexandros Panteli (ap4111)</a:t>
            </a:r>
          </a:p>
          <a:p>
            <a:r>
              <a:rPr lang="en-US" sz="2200" dirty="0" smtClean="0">
                <a:latin typeface="Calibri" pitchFamily="34" charset="0"/>
                <a:cs typeface="Calibri" pitchFamily="34" charset="0"/>
              </a:rPr>
              <a:t>Yu Liu (yl12510)</a:t>
            </a:r>
          </a:p>
          <a:p>
            <a:r>
              <a:rPr lang="en-US" sz="2200" dirty="0" smtClean="0">
                <a:latin typeface="Calibri" pitchFamily="34" charset="0"/>
                <a:cs typeface="Calibri" pitchFamily="34" charset="0"/>
              </a:rPr>
              <a:t>Zhicong Liu (zl411)</a:t>
            </a:r>
          </a:p>
          <a:p>
            <a:r>
              <a:rPr lang="en-US" sz="2200" dirty="0" smtClean="0">
                <a:latin typeface="Calibri" pitchFamily="34" charset="0"/>
                <a:cs typeface="Calibri" pitchFamily="34" charset="0"/>
              </a:rPr>
              <a:t>Martin Rouaux (mr2111)</a:t>
            </a:r>
          </a:p>
          <a:p>
            <a:endParaRPr lang="el-GR" dirty="0">
              <a:latin typeface="Calibri" pitchFamily="34" charset="0"/>
              <a:cs typeface="Calibri" pitchFamily="34" charset="0"/>
            </a:endParaRPr>
          </a:p>
        </p:txBody>
      </p:sp>
      <p:pic>
        <p:nvPicPr>
          <p:cNvPr id="1026" name="Picture 2" descr="D:\Imperial College\AUTUMN TERM\icl.jpg"/>
          <p:cNvPicPr>
            <a:picLocks noChangeAspect="1" noChangeArrowheads="1"/>
          </p:cNvPicPr>
          <p:nvPr/>
        </p:nvPicPr>
        <p:blipFill>
          <a:blip r:embed="rId2" cstate="print"/>
          <a:srcRect l="5984"/>
          <a:stretch>
            <a:fillRect/>
          </a:stretch>
        </p:blipFill>
        <p:spPr bwMode="auto">
          <a:xfrm>
            <a:off x="1071538" y="0"/>
            <a:ext cx="3367086" cy="1247775"/>
          </a:xfrm>
          <a:prstGeom prst="rect">
            <a:avLst/>
          </a:prstGeom>
          <a:noFill/>
        </p:spPr>
      </p:pic>
      <p:sp>
        <p:nvSpPr>
          <p:cNvPr id="9" name="Title 1"/>
          <p:cNvSpPr txBox="1">
            <a:spLocks/>
          </p:cNvSpPr>
          <p:nvPr/>
        </p:nvSpPr>
        <p:spPr>
          <a:xfrm>
            <a:off x="1115616" y="2365410"/>
            <a:ext cx="7929618" cy="571504"/>
          </a:xfrm>
          <a:prstGeom prst="rect">
            <a:avLst/>
          </a:prstGeom>
        </p:spPr>
        <p:txBody>
          <a:bodyPr anchor="b">
            <a:normAutofit fontScale="97500"/>
          </a:bodyPr>
          <a:lstStyle/>
          <a:p>
            <a:pPr>
              <a:spcBef>
                <a:spcPct val="0"/>
              </a:spcBef>
              <a:defRPr/>
            </a:pPr>
            <a:r>
              <a:rPr lang="en-US" sz="2800" dirty="0" smtClean="0">
                <a:latin typeface="Calibri" pitchFamily="34" charset="0"/>
                <a:ea typeface="+mj-ea"/>
                <a:cs typeface="Calibri" pitchFamily="34" charset="0"/>
              </a:rPr>
              <a:t>Coursework #1 - Comprehension </a:t>
            </a:r>
            <a:endParaRPr kumimoji="0" lang="el-GR" sz="2800" b="0" i="0" u="none" strike="noStrike" kern="1200" cap="none" spc="0" normalizeH="0" baseline="0" noProof="0" dirty="0">
              <a:ln>
                <a:noFill/>
              </a:ln>
              <a:effectLst/>
              <a:uLnTx/>
              <a:uFillTx/>
              <a:latin typeface="Calibri" pitchFamily="34" charset="0"/>
              <a:ea typeface="+mj-ea"/>
              <a:cs typeface="Calibri" pitchFamily="34" charset="0"/>
            </a:endParaRPr>
          </a:p>
        </p:txBody>
      </p:sp>
      <p:sp>
        <p:nvSpPr>
          <p:cNvPr id="6" name="Title 1"/>
          <p:cNvSpPr txBox="1">
            <a:spLocks/>
          </p:cNvSpPr>
          <p:nvPr/>
        </p:nvSpPr>
        <p:spPr>
          <a:xfrm>
            <a:off x="1159124" y="2785488"/>
            <a:ext cx="7929618" cy="571504"/>
          </a:xfrm>
          <a:prstGeom prst="rect">
            <a:avLst/>
          </a:prstGeom>
        </p:spPr>
        <p:txBody>
          <a:bodyPr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800" dirty="0" smtClean="0">
                <a:latin typeface="Calibri" pitchFamily="34" charset="0"/>
                <a:ea typeface="+mj-ea"/>
                <a:cs typeface="Calibri" pitchFamily="34" charset="0"/>
              </a:rPr>
              <a:t>Autumn term - 2011</a:t>
            </a:r>
            <a:endParaRPr kumimoji="0" lang="el-GR" sz="2800" b="0" i="0" u="none" strike="noStrike" kern="1200" cap="none" spc="0" normalizeH="0" baseline="0" noProof="0" dirty="0">
              <a:ln>
                <a:noFill/>
              </a:ln>
              <a:effectLst/>
              <a:uLnTx/>
              <a:uFillTx/>
              <a:latin typeface="Calibri" pitchFamily="34" charset="0"/>
              <a:ea typeface="+mj-ea"/>
              <a:cs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6308" y="-27384"/>
            <a:ext cx="7858180" cy="720080"/>
          </a:xfrm>
        </p:spPr>
        <p:txBody>
          <a:bodyPr>
            <a:normAutofit fontScale="90000"/>
          </a:bodyPr>
          <a:lstStyle/>
          <a:p>
            <a:r>
              <a:rPr lang="en-US" dirty="0" smtClean="0">
                <a:solidFill>
                  <a:schemeClr val="tx1"/>
                </a:solidFill>
                <a:effectLst/>
              </a:rPr>
              <a:t>Understanding the codebase</a:t>
            </a:r>
            <a:endParaRPr lang="el-GR" dirty="0">
              <a:solidFill>
                <a:schemeClr val="tx1"/>
              </a:solidFill>
              <a:effectLst/>
            </a:endParaRPr>
          </a:p>
        </p:txBody>
      </p:sp>
      <p:sp>
        <p:nvSpPr>
          <p:cNvPr id="3" name="Content Placeholder 2"/>
          <p:cNvSpPr>
            <a:spLocks noGrp="1"/>
          </p:cNvSpPr>
          <p:nvPr>
            <p:ph idx="1"/>
          </p:nvPr>
        </p:nvSpPr>
        <p:spPr>
          <a:xfrm>
            <a:off x="1071538" y="764704"/>
            <a:ext cx="7858180" cy="6093296"/>
          </a:xfrm>
        </p:spPr>
        <p:txBody>
          <a:bodyPr>
            <a:noAutofit/>
          </a:bodyPr>
          <a:lstStyle/>
          <a:p>
            <a:r>
              <a:rPr lang="en-US" sz="2000" dirty="0" smtClean="0"/>
              <a:t>Reading available documentation (Users </a:t>
            </a:r>
            <a:r>
              <a:rPr lang="en-US" sz="2000" dirty="0" smtClean="0"/>
              <a:t>manual, Chapter 2; </a:t>
            </a:r>
            <a:r>
              <a:rPr lang="en-US" sz="2000" dirty="0" smtClean="0"/>
              <a:t>System manual).</a:t>
            </a:r>
          </a:p>
          <a:p>
            <a:r>
              <a:rPr lang="en-US" sz="2000" dirty="0" smtClean="0"/>
              <a:t>Importing the codebase into Eclipse, compile it and run some of the included examples.</a:t>
            </a:r>
          </a:p>
          <a:p>
            <a:r>
              <a:rPr lang="en-US" sz="2000" dirty="0" smtClean="0"/>
              <a:t>Run automated documentation tools (Doxygen).</a:t>
            </a:r>
          </a:p>
          <a:p>
            <a:r>
              <a:rPr lang="en-US" sz="2000" dirty="0" smtClean="0"/>
              <a:t>Run automated dependency analysis tools (JDepend, Xdepend, Google CodePro, Structure 101).</a:t>
            </a:r>
          </a:p>
          <a:p>
            <a:r>
              <a:rPr lang="en-GB" sz="2000" dirty="0" smtClean="0"/>
              <a:t>Reverse engineer to obtain some UML diagrams (Enterprise Architect).</a:t>
            </a:r>
          </a:p>
          <a:p>
            <a:r>
              <a:rPr lang="en-GB" sz="2000" dirty="0" smtClean="0"/>
              <a:t>Explore the codebase, match features on the UI to classes to identify JMVA-specific code.</a:t>
            </a:r>
          </a:p>
          <a:p>
            <a:r>
              <a:rPr lang="en-GB" sz="2000" dirty="0" smtClean="0"/>
              <a:t>Validate manual findings and assumptions with output from automated tools and some unit tests.</a:t>
            </a:r>
          </a:p>
          <a:p>
            <a:r>
              <a:rPr lang="en-GB" sz="2000" dirty="0" smtClean="0"/>
              <a:t>Write CRC cards for some of the main classes in the JMVA application.</a:t>
            </a:r>
          </a:p>
          <a:p>
            <a:endParaRPr lang="en-GB" sz="2000" dirty="0" smtClean="0"/>
          </a:p>
          <a:p>
            <a:r>
              <a:rPr lang="en-GB" sz="2000" b="1" dirty="0" smtClean="0"/>
              <a:t>At first, code appeared </a:t>
            </a:r>
            <a:r>
              <a:rPr lang="en-GB" sz="2000" b="1" u="sng" dirty="0" smtClean="0"/>
              <a:t>very</a:t>
            </a:r>
            <a:r>
              <a:rPr lang="en-GB" sz="2000" b="1" dirty="0" smtClean="0"/>
              <a:t> disorganized, hard to see any structure.</a:t>
            </a:r>
          </a:p>
          <a:p>
            <a:endParaRPr lang="el-GR" dirty="0"/>
          </a:p>
        </p:txBody>
      </p:sp>
      <p:sp>
        <p:nvSpPr>
          <p:cNvPr id="4" name="Slide Number Placeholder 3"/>
          <p:cNvSpPr>
            <a:spLocks noGrp="1"/>
          </p:cNvSpPr>
          <p:nvPr>
            <p:ph type="sldNum" sz="quarter" idx="12"/>
          </p:nvPr>
        </p:nvSpPr>
        <p:spPr/>
        <p:txBody>
          <a:bodyPr/>
          <a:lstStyle/>
          <a:p>
            <a:fld id="{82729EC5-528E-482D-A87B-9B65C0BF7E14}" type="slidenum">
              <a:rPr lang="el-GR" smtClean="0"/>
              <a:pPr/>
              <a:t>2</a:t>
            </a:fld>
            <a:endParaRPr lang="el-G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1538" y="620688"/>
            <a:ext cx="7858180" cy="5760640"/>
          </a:xfrm>
        </p:spPr>
        <p:txBody>
          <a:bodyPr>
            <a:noAutofit/>
          </a:bodyPr>
          <a:lstStyle/>
          <a:p>
            <a:r>
              <a:rPr lang="en-US" sz="2200" dirty="0" smtClean="0"/>
              <a:t>Analysis of </a:t>
            </a:r>
            <a:r>
              <a:rPr lang="en-GB" sz="2200" dirty="0" smtClean="0">
                <a:ea typeface="Calibri"/>
                <a:cs typeface="Times New Roman"/>
              </a:rPr>
              <a:t>queuing networks using Mean Value Algorithm.</a:t>
            </a:r>
          </a:p>
          <a:p>
            <a:r>
              <a:rPr lang="en-GB" sz="2200" dirty="0" smtClean="0">
                <a:ea typeface="Calibri"/>
                <a:cs typeface="Times New Roman"/>
              </a:rPr>
              <a:t>The network is defined by classes, stations and service times.</a:t>
            </a:r>
          </a:p>
          <a:p>
            <a:endParaRPr lang="en-GB" sz="2200" dirty="0" smtClean="0">
              <a:ea typeface="Calibri"/>
              <a:cs typeface="Times New Roman"/>
            </a:endParaRPr>
          </a:p>
          <a:p>
            <a:endParaRPr lang="en-GB" sz="2200" dirty="0" smtClean="0">
              <a:ea typeface="Calibri"/>
              <a:cs typeface="Times New Roman"/>
            </a:endParaRPr>
          </a:p>
          <a:p>
            <a:endParaRPr lang="en-GB" sz="2200" dirty="0" smtClean="0">
              <a:ea typeface="Calibri"/>
              <a:cs typeface="Times New Roman"/>
            </a:endParaRPr>
          </a:p>
          <a:p>
            <a:endParaRPr lang="en-GB" sz="2200" dirty="0" smtClean="0">
              <a:ea typeface="Calibri"/>
              <a:cs typeface="Times New Roman"/>
            </a:endParaRPr>
          </a:p>
          <a:p>
            <a:endParaRPr lang="en-GB" sz="2200" dirty="0" smtClean="0">
              <a:ea typeface="Calibri"/>
              <a:cs typeface="Times New Roman"/>
            </a:endParaRPr>
          </a:p>
          <a:p>
            <a:endParaRPr lang="en-GB" sz="2200" dirty="0" smtClean="0">
              <a:ea typeface="Calibri"/>
              <a:cs typeface="Times New Roman"/>
            </a:endParaRPr>
          </a:p>
          <a:p>
            <a:endParaRPr lang="en-GB" sz="2200" dirty="0" smtClean="0">
              <a:ea typeface="Calibri"/>
              <a:cs typeface="Times New Roman"/>
            </a:endParaRPr>
          </a:p>
          <a:p>
            <a:r>
              <a:rPr lang="en-GB" sz="2200" dirty="0" smtClean="0">
                <a:ea typeface="Calibri"/>
                <a:cs typeface="Times New Roman"/>
              </a:rPr>
              <a:t>Can perform what-if (sensitivity) analysis by means of a specified control parameter its and range.</a:t>
            </a:r>
          </a:p>
          <a:p>
            <a:r>
              <a:rPr lang="en-GB" sz="2200" dirty="0" smtClean="0">
                <a:cs typeface="Times New Roman"/>
              </a:rPr>
              <a:t>The analysis will yield measures of network performance in terms of throughput, utilization, response time, etc. Results are presented in text or graphical form.</a:t>
            </a:r>
            <a:endParaRPr lang="en-US" sz="2200" dirty="0" smtClean="0"/>
          </a:p>
          <a:p>
            <a:endParaRPr lang="en-GB" sz="2200" dirty="0" smtClean="0">
              <a:ea typeface="Calibri"/>
              <a:cs typeface="Times New Roman"/>
            </a:endParaRPr>
          </a:p>
          <a:p>
            <a:endParaRPr lang="el-GR" sz="2200" dirty="0"/>
          </a:p>
        </p:txBody>
      </p:sp>
      <p:sp>
        <p:nvSpPr>
          <p:cNvPr id="4" name="Slide Number Placeholder 3"/>
          <p:cNvSpPr>
            <a:spLocks noGrp="1"/>
          </p:cNvSpPr>
          <p:nvPr>
            <p:ph type="sldNum" sz="quarter" idx="12"/>
          </p:nvPr>
        </p:nvSpPr>
        <p:spPr/>
        <p:txBody>
          <a:bodyPr/>
          <a:lstStyle/>
          <a:p>
            <a:fld id="{82729EC5-528E-482D-A87B-9B65C0BF7E14}" type="slidenum">
              <a:rPr lang="el-GR" smtClean="0"/>
              <a:pPr/>
              <a:t>3</a:t>
            </a:fld>
            <a:endParaRPr lang="el-GR" dirty="0"/>
          </a:p>
        </p:txBody>
      </p:sp>
      <p:sp>
        <p:nvSpPr>
          <p:cNvPr id="6" name="Title 1"/>
          <p:cNvSpPr>
            <a:spLocks noGrp="1"/>
          </p:cNvSpPr>
          <p:nvPr>
            <p:ph type="title"/>
          </p:nvPr>
        </p:nvSpPr>
        <p:spPr>
          <a:xfrm>
            <a:off x="1106308" y="-27384"/>
            <a:ext cx="7858180" cy="720080"/>
          </a:xfrm>
        </p:spPr>
        <p:txBody>
          <a:bodyPr>
            <a:normAutofit fontScale="90000"/>
          </a:bodyPr>
          <a:lstStyle/>
          <a:p>
            <a:r>
              <a:rPr lang="en-US" dirty="0" smtClean="0">
                <a:solidFill>
                  <a:schemeClr val="tx1"/>
                </a:solidFill>
                <a:effectLst/>
              </a:rPr>
              <a:t>What does JMVA do?</a:t>
            </a:r>
            <a:endParaRPr lang="el-GR" dirty="0">
              <a:solidFill>
                <a:schemeClr val="tx1"/>
              </a:solidFill>
              <a:effectLst/>
            </a:endParaRPr>
          </a:p>
        </p:txBody>
      </p:sp>
      <p:pic>
        <p:nvPicPr>
          <p:cNvPr id="3075" name="Picture 3"/>
          <p:cNvPicPr>
            <a:picLocks noChangeAspect="1" noChangeArrowheads="1"/>
          </p:cNvPicPr>
          <p:nvPr/>
        </p:nvPicPr>
        <p:blipFill>
          <a:blip r:embed="rId3" cstate="print"/>
          <a:srcRect/>
          <a:stretch>
            <a:fillRect/>
          </a:stretch>
        </p:blipFill>
        <p:spPr bwMode="auto">
          <a:xfrm>
            <a:off x="2627784" y="1463940"/>
            <a:ext cx="4392488" cy="2541124"/>
          </a:xfrm>
          <a:prstGeom prst="rect">
            <a:avLst/>
          </a:prstGeom>
          <a:noFill/>
          <a:ln w="9525">
            <a:solidFill>
              <a:schemeClr val="tx1"/>
            </a:solidFill>
            <a:miter lim="800000"/>
            <a:headEnd/>
            <a:tailEnd/>
          </a:ln>
        </p:spPr>
      </p:pic>
      <p:sp>
        <p:nvSpPr>
          <p:cNvPr id="9" name="Content Placeholder 2"/>
          <p:cNvSpPr txBox="1">
            <a:spLocks/>
          </p:cNvSpPr>
          <p:nvPr/>
        </p:nvSpPr>
        <p:spPr>
          <a:xfrm>
            <a:off x="3419872" y="4005064"/>
            <a:ext cx="2592288" cy="332656"/>
          </a:xfrm>
          <a:prstGeom prst="rect">
            <a:avLst/>
          </a:prstGeom>
        </p:spPr>
        <p:txBody>
          <a:bodyPr>
            <a:noAutofit/>
          </a:bodyPr>
          <a:lstStyle/>
          <a:p>
            <a:pPr marL="365760" marR="0" lvl="0" indent="-283464" algn="ctr" defTabSz="914400" rtl="0" eaLnBrk="1" fontAlgn="auto" latinLnBrk="0" hangingPunct="1">
              <a:lnSpc>
                <a:spcPct val="100000"/>
              </a:lnSpc>
              <a:spcAft>
                <a:spcPts val="0"/>
              </a:spcAft>
              <a:buClr>
                <a:schemeClr val="accent1"/>
              </a:buClr>
              <a:buSzPct val="80000"/>
              <a:tabLst/>
              <a:defRPr/>
            </a:pPr>
            <a:r>
              <a:rPr kumimoji="0" lang="en-US" sz="1000" i="0" u="none" strike="noStrike" kern="1200" cap="none" spc="0" normalizeH="0" baseline="0" noProof="0" dirty="0" smtClean="0">
                <a:ln>
                  <a:noFill/>
                </a:ln>
                <a:solidFill>
                  <a:schemeClr val="tx1"/>
                </a:solidFill>
                <a:effectLst/>
                <a:uLnTx/>
                <a:uFillTx/>
                <a:latin typeface="+mn-lt"/>
                <a:ea typeface="+mn-ea"/>
                <a:cs typeface="+mn-cs"/>
              </a:rPr>
              <a:t>Screenshot</a:t>
            </a:r>
            <a:r>
              <a:rPr kumimoji="0" lang="en-US" sz="1000" i="0" u="none" strike="noStrike" kern="1200" cap="none" spc="0" normalizeH="0" noProof="0" dirty="0" smtClean="0">
                <a:ln>
                  <a:noFill/>
                </a:ln>
                <a:solidFill>
                  <a:schemeClr val="tx1"/>
                </a:solidFill>
                <a:effectLst/>
                <a:uLnTx/>
                <a:uFillTx/>
                <a:latin typeface="+mn-lt"/>
                <a:ea typeface="+mn-ea"/>
                <a:cs typeface="+mn-cs"/>
              </a:rPr>
              <a:t> </a:t>
            </a:r>
            <a:r>
              <a:rPr kumimoji="0" lang="en-US" sz="1000" i="0" u="none" strike="noStrike" kern="1200" cap="none" spc="0" normalizeH="0" baseline="0" noProof="0" dirty="0" smtClean="0">
                <a:ln>
                  <a:noFill/>
                </a:ln>
                <a:solidFill>
                  <a:schemeClr val="tx1"/>
                </a:solidFill>
                <a:effectLst/>
                <a:uLnTx/>
                <a:uFillTx/>
                <a:latin typeface="+mn-lt"/>
                <a:ea typeface="+mn-ea"/>
                <a:cs typeface="+mn-cs"/>
              </a:rPr>
              <a:t>taken from JMT - JSIMGraph</a:t>
            </a:r>
            <a:endParaRPr kumimoji="0" lang="el-GR" sz="100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1538" y="692696"/>
            <a:ext cx="8072462" cy="4032448"/>
          </a:xfrm>
        </p:spPr>
        <p:txBody>
          <a:bodyPr>
            <a:noAutofit/>
          </a:bodyPr>
          <a:lstStyle/>
          <a:p>
            <a:pPr>
              <a:buFont typeface="Arial" pitchFamily="34" charset="0"/>
              <a:buChar char="•"/>
            </a:pPr>
            <a:r>
              <a:rPr lang="en-GB" sz="2100" dirty="0" smtClean="0">
                <a:ea typeface="Calibri"/>
                <a:cs typeface="Times New Roman"/>
              </a:rPr>
              <a:t>JMT main window </a:t>
            </a:r>
            <a:r>
              <a:rPr lang="en-GB" sz="2100" dirty="0" smtClean="0">
                <a:latin typeface="Calibri"/>
                <a:ea typeface="Calibri"/>
                <a:cs typeface="Calibri"/>
              </a:rPr>
              <a:t>→ JMVA</a:t>
            </a:r>
          </a:p>
          <a:p>
            <a:pPr>
              <a:buFont typeface="Arial" pitchFamily="34" charset="0"/>
              <a:buChar char="•"/>
            </a:pPr>
            <a:r>
              <a:rPr lang="en-GB" sz="2100" dirty="0" smtClean="0">
                <a:ea typeface="Calibri"/>
                <a:cs typeface="Times New Roman"/>
              </a:rPr>
              <a:t>The GUI allows the user to create a model of a queuing network.</a:t>
            </a:r>
          </a:p>
          <a:p>
            <a:pPr lvl="1">
              <a:buFont typeface="Arial" pitchFamily="34" charset="0"/>
              <a:buChar char="•"/>
            </a:pPr>
            <a:r>
              <a:rPr lang="en-GB" sz="2100" dirty="0" smtClean="0">
                <a:ea typeface="Calibri"/>
                <a:cs typeface="Times New Roman"/>
              </a:rPr>
              <a:t>By entering parameters for classes, stations and service demands.</a:t>
            </a:r>
          </a:p>
          <a:p>
            <a:pPr lvl="1">
              <a:buFont typeface="Arial" pitchFamily="34" charset="0"/>
              <a:buChar char="•"/>
            </a:pPr>
            <a:r>
              <a:rPr lang="en-GB" sz="2100" dirty="0" smtClean="0">
                <a:ea typeface="Calibri"/>
                <a:cs typeface="Times New Roman"/>
              </a:rPr>
              <a:t>Model parameters are grouped in 5-6 tabs .</a:t>
            </a:r>
          </a:p>
          <a:p>
            <a:pPr lvl="1">
              <a:buFont typeface="Arial" pitchFamily="34" charset="0"/>
              <a:buChar char="•"/>
            </a:pPr>
            <a:r>
              <a:rPr lang="en-GB" sz="2100" dirty="0" smtClean="0">
                <a:ea typeface="Calibri"/>
                <a:cs typeface="Times New Roman"/>
              </a:rPr>
              <a:t>Service times and visits can be randomized from the action menu.</a:t>
            </a:r>
          </a:p>
          <a:p>
            <a:pPr>
              <a:buFont typeface="Arial" pitchFamily="34" charset="0"/>
              <a:buChar char="•"/>
            </a:pPr>
            <a:r>
              <a:rPr lang="en-GB" sz="2100" dirty="0" smtClean="0">
                <a:ea typeface="Calibri"/>
                <a:cs typeface="Times New Roman"/>
              </a:rPr>
              <a:t>The model can be saved into </a:t>
            </a:r>
            <a:r>
              <a:rPr lang="en-GB" sz="2100" dirty="0" smtClean="0">
                <a:ea typeface="Calibri"/>
                <a:cs typeface="Times New Roman"/>
              </a:rPr>
              <a:t>a </a:t>
            </a:r>
            <a:r>
              <a:rPr lang="en-GB" sz="2100" dirty="0" smtClean="0">
                <a:ea typeface="Calibri"/>
                <a:cs typeface="Times New Roman"/>
              </a:rPr>
              <a:t>.jvma file (XML) or loaded from supported file types through the “File” menu.</a:t>
            </a:r>
          </a:p>
          <a:p>
            <a:pPr>
              <a:buFont typeface="Arial" pitchFamily="34" charset="0"/>
              <a:buChar char="•"/>
            </a:pPr>
            <a:r>
              <a:rPr lang="en-US" sz="2100" dirty="0" smtClean="0"/>
              <a:t>After the model is set up, it can be solved via the “Action” menu.</a:t>
            </a:r>
            <a:endParaRPr lang="el-GR" sz="2100" dirty="0"/>
          </a:p>
        </p:txBody>
      </p:sp>
      <p:sp>
        <p:nvSpPr>
          <p:cNvPr id="4" name="Slide Number Placeholder 3"/>
          <p:cNvSpPr>
            <a:spLocks noGrp="1"/>
          </p:cNvSpPr>
          <p:nvPr>
            <p:ph type="sldNum" sz="quarter" idx="12"/>
          </p:nvPr>
        </p:nvSpPr>
        <p:spPr/>
        <p:txBody>
          <a:bodyPr/>
          <a:lstStyle/>
          <a:p>
            <a:fld id="{82729EC5-528E-482D-A87B-9B65C0BF7E14}" type="slidenum">
              <a:rPr lang="el-GR" smtClean="0"/>
              <a:pPr/>
              <a:t>4</a:t>
            </a:fld>
            <a:endParaRPr lang="el-GR" dirty="0"/>
          </a:p>
        </p:txBody>
      </p:sp>
      <p:sp>
        <p:nvSpPr>
          <p:cNvPr id="6" name="Title 1"/>
          <p:cNvSpPr>
            <a:spLocks noGrp="1"/>
          </p:cNvSpPr>
          <p:nvPr>
            <p:ph type="title"/>
          </p:nvPr>
        </p:nvSpPr>
        <p:spPr>
          <a:xfrm>
            <a:off x="1106308" y="-27384"/>
            <a:ext cx="7858180" cy="720080"/>
          </a:xfrm>
        </p:spPr>
        <p:txBody>
          <a:bodyPr>
            <a:normAutofit fontScale="90000"/>
          </a:bodyPr>
          <a:lstStyle/>
          <a:p>
            <a:r>
              <a:rPr lang="en-US" dirty="0" smtClean="0">
                <a:solidFill>
                  <a:schemeClr val="tx1"/>
                </a:solidFill>
                <a:effectLst/>
              </a:rPr>
              <a:t>How to use JMVA?</a:t>
            </a:r>
            <a:endParaRPr lang="el-GR" dirty="0">
              <a:solidFill>
                <a:schemeClr val="tx1"/>
              </a:solidFill>
              <a:effectLst/>
            </a:endParaRPr>
          </a:p>
        </p:txBody>
      </p:sp>
      <p:pic>
        <p:nvPicPr>
          <p:cNvPr id="1029" name="Picture 5"/>
          <p:cNvPicPr>
            <a:picLocks noChangeAspect="1" noChangeArrowheads="1"/>
          </p:cNvPicPr>
          <p:nvPr/>
        </p:nvPicPr>
        <p:blipFill>
          <a:blip r:embed="rId3" cstate="print"/>
          <a:srcRect r="34783"/>
          <a:stretch>
            <a:fillRect/>
          </a:stretch>
        </p:blipFill>
        <p:spPr bwMode="auto">
          <a:xfrm>
            <a:off x="1115616" y="3925135"/>
            <a:ext cx="4320480" cy="2600209"/>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5538531" y="3901870"/>
            <a:ext cx="3497965" cy="2623474"/>
          </a:xfrm>
          <a:prstGeom prst="rect">
            <a:avLst/>
          </a:prstGeom>
          <a:noFill/>
          <a:ln w="9525">
            <a:noFill/>
            <a:miter lim="800000"/>
            <a:headEnd/>
            <a:tailEnd/>
          </a:ln>
        </p:spPr>
      </p:pic>
      <p:sp>
        <p:nvSpPr>
          <p:cNvPr id="12" name="Content Placeholder 2"/>
          <p:cNvSpPr txBox="1">
            <a:spLocks/>
          </p:cNvSpPr>
          <p:nvPr/>
        </p:nvSpPr>
        <p:spPr>
          <a:xfrm>
            <a:off x="899592" y="6525344"/>
            <a:ext cx="2592288" cy="332656"/>
          </a:xfrm>
          <a:prstGeom prst="rect">
            <a:avLst/>
          </a:prstGeom>
        </p:spPr>
        <p:txBody>
          <a:bodyPr>
            <a:noAutofit/>
          </a:bodyPr>
          <a:lstStyle/>
          <a:p>
            <a:pPr marL="365760" marR="0" lvl="0" indent="-283464" algn="ctr" defTabSz="914400" rtl="0" eaLnBrk="1" fontAlgn="auto" latinLnBrk="0" hangingPunct="1">
              <a:lnSpc>
                <a:spcPct val="100000"/>
              </a:lnSpc>
              <a:spcAft>
                <a:spcPts val="0"/>
              </a:spcAft>
              <a:buClr>
                <a:schemeClr val="accent1"/>
              </a:buClr>
              <a:buSzPct val="80000"/>
              <a:tabLst/>
              <a:defRPr/>
            </a:pPr>
            <a:r>
              <a:rPr kumimoji="0" lang="en-US" sz="1000" i="0" u="none" strike="noStrike" kern="1200" cap="none" spc="0" normalizeH="0" baseline="0" noProof="0" dirty="0" smtClean="0">
                <a:ln>
                  <a:noFill/>
                </a:ln>
                <a:solidFill>
                  <a:schemeClr val="tx1"/>
                </a:solidFill>
                <a:effectLst/>
                <a:uLnTx/>
                <a:uFillTx/>
                <a:latin typeface="+mn-lt"/>
                <a:ea typeface="+mn-ea"/>
                <a:cs typeface="+mn-cs"/>
              </a:rPr>
              <a:t>Screenshots taken from JMT - JMVA</a:t>
            </a:r>
            <a:endParaRPr kumimoji="0" lang="el-GR" sz="100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764704"/>
            <a:ext cx="6624736" cy="3024336"/>
          </a:xfrm>
        </p:spPr>
        <p:txBody>
          <a:bodyPr>
            <a:noAutofit/>
          </a:bodyPr>
          <a:lstStyle/>
          <a:p>
            <a:r>
              <a:rPr lang="en-GB" sz="2200" b="1" dirty="0" smtClean="0">
                <a:ea typeface="Calibri"/>
                <a:cs typeface="Times New Roman"/>
              </a:rPr>
              <a:t>jmt.gui.exact</a:t>
            </a:r>
            <a:r>
              <a:rPr lang="en-GB" sz="2200" dirty="0" smtClean="0">
                <a:ea typeface="Calibri"/>
                <a:cs typeface="Times New Roman"/>
              </a:rPr>
              <a:t>: most of the UI and the network model.</a:t>
            </a:r>
          </a:p>
          <a:p>
            <a:r>
              <a:rPr lang="en-GB" sz="2200" b="1" dirty="0" smtClean="0">
                <a:ea typeface="Calibri"/>
                <a:cs typeface="Times New Roman"/>
              </a:rPr>
              <a:t>jmt.gui.common</a:t>
            </a:r>
            <a:r>
              <a:rPr lang="en-GB" sz="2200" dirty="0" smtClean="0">
                <a:ea typeface="Calibri"/>
                <a:cs typeface="Times New Roman"/>
              </a:rPr>
              <a:t>: reusable GUI components.</a:t>
            </a:r>
          </a:p>
          <a:p>
            <a:r>
              <a:rPr lang="en-GB" sz="2200" b="1" dirty="0" smtClean="0">
                <a:ea typeface="Calibri"/>
                <a:cs typeface="Times New Roman"/>
              </a:rPr>
              <a:t>jmt.engine</a:t>
            </a:r>
            <a:r>
              <a:rPr lang="en-GB" sz="2200" dirty="0" smtClean="0">
                <a:ea typeface="Calibri"/>
                <a:cs typeface="Times New Roman"/>
              </a:rPr>
              <a:t>: simulation engine for the JMT apps.</a:t>
            </a:r>
          </a:p>
          <a:p>
            <a:r>
              <a:rPr lang="en-GB" sz="2200" b="1" dirty="0" smtClean="0">
                <a:ea typeface="Calibri"/>
                <a:cs typeface="Times New Roman"/>
              </a:rPr>
              <a:t>jmt.analytical</a:t>
            </a:r>
            <a:r>
              <a:rPr lang="en-GB" sz="2200" dirty="0" smtClean="0">
                <a:ea typeface="Calibri"/>
                <a:cs typeface="Times New Roman"/>
              </a:rPr>
              <a:t>: MVA algorithm and solution engine.</a:t>
            </a:r>
          </a:p>
          <a:p>
            <a:r>
              <a:rPr lang="en-GB" sz="2200" b="1" dirty="0" smtClean="0">
                <a:ea typeface="Calibri"/>
                <a:cs typeface="Times New Roman"/>
              </a:rPr>
              <a:t>jmt.framework.xml</a:t>
            </a:r>
            <a:r>
              <a:rPr lang="en-GB" sz="2200" dirty="0" smtClean="0">
                <a:ea typeface="Calibri"/>
                <a:cs typeface="Times New Roman"/>
              </a:rPr>
              <a:t>: XML utility/helper class.</a:t>
            </a:r>
          </a:p>
          <a:p>
            <a:r>
              <a:rPr lang="en-GB" sz="2200" b="1" dirty="0" smtClean="0">
                <a:ea typeface="Calibri"/>
                <a:cs typeface="Times New Roman"/>
              </a:rPr>
              <a:t>jmt.framework.gui</a:t>
            </a:r>
            <a:r>
              <a:rPr lang="en-GB" sz="2200" dirty="0" smtClean="0">
                <a:ea typeface="Calibri"/>
                <a:cs typeface="Times New Roman"/>
              </a:rPr>
              <a:t>: base classes for GUI comps.</a:t>
            </a:r>
          </a:p>
          <a:p>
            <a:r>
              <a:rPr lang="en-GB" sz="2200" b="1" dirty="0" smtClean="0">
                <a:ea typeface="Calibri"/>
                <a:cs typeface="Times New Roman"/>
              </a:rPr>
              <a:t>jmt.common</a:t>
            </a:r>
            <a:r>
              <a:rPr lang="en-GB" sz="2200" dirty="0" smtClean="0">
                <a:ea typeface="Calibri"/>
                <a:cs typeface="Times New Roman"/>
              </a:rPr>
              <a:t>: settings, exceptions, XML, XSLT, etc.</a:t>
            </a:r>
          </a:p>
          <a:p>
            <a:endParaRPr lang="el-GR" sz="2200" dirty="0"/>
          </a:p>
        </p:txBody>
      </p:sp>
      <p:sp>
        <p:nvSpPr>
          <p:cNvPr id="4" name="Slide Number Placeholder 3"/>
          <p:cNvSpPr>
            <a:spLocks noGrp="1"/>
          </p:cNvSpPr>
          <p:nvPr>
            <p:ph type="sldNum" sz="quarter" idx="12"/>
          </p:nvPr>
        </p:nvSpPr>
        <p:spPr/>
        <p:txBody>
          <a:bodyPr/>
          <a:lstStyle/>
          <a:p>
            <a:fld id="{82729EC5-528E-482D-A87B-9B65C0BF7E14}" type="slidenum">
              <a:rPr lang="el-GR" smtClean="0"/>
              <a:pPr/>
              <a:t>5</a:t>
            </a:fld>
            <a:endParaRPr lang="el-GR" dirty="0"/>
          </a:p>
        </p:txBody>
      </p:sp>
      <p:sp>
        <p:nvSpPr>
          <p:cNvPr id="7" name="Title 1"/>
          <p:cNvSpPr>
            <a:spLocks noGrp="1"/>
          </p:cNvSpPr>
          <p:nvPr>
            <p:ph type="title"/>
          </p:nvPr>
        </p:nvSpPr>
        <p:spPr>
          <a:xfrm>
            <a:off x="1106308" y="-27384"/>
            <a:ext cx="7858180" cy="720080"/>
          </a:xfrm>
        </p:spPr>
        <p:txBody>
          <a:bodyPr>
            <a:normAutofit fontScale="90000"/>
          </a:bodyPr>
          <a:lstStyle/>
          <a:p>
            <a:r>
              <a:rPr lang="en-US" dirty="0" smtClean="0">
                <a:solidFill>
                  <a:schemeClr val="tx1"/>
                </a:solidFill>
                <a:effectLst/>
              </a:rPr>
              <a:t>Structure - Dependencies</a:t>
            </a:r>
            <a:endParaRPr lang="el-GR" dirty="0">
              <a:solidFill>
                <a:schemeClr val="tx1"/>
              </a:solidFill>
              <a:effectLst/>
            </a:endParaRPr>
          </a:p>
        </p:txBody>
      </p:sp>
      <p:sp>
        <p:nvSpPr>
          <p:cNvPr id="8" name="Content Placeholder 2"/>
          <p:cNvSpPr txBox="1">
            <a:spLocks/>
          </p:cNvSpPr>
          <p:nvPr/>
        </p:nvSpPr>
        <p:spPr>
          <a:xfrm>
            <a:off x="1106308" y="3573016"/>
            <a:ext cx="7858180" cy="2592288"/>
          </a:xfrm>
          <a:prstGeom prst="rect">
            <a:avLst/>
          </a:prstGeom>
        </p:spPr>
        <p:txBody>
          <a:bodyPr>
            <a:no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l-GR"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2051" name="Picture 3" descr="C:\Users\mrouaux\Documents\Viaje UK-USA\MSc Computing - Imperial College\Courses\475 - Advanced Topics in Software Engineering\Coursework 1\slides\jmt_screen_captures\StructJMVA.png"/>
          <p:cNvPicPr>
            <a:picLocks noChangeAspect="1" noChangeArrowheads="1"/>
          </p:cNvPicPr>
          <p:nvPr/>
        </p:nvPicPr>
        <p:blipFill>
          <a:blip r:embed="rId3" cstate="print"/>
          <a:srcRect l="23066" t="9726" r="20587" b="8090"/>
          <a:stretch>
            <a:fillRect/>
          </a:stretch>
        </p:blipFill>
        <p:spPr bwMode="auto">
          <a:xfrm>
            <a:off x="7452320" y="620688"/>
            <a:ext cx="1512168" cy="5616624"/>
          </a:xfrm>
          <a:prstGeom prst="rect">
            <a:avLst/>
          </a:prstGeom>
          <a:noFill/>
        </p:spPr>
      </p:pic>
      <p:sp>
        <p:nvSpPr>
          <p:cNvPr id="11" name="Content Placeholder 2"/>
          <p:cNvSpPr txBox="1">
            <a:spLocks/>
          </p:cNvSpPr>
          <p:nvPr/>
        </p:nvSpPr>
        <p:spPr>
          <a:xfrm>
            <a:off x="971600" y="3717032"/>
            <a:ext cx="6624736" cy="3024336"/>
          </a:xfrm>
          <a:prstGeom prst="rect">
            <a:avLst/>
          </a:prstGeom>
        </p:spPr>
        <p:txBody>
          <a:bodyPr>
            <a:no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200" b="1" i="0" u="none" strike="noStrike" kern="1200" cap="none" spc="0" normalizeH="0" baseline="0" noProof="0" dirty="0" smtClean="0">
                <a:ln>
                  <a:noFill/>
                </a:ln>
                <a:solidFill>
                  <a:schemeClr val="tx1"/>
                </a:solidFill>
                <a:effectLst/>
                <a:uLnTx/>
                <a:uFillTx/>
                <a:latin typeface="+mn-lt"/>
                <a:ea typeface="+mn-ea"/>
                <a:cs typeface="+mn-cs"/>
              </a:rPr>
              <a:t>Communication GUI </a:t>
            </a:r>
            <a:r>
              <a:rPr kumimoji="0" lang="en-US" sz="2200" b="1" i="0" u="none" strike="noStrike" kern="1200" cap="none" spc="0" normalizeH="0" baseline="0" noProof="0" dirty="0" smtClean="0">
                <a:ln>
                  <a:noFill/>
                </a:ln>
                <a:solidFill>
                  <a:schemeClr val="tx1"/>
                </a:solidFill>
                <a:effectLst/>
                <a:uLnTx/>
                <a:uFillTx/>
                <a:latin typeface="Calibri"/>
                <a:cs typeface="Calibri"/>
              </a:rPr>
              <a:t>↔ Solver</a:t>
            </a:r>
            <a:r>
              <a:rPr kumimoji="0" lang="en-US" sz="2200" b="0" i="0" u="none" strike="noStrike" kern="1200" cap="none" spc="0" normalizeH="0" baseline="0" noProof="0" dirty="0" smtClean="0">
                <a:ln>
                  <a:noFill/>
                </a:ln>
                <a:solidFill>
                  <a:schemeClr val="tx1"/>
                </a:solidFill>
                <a:effectLst/>
                <a:uLnTx/>
                <a:uFillTx/>
                <a:latin typeface="Calibri"/>
                <a:cs typeface="Calibri"/>
              </a:rPr>
              <a:t>:</a:t>
            </a:r>
            <a:endParaRPr kumimoji="0" lang="el-GR"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2052" name="Picture 4"/>
          <p:cNvPicPr>
            <a:picLocks noChangeAspect="1" noChangeArrowheads="1"/>
          </p:cNvPicPr>
          <p:nvPr/>
        </p:nvPicPr>
        <p:blipFill>
          <a:blip r:embed="rId4" cstate="print"/>
          <a:srcRect/>
          <a:stretch>
            <a:fillRect/>
          </a:stretch>
        </p:blipFill>
        <p:spPr bwMode="auto">
          <a:xfrm>
            <a:off x="2627784" y="4149080"/>
            <a:ext cx="3634524" cy="2564904"/>
          </a:xfrm>
          <a:prstGeom prst="rect">
            <a:avLst/>
          </a:prstGeom>
          <a:noFill/>
          <a:ln w="9525">
            <a:noFill/>
            <a:miter lim="800000"/>
            <a:headEnd/>
            <a:tailEnd/>
          </a:ln>
        </p:spPr>
      </p:pic>
      <p:sp>
        <p:nvSpPr>
          <p:cNvPr id="13" name="Content Placeholder 2"/>
          <p:cNvSpPr txBox="1">
            <a:spLocks/>
          </p:cNvSpPr>
          <p:nvPr/>
        </p:nvSpPr>
        <p:spPr>
          <a:xfrm>
            <a:off x="7452320" y="6093296"/>
            <a:ext cx="1440160" cy="432048"/>
          </a:xfrm>
          <a:prstGeom prst="rect">
            <a:avLst/>
          </a:prstGeom>
        </p:spPr>
        <p:txBody>
          <a:bodyPr>
            <a:noAutofit/>
          </a:bodyPr>
          <a:lstStyle/>
          <a:p>
            <a:pPr marL="365760" marR="0" lvl="0" indent="-283464" algn="ctr" defTabSz="914400" rtl="0" eaLnBrk="1" fontAlgn="auto" latinLnBrk="0" hangingPunct="1">
              <a:lnSpc>
                <a:spcPct val="100000"/>
              </a:lnSpc>
              <a:spcAft>
                <a:spcPts val="0"/>
              </a:spcAft>
              <a:buClr>
                <a:schemeClr val="accent1"/>
              </a:buClr>
              <a:buSzPct val="80000"/>
              <a:tabLst/>
              <a:defRPr/>
            </a:pPr>
            <a:r>
              <a:rPr kumimoji="0" lang="en-US" sz="1000" i="0" u="none" strike="noStrike" kern="1200" cap="none" spc="0" normalizeH="0" baseline="0" noProof="0" dirty="0" smtClean="0">
                <a:ln>
                  <a:noFill/>
                </a:ln>
                <a:solidFill>
                  <a:schemeClr val="tx1"/>
                </a:solidFill>
                <a:effectLst/>
                <a:uLnTx/>
                <a:uFillTx/>
                <a:latin typeface="+mn-lt"/>
                <a:ea typeface="+mn-ea"/>
                <a:cs typeface="+mn-cs"/>
              </a:rPr>
              <a:t>Screenshot taken</a:t>
            </a:r>
          </a:p>
          <a:p>
            <a:pPr marL="365760" marR="0" lvl="0" indent="-283464" algn="ctr" defTabSz="914400" rtl="0" eaLnBrk="1" fontAlgn="auto" latinLnBrk="0" hangingPunct="1">
              <a:lnSpc>
                <a:spcPct val="100000"/>
              </a:lnSpc>
              <a:spcAft>
                <a:spcPts val="0"/>
              </a:spcAft>
              <a:buClr>
                <a:schemeClr val="accent1"/>
              </a:buClr>
              <a:buSzPct val="80000"/>
              <a:tabLst/>
              <a:defRPr/>
            </a:pPr>
            <a:r>
              <a:rPr kumimoji="0" lang="en-US" sz="1000" i="0" u="none" strike="noStrike" kern="1200" cap="none" spc="0" normalizeH="0" baseline="0" noProof="0" dirty="0" smtClean="0">
                <a:ln>
                  <a:noFill/>
                </a:ln>
                <a:solidFill>
                  <a:schemeClr val="tx1"/>
                </a:solidFill>
                <a:effectLst/>
                <a:uLnTx/>
                <a:uFillTx/>
                <a:latin typeface="+mn-lt"/>
                <a:ea typeface="+mn-ea"/>
                <a:cs typeface="+mn-cs"/>
              </a:rPr>
              <a:t>from Structure 101</a:t>
            </a:r>
            <a:endParaRPr kumimoji="0" lang="el-GR" sz="100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729EC5-528E-482D-A87B-9B65C0BF7E14}" type="slidenum">
              <a:rPr lang="el-GR" smtClean="0"/>
              <a:pPr/>
              <a:t>6</a:t>
            </a:fld>
            <a:endParaRPr lang="el-GR" dirty="0"/>
          </a:p>
        </p:txBody>
      </p:sp>
      <p:sp>
        <p:nvSpPr>
          <p:cNvPr id="7" name="Title 1"/>
          <p:cNvSpPr>
            <a:spLocks noGrp="1"/>
          </p:cNvSpPr>
          <p:nvPr>
            <p:ph type="title"/>
          </p:nvPr>
        </p:nvSpPr>
        <p:spPr>
          <a:xfrm>
            <a:off x="1106308" y="-27384"/>
            <a:ext cx="7858180" cy="720080"/>
          </a:xfrm>
        </p:spPr>
        <p:txBody>
          <a:bodyPr>
            <a:normAutofit fontScale="90000"/>
          </a:bodyPr>
          <a:lstStyle/>
          <a:p>
            <a:r>
              <a:rPr lang="en-US" dirty="0" smtClean="0">
                <a:solidFill>
                  <a:schemeClr val="tx1"/>
                </a:solidFill>
                <a:effectLst/>
              </a:rPr>
              <a:t>Structure – Main classes</a:t>
            </a:r>
            <a:endParaRPr lang="el-GR" dirty="0">
              <a:solidFill>
                <a:schemeClr val="tx1"/>
              </a:solidFill>
              <a:effectLst/>
            </a:endParaRPr>
          </a:p>
        </p:txBody>
      </p:sp>
      <p:sp>
        <p:nvSpPr>
          <p:cNvPr id="8" name="Content Placeholder 2"/>
          <p:cNvSpPr txBox="1">
            <a:spLocks/>
          </p:cNvSpPr>
          <p:nvPr/>
        </p:nvSpPr>
        <p:spPr>
          <a:xfrm>
            <a:off x="5220072" y="748410"/>
            <a:ext cx="2710116" cy="428628"/>
          </a:xfrm>
          <a:prstGeom prst="rect">
            <a:avLst/>
          </a:prstGeom>
        </p:spPr>
        <p:txBody>
          <a:bodyPr>
            <a:no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en-GB" sz="2400" b="1" i="0" u="none" strike="noStrike" kern="1200" cap="none" spc="0" normalizeH="0" baseline="0" noProof="0" dirty="0" smtClean="0">
                <a:ln>
                  <a:noFill/>
                </a:ln>
                <a:solidFill>
                  <a:schemeClr val="tx1"/>
                </a:solidFill>
                <a:effectLst/>
                <a:uLnTx/>
                <a:uFillTx/>
                <a:latin typeface="+mn-lt"/>
                <a:ea typeface="Calibri"/>
                <a:cs typeface="Times New Roman"/>
              </a:rPr>
              <a:t>jmt.analytical</a:t>
            </a:r>
            <a:endParaRPr kumimoji="0" lang="el-GR" sz="2000" b="1" i="0" u="none" strike="noStrike" kern="1200" cap="none" spc="0" normalizeH="0" baseline="0" noProof="0" dirty="0">
              <a:ln>
                <a:noFill/>
              </a:ln>
              <a:solidFill>
                <a:schemeClr val="tx1"/>
              </a:solidFill>
              <a:effectLst/>
              <a:uLnTx/>
              <a:uFillTx/>
              <a:latin typeface="+mn-lt"/>
              <a:ea typeface="+mn-ea"/>
              <a:cs typeface="+mn-cs"/>
            </a:endParaRPr>
          </a:p>
        </p:txBody>
      </p:sp>
      <p:pic>
        <p:nvPicPr>
          <p:cNvPr id="4101" name="Picture 5"/>
          <p:cNvPicPr>
            <a:picLocks noChangeAspect="1" noChangeArrowheads="1"/>
          </p:cNvPicPr>
          <p:nvPr/>
        </p:nvPicPr>
        <p:blipFill>
          <a:blip r:embed="rId3" cstate="print"/>
          <a:srcRect/>
          <a:stretch>
            <a:fillRect/>
          </a:stretch>
        </p:blipFill>
        <p:spPr bwMode="auto">
          <a:xfrm>
            <a:off x="5292080" y="1324474"/>
            <a:ext cx="3744416" cy="4968552"/>
          </a:xfrm>
          <a:prstGeom prst="rect">
            <a:avLst/>
          </a:prstGeom>
          <a:noFill/>
          <a:ln w="9525">
            <a:noFill/>
            <a:miter lim="800000"/>
            <a:headEnd/>
            <a:tailEnd/>
          </a:ln>
        </p:spPr>
      </p:pic>
      <p:sp>
        <p:nvSpPr>
          <p:cNvPr id="14" name="Content Placeholder 2"/>
          <p:cNvSpPr txBox="1">
            <a:spLocks/>
          </p:cNvSpPr>
          <p:nvPr/>
        </p:nvSpPr>
        <p:spPr>
          <a:xfrm>
            <a:off x="1115616" y="751830"/>
            <a:ext cx="2710116" cy="428628"/>
          </a:xfrm>
          <a:prstGeom prst="rect">
            <a:avLst/>
          </a:prstGeom>
        </p:spPr>
        <p:txBody>
          <a:bodyPr>
            <a:no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en-GB" sz="2400" b="1" i="0" u="none" strike="noStrike" kern="1200" cap="none" spc="0" normalizeH="0" baseline="0" noProof="0" dirty="0" smtClean="0">
                <a:ln>
                  <a:noFill/>
                </a:ln>
                <a:solidFill>
                  <a:schemeClr val="tx1"/>
                </a:solidFill>
                <a:effectLst/>
                <a:uLnTx/>
                <a:uFillTx/>
                <a:latin typeface="+mn-lt"/>
                <a:ea typeface="Calibri"/>
                <a:cs typeface="Times New Roman"/>
              </a:rPr>
              <a:t>jmt.gui.exact</a:t>
            </a:r>
            <a:endParaRPr kumimoji="0" lang="el-GR" sz="2000" b="1" i="0" u="none" strike="noStrike" kern="1200" cap="none" spc="0" normalizeH="0" baseline="0" noProof="0" dirty="0">
              <a:ln>
                <a:noFill/>
              </a:ln>
              <a:solidFill>
                <a:schemeClr val="tx1"/>
              </a:solidFill>
              <a:effectLst/>
              <a:uLnTx/>
              <a:uFillTx/>
              <a:latin typeface="+mn-lt"/>
              <a:ea typeface="+mn-ea"/>
              <a:cs typeface="+mn-cs"/>
            </a:endParaRPr>
          </a:p>
        </p:txBody>
      </p:sp>
      <p:pic>
        <p:nvPicPr>
          <p:cNvPr id="4104" name="Picture 8"/>
          <p:cNvPicPr>
            <a:picLocks noChangeAspect="1" noChangeArrowheads="1"/>
          </p:cNvPicPr>
          <p:nvPr/>
        </p:nvPicPr>
        <p:blipFill>
          <a:blip r:embed="rId4" cstate="print"/>
          <a:srcRect/>
          <a:stretch>
            <a:fillRect/>
          </a:stretch>
        </p:blipFill>
        <p:spPr bwMode="auto">
          <a:xfrm>
            <a:off x="1083059" y="1324474"/>
            <a:ext cx="4065005" cy="49848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729EC5-528E-482D-A87B-9B65C0BF7E14}" type="slidenum">
              <a:rPr lang="el-GR" smtClean="0"/>
              <a:pPr/>
              <a:t>7</a:t>
            </a:fld>
            <a:endParaRPr lang="el-GR" dirty="0"/>
          </a:p>
        </p:txBody>
      </p:sp>
      <p:pic>
        <p:nvPicPr>
          <p:cNvPr id="2050" name="Picture 2"/>
          <p:cNvPicPr>
            <a:picLocks noChangeAspect="1" noChangeArrowheads="1"/>
          </p:cNvPicPr>
          <p:nvPr/>
        </p:nvPicPr>
        <p:blipFill>
          <a:blip r:embed="rId3" cstate="print"/>
          <a:srcRect l="13594" t="5833" r="13749"/>
          <a:stretch>
            <a:fillRect/>
          </a:stretch>
        </p:blipFill>
        <p:spPr bwMode="auto">
          <a:xfrm>
            <a:off x="1259632" y="777749"/>
            <a:ext cx="7488832" cy="5459563"/>
          </a:xfrm>
          <a:prstGeom prst="rect">
            <a:avLst/>
          </a:prstGeom>
          <a:noFill/>
          <a:ln w="9525">
            <a:noFill/>
            <a:miter lim="800000"/>
            <a:headEnd/>
            <a:tailEnd/>
          </a:ln>
          <a:effectLst/>
        </p:spPr>
      </p:pic>
      <p:sp>
        <p:nvSpPr>
          <p:cNvPr id="6" name="Title 1"/>
          <p:cNvSpPr>
            <a:spLocks noGrp="1"/>
          </p:cNvSpPr>
          <p:nvPr>
            <p:ph type="title"/>
          </p:nvPr>
        </p:nvSpPr>
        <p:spPr>
          <a:xfrm>
            <a:off x="1106308" y="-27384"/>
            <a:ext cx="7858180" cy="720080"/>
          </a:xfrm>
        </p:spPr>
        <p:txBody>
          <a:bodyPr>
            <a:normAutofit fontScale="90000"/>
          </a:bodyPr>
          <a:lstStyle/>
          <a:p>
            <a:r>
              <a:rPr lang="en-US" dirty="0" smtClean="0">
                <a:solidFill>
                  <a:schemeClr val="tx1"/>
                </a:solidFill>
                <a:effectLst/>
              </a:rPr>
              <a:t>Structure – Responsibilities</a:t>
            </a:r>
            <a:endParaRPr lang="el-GR" dirty="0">
              <a:solidFill>
                <a:schemeClr val="tx1"/>
              </a:solidFill>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548680"/>
            <a:ext cx="8100392" cy="6309320"/>
          </a:xfrm>
        </p:spPr>
        <p:txBody>
          <a:bodyPr>
            <a:noAutofit/>
          </a:bodyPr>
          <a:lstStyle/>
          <a:p>
            <a:r>
              <a:rPr lang="en-US" sz="2000" dirty="0" smtClean="0"/>
              <a:t>The code is not so badly structured after all. There is some structure but seeing it before getting familiarized with the codebase is hard.</a:t>
            </a:r>
          </a:p>
          <a:p>
            <a:r>
              <a:rPr lang="en-US" sz="2000" dirty="0" smtClean="0"/>
              <a:t>There are quite a few reasons…</a:t>
            </a:r>
          </a:p>
          <a:p>
            <a:pPr>
              <a:buNone/>
            </a:pPr>
            <a:endParaRPr lang="en-US" sz="2000" dirty="0" smtClean="0"/>
          </a:p>
          <a:p>
            <a:r>
              <a:rPr lang="en-US" sz="2000" dirty="0" smtClean="0"/>
              <a:t>There are cyclic dependencies from lower layers to higher ones (</a:t>
            </a:r>
            <a:r>
              <a:rPr lang="en-US" sz="2000" u="sng" dirty="0" smtClean="0"/>
              <a:t>jmt.analytical</a:t>
            </a:r>
            <a:r>
              <a:rPr lang="en-US" sz="2000" dirty="0" smtClean="0"/>
              <a:t> </a:t>
            </a:r>
            <a:r>
              <a:rPr lang="en-US" sz="2000" dirty="0" smtClean="0">
                <a:latin typeface="Calibri"/>
                <a:cs typeface="Calibri"/>
              </a:rPr>
              <a:t>→ </a:t>
            </a:r>
            <a:r>
              <a:rPr lang="en-US" sz="2000" u="sng" dirty="0" smtClean="0"/>
              <a:t>jmt.exact.gui</a:t>
            </a:r>
            <a:r>
              <a:rPr lang="en-US" sz="2000" dirty="0" smtClean="0"/>
              <a:t>). </a:t>
            </a:r>
            <a:r>
              <a:rPr lang="en-US" sz="2000" u="sng" dirty="0" smtClean="0"/>
              <a:t>ExactModel</a:t>
            </a:r>
            <a:r>
              <a:rPr lang="en-US" sz="2000" dirty="0" smtClean="0"/>
              <a:t> is part of the GUI package when in fact, it has nothing to do with the UI.</a:t>
            </a:r>
          </a:p>
          <a:p>
            <a:r>
              <a:rPr lang="en-US" sz="2000" dirty="0" smtClean="0"/>
              <a:t>Poor encapsulation of the internal state of objects (e.g.: </a:t>
            </a:r>
            <a:r>
              <a:rPr lang="en-US" sz="2000" u="sng" dirty="0" smtClean="0"/>
              <a:t>ExactModel</a:t>
            </a:r>
            <a:r>
              <a:rPr lang="en-US" sz="2000" dirty="0" smtClean="0"/>
              <a:t>)</a:t>
            </a:r>
          </a:p>
          <a:p>
            <a:r>
              <a:rPr lang="en-US" sz="2000" dirty="0" smtClean="0"/>
              <a:t>Getters and setters fail to enforce encapsulation. Public interface leaks internal details to client code (e.g.: </a:t>
            </a:r>
            <a:r>
              <a:rPr lang="en-US" sz="2000" u="sng" dirty="0" smtClean="0"/>
              <a:t>ExactModel</a:t>
            </a:r>
            <a:r>
              <a:rPr lang="en-US" sz="2000" dirty="0" smtClean="0"/>
              <a:t>)</a:t>
            </a:r>
          </a:p>
          <a:p>
            <a:r>
              <a:rPr lang="en-US" sz="2000" dirty="0" smtClean="0"/>
              <a:t>Instead of notifying </a:t>
            </a:r>
            <a:r>
              <a:rPr lang="en-US" sz="2000" u="sng" dirty="0" smtClean="0"/>
              <a:t>ExactWizard</a:t>
            </a:r>
            <a:r>
              <a:rPr lang="en-US" sz="2000" dirty="0" smtClean="0"/>
              <a:t>, panels push data to the model (e.g.: any of the panels deriving from </a:t>
            </a:r>
            <a:r>
              <a:rPr lang="en-US" sz="2000" u="sng" dirty="0" smtClean="0"/>
              <a:t>WizardPanel</a:t>
            </a:r>
            <a:r>
              <a:rPr lang="en-US" sz="2000" dirty="0" smtClean="0"/>
              <a:t>)</a:t>
            </a:r>
          </a:p>
          <a:p>
            <a:r>
              <a:rPr lang="en-US" sz="2000" dirty="0" smtClean="0"/>
              <a:t>Tight coupling between classes. Code is written against implementations rather than interfaces (e.g.: </a:t>
            </a:r>
            <a:r>
              <a:rPr lang="en-US" sz="2000" u="sng" dirty="0" smtClean="0"/>
              <a:t>ExactModel</a:t>
            </a:r>
            <a:r>
              <a:rPr lang="en-US" sz="2000" dirty="0" smtClean="0"/>
              <a:t>)</a:t>
            </a:r>
          </a:p>
          <a:p>
            <a:r>
              <a:rPr lang="en-US" sz="2000" dirty="0" smtClean="0"/>
              <a:t>Extensive use of multidimensional arrays. So many arrays require custom helper methods (resize[1..n], copy[1..n], etc).</a:t>
            </a:r>
          </a:p>
        </p:txBody>
      </p:sp>
      <p:sp>
        <p:nvSpPr>
          <p:cNvPr id="4" name="Slide Number Placeholder 3"/>
          <p:cNvSpPr>
            <a:spLocks noGrp="1"/>
          </p:cNvSpPr>
          <p:nvPr>
            <p:ph type="sldNum" sz="quarter" idx="12"/>
          </p:nvPr>
        </p:nvSpPr>
        <p:spPr/>
        <p:txBody>
          <a:bodyPr/>
          <a:lstStyle/>
          <a:p>
            <a:fld id="{82729EC5-528E-482D-A87B-9B65C0BF7E14}" type="slidenum">
              <a:rPr lang="el-GR" smtClean="0"/>
              <a:pPr/>
              <a:t>8</a:t>
            </a:fld>
            <a:endParaRPr lang="el-GR" dirty="0"/>
          </a:p>
        </p:txBody>
      </p:sp>
      <p:sp>
        <p:nvSpPr>
          <p:cNvPr id="6" name="Title 1"/>
          <p:cNvSpPr>
            <a:spLocks noGrp="1"/>
          </p:cNvSpPr>
          <p:nvPr>
            <p:ph type="title"/>
          </p:nvPr>
        </p:nvSpPr>
        <p:spPr>
          <a:xfrm>
            <a:off x="1106308" y="-27384"/>
            <a:ext cx="7858180" cy="720080"/>
          </a:xfrm>
        </p:spPr>
        <p:txBody>
          <a:bodyPr>
            <a:normAutofit fontScale="90000"/>
          </a:bodyPr>
          <a:lstStyle/>
          <a:p>
            <a:r>
              <a:rPr lang="en-US" dirty="0" smtClean="0">
                <a:solidFill>
                  <a:schemeClr val="tx1"/>
                </a:solidFill>
                <a:effectLst/>
              </a:rPr>
              <a:t>Our opinion – 1/2</a:t>
            </a:r>
            <a:endParaRPr lang="el-GR" dirty="0">
              <a:solidFill>
                <a:schemeClr val="tx1"/>
              </a:solidFill>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043608" y="548680"/>
            <a:ext cx="7858180" cy="6309320"/>
          </a:xfrm>
        </p:spPr>
        <p:txBody>
          <a:bodyPr>
            <a:normAutofit fontScale="92500"/>
          </a:bodyPr>
          <a:lstStyle/>
          <a:p>
            <a:r>
              <a:rPr lang="en-GB" sz="2200" dirty="0" smtClean="0"/>
              <a:t>Instead of having a list of network entities, the model keeps an array of individual attribute arrays (name, type, etc) (e.g.: </a:t>
            </a:r>
            <a:r>
              <a:rPr lang="en-GB" sz="2200" u="sng" dirty="0" err="1" smtClean="0"/>
              <a:t>ExactModel</a:t>
            </a:r>
            <a:r>
              <a:rPr lang="en-GB" sz="2200" dirty="0" smtClean="0"/>
              <a:t>)</a:t>
            </a:r>
          </a:p>
          <a:p>
            <a:r>
              <a:rPr lang="en-GB" sz="2200" dirty="0" smtClean="0"/>
              <a:t>Some classes are not cohesive, they do not implement a single well focused behaviour (</a:t>
            </a:r>
            <a:r>
              <a:rPr lang="en-GB" sz="2200" u="sng" dirty="0" err="1" smtClean="0"/>
              <a:t>SolverDispatcher</a:t>
            </a:r>
            <a:r>
              <a:rPr lang="en-GB" sz="2200" dirty="0" smtClean="0"/>
              <a:t>, </a:t>
            </a:r>
            <a:r>
              <a:rPr lang="en-GB" sz="2200" u="sng" dirty="0" err="1" smtClean="0"/>
              <a:t>ExactModel</a:t>
            </a:r>
            <a:r>
              <a:rPr lang="en-GB" sz="2200" dirty="0" smtClean="0"/>
              <a:t> do validation)</a:t>
            </a:r>
          </a:p>
          <a:p>
            <a:r>
              <a:rPr lang="en-GB" sz="2200" dirty="0" smtClean="0"/>
              <a:t>Some comments are written in Italian, e.g.: </a:t>
            </a:r>
            <a:r>
              <a:rPr lang="en-GB" sz="2200" u="sng" dirty="0" err="1" smtClean="0"/>
              <a:t>ExactModel</a:t>
            </a:r>
            <a:r>
              <a:rPr lang="en-GB" sz="2200" dirty="0" smtClean="0"/>
              <a:t>, line 257.</a:t>
            </a:r>
          </a:p>
          <a:p>
            <a:r>
              <a:rPr lang="en-GB" sz="2200" dirty="0" smtClean="0"/>
              <a:t>A lot of GUI strings are hardcoded. Translating will be hard.</a:t>
            </a:r>
          </a:p>
          <a:p>
            <a:r>
              <a:rPr lang="en-GB" sz="2200" dirty="0" smtClean="0"/>
              <a:t>Sometimes naming conventions might be confusing. e.g.: </a:t>
            </a:r>
            <a:r>
              <a:rPr lang="en-GB" sz="2200" u="sng" dirty="0" smtClean="0"/>
              <a:t>Solve</a:t>
            </a:r>
            <a:r>
              <a:rPr lang="en-GB" sz="2200" dirty="0" smtClean="0"/>
              <a:t> vs. </a:t>
            </a:r>
            <a:r>
              <a:rPr lang="en-GB" sz="2200" u="sng" dirty="0" err="1" smtClean="0"/>
              <a:t>SolveMulti</a:t>
            </a:r>
            <a:r>
              <a:rPr lang="en-GB" sz="2200" dirty="0" smtClean="0"/>
              <a:t>. </a:t>
            </a:r>
            <a:r>
              <a:rPr lang="en-GB" sz="2200" u="sng" dirty="0" smtClean="0"/>
              <a:t>Solve</a:t>
            </a:r>
            <a:r>
              <a:rPr lang="en-GB" sz="2200" dirty="0" smtClean="0"/>
              <a:t> could be named </a:t>
            </a:r>
            <a:r>
              <a:rPr lang="en-GB" sz="2200" u="sng" dirty="0" err="1" smtClean="0"/>
              <a:t>SolveSingle</a:t>
            </a:r>
            <a:r>
              <a:rPr lang="en-GB" sz="2200" dirty="0" smtClean="0"/>
              <a:t>.</a:t>
            </a:r>
          </a:p>
          <a:p>
            <a:r>
              <a:rPr lang="en-GB" sz="2200" dirty="0" smtClean="0"/>
              <a:t>Methods are </a:t>
            </a:r>
            <a:r>
              <a:rPr lang="en-GB" sz="2200" dirty="0" smtClean="0"/>
              <a:t>sometimes </a:t>
            </a:r>
            <a:r>
              <a:rPr lang="en-GB" sz="2200" dirty="0" smtClean="0"/>
              <a:t>public and should be private (e.g.: </a:t>
            </a:r>
            <a:r>
              <a:rPr lang="en-GB" sz="2200" u="sng" dirty="0" err="1" smtClean="0"/>
              <a:t>ExactModel.loadClasses</a:t>
            </a:r>
            <a:r>
              <a:rPr lang="en-GB" sz="2200" u="sng" dirty="0" smtClean="0"/>
              <a:t>()</a:t>
            </a:r>
            <a:r>
              <a:rPr lang="en-GB" sz="2200" dirty="0" smtClean="0"/>
              <a:t>, </a:t>
            </a:r>
            <a:r>
              <a:rPr lang="en-GB" sz="2200" u="sng" dirty="0" err="1" smtClean="0"/>
              <a:t>ExactWizard.switchFromSDtoSTV</a:t>
            </a:r>
            <a:r>
              <a:rPr lang="en-GB" sz="2200" u="sng" dirty="0" smtClean="0"/>
              <a:t>()</a:t>
            </a:r>
            <a:r>
              <a:rPr lang="en-GB" sz="2200" dirty="0" smtClean="0"/>
              <a:t>, etc)</a:t>
            </a:r>
          </a:p>
          <a:p>
            <a:r>
              <a:rPr lang="en-GB" sz="2200" dirty="0" smtClean="0"/>
              <a:t>Interfaces are sometimes not defined in terms of roles played by objects (e.g.: </a:t>
            </a:r>
            <a:r>
              <a:rPr lang="en-GB" sz="2200" u="sng" dirty="0" err="1" smtClean="0"/>
              <a:t>ExactConstants</a:t>
            </a:r>
            <a:r>
              <a:rPr lang="en-GB" sz="2200" dirty="0" smtClean="0"/>
              <a:t>)</a:t>
            </a:r>
          </a:p>
          <a:p>
            <a:r>
              <a:rPr lang="en-GB" sz="2200" dirty="0" smtClean="0"/>
              <a:t>Testability was not a priority (e.g.: hardcoded paths to test files in test classes, no unit tests, some end-to-end test for </a:t>
            </a:r>
            <a:r>
              <a:rPr lang="en-GB" sz="2200" u="sng" dirty="0" smtClean="0"/>
              <a:t>jmt.analytical</a:t>
            </a:r>
            <a:r>
              <a:rPr lang="en-GB" sz="2200" dirty="0" smtClean="0"/>
              <a:t>).</a:t>
            </a:r>
          </a:p>
          <a:p>
            <a:endParaRPr lang="en-GB" sz="2200" dirty="0" smtClean="0"/>
          </a:p>
          <a:p>
            <a:r>
              <a:rPr lang="en-GB" sz="2200" dirty="0" smtClean="0"/>
              <a:t>We think </a:t>
            </a:r>
            <a:r>
              <a:rPr lang="en-US" sz="2200" dirty="0" smtClean="0"/>
              <a:t>the authors developed a command line tool first and then added the GUI. This explains some of the awkward dependencies…</a:t>
            </a:r>
            <a:endParaRPr lang="en-GB" sz="2200" dirty="0" smtClean="0"/>
          </a:p>
        </p:txBody>
      </p:sp>
      <p:sp>
        <p:nvSpPr>
          <p:cNvPr id="6" name="Slide Number Placeholder 3"/>
          <p:cNvSpPr>
            <a:spLocks noGrp="1"/>
          </p:cNvSpPr>
          <p:nvPr>
            <p:ph type="sldNum" sz="quarter" idx="12"/>
          </p:nvPr>
        </p:nvSpPr>
        <p:spPr>
          <a:xfrm>
            <a:off x="8613648" y="6305550"/>
            <a:ext cx="457200" cy="476250"/>
          </a:xfrm>
        </p:spPr>
        <p:txBody>
          <a:bodyPr/>
          <a:lstStyle/>
          <a:p>
            <a:fld id="{82729EC5-528E-482D-A87B-9B65C0BF7E14}" type="slidenum">
              <a:rPr lang="en-GB" smtClean="0"/>
              <a:pPr/>
              <a:t>9</a:t>
            </a:fld>
            <a:endParaRPr lang="en-GB"/>
          </a:p>
        </p:txBody>
      </p:sp>
      <p:sp>
        <p:nvSpPr>
          <p:cNvPr id="7" name="Title 1"/>
          <p:cNvSpPr>
            <a:spLocks noGrp="1"/>
          </p:cNvSpPr>
          <p:nvPr>
            <p:ph type="title"/>
          </p:nvPr>
        </p:nvSpPr>
        <p:spPr>
          <a:xfrm>
            <a:off x="1106308" y="-27384"/>
            <a:ext cx="7858180" cy="720080"/>
          </a:xfrm>
        </p:spPr>
        <p:txBody>
          <a:bodyPr>
            <a:normAutofit fontScale="90000"/>
          </a:bodyPr>
          <a:lstStyle/>
          <a:p>
            <a:r>
              <a:rPr lang="en-GB" smtClean="0">
                <a:solidFill>
                  <a:schemeClr val="tx1"/>
                </a:solidFill>
                <a:effectLst/>
              </a:rPr>
              <a:t>Our opinion – 2/2</a:t>
            </a:r>
            <a:endParaRPr lang="en-GB">
              <a:solidFill>
                <a:schemeClr val="tx1"/>
              </a:solidFill>
              <a:effectLs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ustom 1">
      <a:dk1>
        <a:sysClr val="windowText" lastClr="000000"/>
      </a:dk1>
      <a:lt1>
        <a:sysClr val="window" lastClr="FFFFFF"/>
      </a:lt1>
      <a:dk2>
        <a:srgbClr val="464653"/>
      </a:dk2>
      <a:lt2>
        <a:srgbClr val="073E57"/>
      </a:lt2>
      <a:accent1>
        <a:srgbClr val="073E57"/>
      </a:accent1>
      <a:accent2>
        <a:srgbClr val="073E57"/>
      </a:accent2>
      <a:accent3>
        <a:srgbClr val="D2DA7A"/>
      </a:accent3>
      <a:accent4>
        <a:srgbClr val="FADA7A"/>
      </a:accent4>
      <a:accent5>
        <a:srgbClr val="B88472"/>
      </a:accent5>
      <a:accent6>
        <a:srgbClr val="8E736A"/>
      </a:accent6>
      <a:hlink>
        <a:srgbClr val="B292CA"/>
      </a:hlink>
      <a:folHlink>
        <a:srgbClr val="FFFFFF"/>
      </a:folHlink>
    </a:clrScheme>
    <a:fontScheme name="Custom 1">
      <a:majorFont>
        <a:latin typeface="Calibri"/>
        <a:ea typeface=""/>
        <a:cs typeface=""/>
      </a:majorFont>
      <a:minorFont>
        <a:latin typeface="Calibri"/>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879</TotalTime>
  <Words>1607</Words>
  <Application>Microsoft Office PowerPoint</Application>
  <PresentationFormat>On-screen Show (4:3)</PresentationFormat>
  <Paragraphs>158</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Solstice</vt:lpstr>
      <vt:lpstr>475 - Advanced Topics in Software Engineering</vt:lpstr>
      <vt:lpstr>Understanding the codebase</vt:lpstr>
      <vt:lpstr>What does JMVA do?</vt:lpstr>
      <vt:lpstr>How to use JMVA?</vt:lpstr>
      <vt:lpstr>Structure - Dependencies</vt:lpstr>
      <vt:lpstr>Structure – Main classes</vt:lpstr>
      <vt:lpstr>Structure – Responsibilities</vt:lpstr>
      <vt:lpstr>Our opinion – 1/2</vt:lpstr>
      <vt:lpstr>Our opinion –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Alexander</dc:creator>
  <cp:lastModifiedBy>mrouaux</cp:lastModifiedBy>
  <cp:revision>71</cp:revision>
  <dcterms:created xsi:type="dcterms:W3CDTF">2011-11-02T10:38:17Z</dcterms:created>
  <dcterms:modified xsi:type="dcterms:W3CDTF">2011-11-07T22:18:50Z</dcterms:modified>
</cp:coreProperties>
</file>