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5" r:id="rId4"/>
    <p:sldId id="260" r:id="rId5"/>
    <p:sldId id="264" r:id="rId6"/>
    <p:sldId id="259" r:id="rId7"/>
    <p:sldId id="261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56" autoAdjust="0"/>
  </p:normalViewPr>
  <p:slideViewPr>
    <p:cSldViewPr snapToGrid="0" snapToObjects="1">
      <p:cViewPr>
        <p:scale>
          <a:sx n="110" d="100"/>
          <a:sy n="110" d="100"/>
        </p:scale>
        <p:origin x="-10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10/31/12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10/31/12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SolverListener</a:t>
            </a:r>
            <a:r>
              <a:rPr lang="en-US" dirty="0" smtClean="0"/>
              <a:t> interface</a:t>
            </a:r>
            <a:r>
              <a:rPr lang="en-US" baseline="0" dirty="0" smtClean="0"/>
              <a:t> defined in </a:t>
            </a:r>
            <a:r>
              <a:rPr lang="en-US" baseline="0" dirty="0" err="1" smtClean="0"/>
              <a:t>SolverDispatcher</a:t>
            </a:r>
            <a:r>
              <a:rPr lang="en-US" baseline="0" dirty="0" smtClean="0"/>
              <a:t> but never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727D0-C9A5-7E41-9CC7-AADA781777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7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>
                <a:solidFill>
                  <a:schemeClr val="bg1"/>
                </a:solidFill>
              </a:rPr>
              <a:t>A</a:t>
            </a:r>
            <a:r>
              <a:rPr lang="es-ES" sz="3200" b="1" dirty="0" err="1" smtClean="0">
                <a:solidFill>
                  <a:schemeClr val="bg1"/>
                </a:solidFill>
              </a:rPr>
              <a:t>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smtClean="0">
                <a:solidFill>
                  <a:schemeClr val="bg1"/>
                </a:solidFill>
              </a:rPr>
              <a:t>Gribelyuk </a:t>
            </a:r>
            <a:r>
              <a:rPr lang="de-DE" sz="1800" b="1" dirty="0" smtClean="0">
                <a:solidFill>
                  <a:schemeClr val="bg1"/>
                </a:solidFill>
              </a:rPr>
              <a:t>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>
                <a:latin typeface="Monaco"/>
                <a:cs typeface="Monaco"/>
              </a:rPr>
              <a:t>The test package contains tests for main functional 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and </a:t>
            </a:r>
            <a:r>
              <a:rPr lang="en-US" sz="1600" dirty="0">
                <a:latin typeface="Courier New"/>
                <a:cs typeface="Courier New"/>
              </a:rPr>
              <a:t>engine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packages. Some </a:t>
            </a:r>
            <a:r>
              <a:rPr lang="en-US" sz="1600" dirty="0">
                <a:latin typeface="Monaco"/>
                <a:cs typeface="Monaco"/>
              </a:rPr>
              <a:t>tests' output is either empty if </a:t>
            </a:r>
            <a:r>
              <a:rPr lang="en-US" sz="1600" dirty="0" smtClean="0">
                <a:latin typeface="Monaco"/>
                <a:cs typeface="Monaco"/>
              </a:rPr>
              <a:t>they succeed </a:t>
            </a:r>
            <a:r>
              <a:rPr lang="en-US" sz="1600" dirty="0">
                <a:latin typeface="Monaco"/>
                <a:cs typeface="Monaco"/>
              </a:rPr>
              <a:t>or error </a:t>
            </a:r>
            <a:r>
              <a:rPr lang="en-US" sz="1600" dirty="0" smtClean="0">
                <a:latin typeface="Monaco"/>
                <a:cs typeface="Monaco"/>
              </a:rPr>
              <a:t>messages </a:t>
            </a:r>
            <a:r>
              <a:rPr lang="en-US" sz="1600" dirty="0">
                <a:latin typeface="Monaco"/>
                <a:cs typeface="Monaco"/>
              </a:rPr>
              <a:t>printed to screen </a:t>
            </a:r>
            <a:r>
              <a:rPr lang="en-US" sz="1600" dirty="0" smtClean="0">
                <a:latin typeface="Monaco"/>
                <a:cs typeface="Monaco"/>
              </a:rPr>
              <a:t>otherwise. </a:t>
            </a:r>
            <a:r>
              <a:rPr lang="en-US" sz="1600" dirty="0">
                <a:latin typeface="Monaco"/>
                <a:cs typeface="Monaco"/>
              </a:rPr>
              <a:t>There is a lack of end-to-end tests and unit tests in other classes</a:t>
            </a:r>
            <a:r>
              <a:rPr lang="en-US" sz="1600" dirty="0" smtClean="0">
                <a:latin typeface="Monaco"/>
                <a:cs typeface="Monaco"/>
              </a:rPr>
              <a:t>.</a:t>
            </a:r>
            <a:endParaRPr lang="en-US" sz="1600" dirty="0" smtClean="0"/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Components </a:t>
            </a:r>
            <a:r>
              <a:rPr lang="en-US" sz="1600" dirty="0">
                <a:latin typeface="Monaco"/>
                <a:cs typeface="Monaco"/>
              </a:rPr>
              <a:t>are </a:t>
            </a:r>
            <a:r>
              <a:rPr lang="en-US" sz="1600" dirty="0" smtClean="0">
                <a:latin typeface="Monaco"/>
                <a:cs typeface="Monaco"/>
              </a:rPr>
              <a:t>often linked </a:t>
            </a:r>
            <a:r>
              <a:rPr lang="en-US" sz="1600" dirty="0">
                <a:latin typeface="Monaco"/>
                <a:cs typeface="Monaco"/>
              </a:rPr>
              <a:t>by direct call or </a:t>
            </a:r>
            <a:r>
              <a:rPr lang="en-US" sz="1600" dirty="0" smtClean="0">
                <a:latin typeface="Monaco"/>
                <a:cs typeface="Monaco"/>
              </a:rPr>
              <a:t>reference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(e.g. </a:t>
            </a:r>
            <a:r>
              <a:rPr lang="en-US" sz="1600" dirty="0" err="1" smtClean="0">
                <a:latin typeface="Monaco"/>
                <a:cs typeface="Monaco"/>
              </a:rPr>
              <a:t>DirectModel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class calls </a:t>
            </a:r>
            <a:r>
              <a:rPr lang="en-US" sz="1600" dirty="0" smtClean="0">
                <a:latin typeface="Monaco"/>
                <a:cs typeface="Monaco"/>
              </a:rPr>
              <a:t>Solver </a:t>
            </a:r>
            <a:r>
              <a:rPr lang="en-US" sz="1600" dirty="0">
                <a:latin typeface="Monaco"/>
                <a:cs typeface="Monaco"/>
              </a:rPr>
              <a:t>classes in analytical package without any </a:t>
            </a:r>
            <a:r>
              <a:rPr lang="en-US" sz="1600" dirty="0" smtClean="0">
                <a:latin typeface="Monaco"/>
                <a:cs typeface="Monaco"/>
              </a:rPr>
              <a:t>interface). </a:t>
            </a:r>
            <a:r>
              <a:rPr lang="en-US" sz="1600" dirty="0">
                <a:latin typeface="Monaco"/>
                <a:cs typeface="Monaco"/>
              </a:rPr>
              <a:t>This dependency on concretion </a:t>
            </a:r>
            <a:r>
              <a:rPr lang="en-US" sz="1600" dirty="0" smtClean="0">
                <a:latin typeface="Monaco"/>
                <a:cs typeface="Monaco"/>
              </a:rPr>
              <a:t>sets </a:t>
            </a:r>
            <a:r>
              <a:rPr lang="en-US" sz="1600" dirty="0">
                <a:latin typeface="Monaco"/>
                <a:cs typeface="Monaco"/>
              </a:rPr>
              <a:t>barriers for doing unit </a:t>
            </a:r>
            <a:r>
              <a:rPr lang="en-US" sz="1600" dirty="0" smtClean="0">
                <a:latin typeface="Monaco"/>
                <a:cs typeface="Monaco"/>
              </a:rPr>
              <a:t>testing </a:t>
            </a:r>
            <a:r>
              <a:rPr lang="en-US" sz="1600" dirty="0">
                <a:latin typeface="Monaco"/>
                <a:cs typeface="Monaco"/>
              </a:rPr>
              <a:t>with mock </a:t>
            </a:r>
            <a:r>
              <a:rPr lang="en-US" sz="1600" dirty="0" smtClean="0">
                <a:latin typeface="Monaco"/>
                <a:cs typeface="Monaco"/>
              </a:rPr>
              <a:t>objects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breaks inheritance model by overriding superclass methods with empty methods (e.g.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finish()</a:t>
            </a:r>
            <a:r>
              <a:rPr lang="en-US" sz="1600" dirty="0" smtClean="0">
                <a:latin typeface="Monaco"/>
                <a:cs typeface="Monaco"/>
              </a:rPr>
              <a:t> );  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we would prefer to use interface to encapsulate commonality between these classes</a:t>
            </a:r>
          </a:p>
          <a:p>
            <a:r>
              <a:rPr lang="en-US" sz="2000" dirty="0" smtClean="0">
                <a:latin typeface="Monaco"/>
                <a:cs typeface="Monaco"/>
              </a:rPr>
              <a:t>Bugs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Application </a:t>
            </a:r>
            <a:r>
              <a:rPr lang="en-US" sz="1600" dirty="0">
                <a:latin typeface="Monaco"/>
                <a:cs typeface="Monaco"/>
              </a:rPr>
              <a:t>shows inconsistencies between execution and documentation </a:t>
            </a:r>
            <a:r>
              <a:rPr lang="en-US" sz="1600" dirty="0" smtClean="0">
                <a:latin typeface="Monaco"/>
                <a:cs typeface="Monaco"/>
              </a:rPr>
              <a:t>(e.g. </a:t>
            </a:r>
            <a:r>
              <a:rPr lang="en-US" sz="1600" dirty="0">
                <a:latin typeface="Monaco"/>
                <a:cs typeface="Monaco"/>
              </a:rPr>
              <a:t>naming of tabs in </a:t>
            </a:r>
            <a:r>
              <a:rPr lang="en-US" sz="1600" dirty="0" smtClean="0">
                <a:latin typeface="Monaco"/>
                <a:cs typeface="Monaco"/>
              </a:rPr>
              <a:t>solutions frame)</a:t>
            </a:r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8</a:t>
            </a:r>
            <a:endParaRPr lang="es-E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Exploring JVMA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downloaded the project from SVN and imported it into </a:t>
            </a:r>
            <a:r>
              <a:rPr lang="en-US" sz="1600" dirty="0" err="1" smtClean="0">
                <a:latin typeface="Monaco"/>
                <a:cs typeface="Monaco"/>
              </a:rPr>
              <a:t>IntelliJ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</a:t>
            </a:r>
            <a:r>
              <a:rPr lang="en-US" sz="1600" dirty="0" smtClean="0">
                <a:latin typeface="Monaco"/>
                <a:cs typeface="Monaco"/>
              </a:rPr>
              <a:t>fixed </a:t>
            </a:r>
            <a:r>
              <a:rPr lang="en-US" sz="1600" dirty="0" smtClean="0">
                <a:latin typeface="Monaco"/>
                <a:cs typeface="Monaco"/>
              </a:rPr>
              <a:t>a text encoding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 in the files.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Next, we  located the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latin typeface="Monaco"/>
                <a:cs typeface="Monaco"/>
              </a:rPr>
              <a:t> 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and ran it to determine relationship between JMT and JMVA.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This helped us find the entry point into the JMVA application: the 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observed how the application behaves by tracing the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actions)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produces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throughput,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are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  <a:cs typeface="Bank Gothic"/>
              </a:rPr>
              <a:t>How to use JMVA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138382"/>
            <a:ext cx="5495637" cy="5280891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Choose JMVA in JMT main window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Defining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model of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a queuing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network</a:t>
            </a:r>
            <a:endParaRPr lang="en-US" sz="2000" dirty="0">
              <a:latin typeface="Monaco"/>
              <a:cs typeface="Monaco"/>
            </a:endParaRPr>
          </a:p>
          <a:p>
            <a:pPr lvl="1"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Select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command from </a:t>
            </a:r>
            <a:r>
              <a:rPr lang="en-US" sz="1600" dirty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menu</a:t>
            </a:r>
            <a:endParaRPr lang="en-US" dirty="0">
              <a:latin typeface="Monaco"/>
              <a:cs typeface="Monaco"/>
            </a:endParaRPr>
          </a:p>
          <a:p>
            <a:pPr lvl="1"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Define parameters (</a:t>
            </a:r>
            <a:r>
              <a:rPr lang="en-US" sz="1600" dirty="0">
                <a:solidFill>
                  <a:srgbClr val="008000"/>
                </a:solidFill>
                <a:latin typeface="Monaco"/>
                <a:ea typeface="Arial"/>
                <a:cs typeface="Monaco"/>
              </a:rPr>
              <a:t>Classes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Monaco"/>
                <a:ea typeface="Arial"/>
                <a:cs typeface="Monaco"/>
              </a:rPr>
              <a:t>Stations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Monaco"/>
                <a:ea typeface="Arial"/>
                <a:cs typeface="Monaco"/>
              </a:rPr>
              <a:t>Service demands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) using tabs in Wizard interface (What-if Tab is used to perform a what-if analysis)</a:t>
            </a:r>
            <a:endParaRPr lang="en-US" dirty="0">
              <a:latin typeface="Monaco"/>
              <a:cs typeface="Monaco"/>
            </a:endParaRPr>
          </a:p>
          <a:p>
            <a:pPr lvl="1"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model can be loaded from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an existing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file through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File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menu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and saved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into a .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Arial"/>
                <a:cs typeface="Monaco"/>
              </a:rPr>
              <a:t>jmva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file</a:t>
            </a:r>
            <a:endParaRPr lang="en-US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Solving the Model</a:t>
            </a:r>
          </a:p>
          <a:p>
            <a:pPr lvl="1">
              <a:buFont typeface="Arial"/>
              <a:buChar char="–"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Solve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command gives Performance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(Throughput, Queue lengths, Residence Times, Utilizations, Synopsis)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a separate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12640" y="1256001"/>
            <a:ext cx="2778840" cy="24616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12640" y="3890818"/>
            <a:ext cx="2774160" cy="23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A Strong Cycle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600" dirty="0" err="1">
                <a:latin typeface="Monaco"/>
                <a:cs typeface="Monaco"/>
              </a:rPr>
              <a:t>IntelliJ</a:t>
            </a:r>
            <a:r>
              <a:rPr lang="en-US" sz="1600" dirty="0">
                <a:latin typeface="Monaco"/>
                <a:cs typeface="Monaco"/>
              </a:rPr>
              <a:t> Dependency Matrix </a:t>
            </a:r>
            <a:r>
              <a:rPr lang="en-US" sz="1600" dirty="0" smtClean="0">
                <a:latin typeface="Monaco"/>
                <a:cs typeface="Monaco"/>
              </a:rPr>
              <a:t>functionality shows </a:t>
            </a:r>
            <a:r>
              <a:rPr lang="en-US" sz="1600" dirty="0">
                <a:latin typeface="Monaco"/>
                <a:cs typeface="Monaco"/>
              </a:rPr>
              <a:t>how much each pair of </a:t>
            </a:r>
            <a:r>
              <a:rPr lang="en-US" sz="1600" dirty="0" smtClean="0">
                <a:latin typeface="Monaco"/>
                <a:cs typeface="Monaco"/>
              </a:rPr>
              <a:t>components </a:t>
            </a:r>
            <a:r>
              <a:rPr lang="en-US" sz="1600" dirty="0">
                <a:latin typeface="Monaco"/>
                <a:cs typeface="Monaco"/>
              </a:rPr>
              <a:t>depended </a:t>
            </a:r>
            <a:r>
              <a:rPr lang="en-US" sz="1600" dirty="0" smtClean="0">
                <a:latin typeface="Monaco"/>
                <a:cs typeface="Monaco"/>
              </a:rPr>
              <a:t>on </a:t>
            </a:r>
            <a:r>
              <a:rPr lang="en-US" sz="1600" dirty="0">
                <a:latin typeface="Monaco"/>
                <a:cs typeface="Monaco"/>
              </a:rPr>
              <a:t>each </a:t>
            </a:r>
            <a:r>
              <a:rPr lang="en-US" sz="1600" dirty="0" smtClean="0">
                <a:latin typeface="Monaco"/>
                <a:cs typeface="Monaco"/>
              </a:rPr>
              <a:t>other.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e.g. dependency cycle between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Monaco"/>
                <a:cs typeface="Monaco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Expanding </a:t>
            </a:r>
            <a:r>
              <a:rPr lang="en-US" sz="1600" dirty="0">
                <a:latin typeface="Monaco"/>
                <a:cs typeface="Monaco"/>
              </a:rPr>
              <a:t>the matrix, we see that </a:t>
            </a:r>
            <a:r>
              <a:rPr lang="en-US" sz="1600" dirty="0" err="1">
                <a:latin typeface="Courier New"/>
                <a:cs typeface="Courier New"/>
              </a:rPr>
              <a:t>ExactModel</a:t>
            </a:r>
            <a:r>
              <a:rPr lang="en-US" sz="1600" dirty="0">
                <a:latin typeface="Monaco"/>
                <a:cs typeface="Monaco"/>
              </a:rPr>
              <a:t> is the </a:t>
            </a:r>
            <a:r>
              <a:rPr lang="en-US" sz="1600" dirty="0" smtClean="0">
                <a:latin typeface="Monaco"/>
                <a:cs typeface="Monaco"/>
              </a:rPr>
              <a:t>primary culprit </a:t>
            </a:r>
            <a:r>
              <a:rPr lang="en-US" sz="1600" dirty="0">
                <a:latin typeface="Monaco"/>
                <a:cs typeface="Monaco"/>
              </a:rPr>
              <a:t>in this </a:t>
            </a:r>
            <a:r>
              <a:rPr lang="en-US" sz="1600" dirty="0" smtClean="0">
                <a:latin typeface="Monaco"/>
                <a:cs typeface="Monaco"/>
              </a:rPr>
              <a:t>cycle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Because </a:t>
            </a:r>
            <a:r>
              <a:rPr lang="en-US" sz="1600" dirty="0">
                <a:latin typeface="Monaco"/>
                <a:cs typeface="Monaco"/>
              </a:rPr>
              <a:t>of the coupling effect, these packages are impossible to reuse in other </a:t>
            </a:r>
            <a:r>
              <a:rPr lang="en-US" sz="1600" dirty="0" smtClean="0">
                <a:latin typeface="Monaco"/>
                <a:cs typeface="Monaco"/>
              </a:rPr>
              <a:t>applications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Another </a:t>
            </a:r>
            <a:r>
              <a:rPr lang="en-US" sz="1600" dirty="0">
                <a:latin typeface="Monaco"/>
                <a:cs typeface="Monaco"/>
              </a:rPr>
              <a:t>strong cycle ... How to get rid of it?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</a:p>
        </p:txBody>
      </p:sp>
      <p:pic>
        <p:nvPicPr>
          <p:cNvPr id="11" name="Picture 10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32" y="3671455"/>
            <a:ext cx="5310250" cy="2573770"/>
          </a:xfrm>
          <a:prstGeom prst="rect">
            <a:avLst/>
          </a:prstGeom>
        </p:spPr>
      </p:pic>
      <p:grpSp>
        <p:nvGrpSpPr>
          <p:cNvPr id="23" name="组 22"/>
          <p:cNvGrpSpPr/>
          <p:nvPr/>
        </p:nvGrpSpPr>
        <p:grpSpPr>
          <a:xfrm>
            <a:off x="4936836" y="3446453"/>
            <a:ext cx="3232727" cy="854363"/>
            <a:chOff x="5137728" y="4027471"/>
            <a:chExt cx="3036453" cy="602256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602256"/>
              <a:chOff x="5137728" y="4027471"/>
              <a:chExt cx="3036453" cy="602256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225636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11818" y="4096744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698714" y="4588499"/>
            <a:ext cx="3636818" cy="1274727"/>
            <a:chOff x="4872182" y="4906819"/>
            <a:chExt cx="3301999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11818" y="5576493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407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Dependencies among 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6" name="Content Placeholder 5" descr="DependencyGraph3.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5" r="-8635"/>
          <a:stretch>
            <a:fillRect/>
          </a:stretch>
        </p:blipFill>
        <p:spPr>
          <a:xfrm>
            <a:off x="207818" y="1640407"/>
            <a:ext cx="8727153" cy="4799598"/>
          </a:xfrm>
        </p:spPr>
      </p:pic>
      <p:sp>
        <p:nvSpPr>
          <p:cNvPr id="7" name="TextBox 6"/>
          <p:cNvSpPr txBox="1"/>
          <p:nvPr/>
        </p:nvSpPr>
        <p:spPr>
          <a:xfrm>
            <a:off x="-311727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5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5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12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Program architecture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Cyclical dependencies between different layers make understanding and maintaining project very difficult</a:t>
            </a:r>
          </a:p>
          <a:p>
            <a:r>
              <a:rPr lang="en-US" sz="2000" dirty="0" smtClean="0">
                <a:latin typeface="Monaco"/>
                <a:cs typeface="Monaco"/>
              </a:rPr>
              <a:t>Code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Comments are sparse and in Italian make it difficult to understand flow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>
                <a:latin typeface="Monaco"/>
                <a:cs typeface="Monaco"/>
              </a:rPr>
              <a:t> doesn’t solve,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solve()</a:t>
            </a:r>
            <a:r>
              <a:rPr lang="en-US" sz="1600" dirty="0" smtClean="0">
                <a:latin typeface="Monaco"/>
                <a:cs typeface="Monaco"/>
              </a:rPr>
              <a:t> method delegates responsibility rather than performing analysis, etc.)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971</Words>
  <Application>Microsoft Macintosh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Diseño predeterminado</vt:lpstr>
      <vt:lpstr>Software Engineering for Industry: Analysis of JMVA Codebase</vt:lpstr>
      <vt:lpstr>Exploring JVMA</vt:lpstr>
      <vt:lpstr>How to use JMVA</vt:lpstr>
      <vt:lpstr>A Strong Cycle</vt:lpstr>
      <vt:lpstr>Dependencies among Critical Components</vt:lpstr>
      <vt:lpstr>Deciphering the Codebase</vt:lpstr>
      <vt:lpstr>Improved Layout</vt:lpstr>
      <vt:lpstr>Deciphering the Codebase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Static Hedge</cp:lastModifiedBy>
  <cp:revision>54</cp:revision>
  <dcterms:created xsi:type="dcterms:W3CDTF">2012-10-22T13:09:23Z</dcterms:created>
  <dcterms:modified xsi:type="dcterms:W3CDTF">2012-10-31T15:58:22Z</dcterms:modified>
</cp:coreProperties>
</file>