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64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1" autoAdjust="0"/>
  </p:normalViewPr>
  <p:slideViewPr>
    <p:cSldViewPr snapToGrid="0" snapToObjects="1">
      <p:cViewPr>
        <p:scale>
          <a:sx n="110" d="100"/>
          <a:sy n="110" d="100"/>
        </p:scale>
        <p:origin x="-1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1119-6150-8F4A-9CB0-3B4B7211A86B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E795-861E-5143-B6B8-BBABAEA6E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712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5CB4-CB45-1A43-B0B0-E388519BCB62}" type="datetimeFigureOut">
              <a:rPr kumimoji="1" lang="zh-CN" altLang="en-US" smtClean="0"/>
              <a:t>29/10/2012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727D0-C9A5-7E41-9CC7-AADA781777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2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AFDA7-40B9-234B-B907-52119A8748C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7BBD-8204-C74C-B806-D74C2893117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15BCA-ECC5-9443-B18B-03807FEA97B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E26E5-566A-AF49-BFD9-33660DDC8A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EE67F-23CA-F84C-8FDA-3C59C667029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B53F1-813C-2E40-A7AA-879214AA580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B138F-DABF-2547-BD52-DA07BB09E9C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B677-039E-8040-BEF0-3AD41B82362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E098-994E-9842-BC15-CC972C28F3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B39BE-EFE4-3243-B9A8-A8530BFD738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5574-4FD6-1943-80A2-96D04457405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8B585B8-A53B-BE46-8B28-F5A1FA43C530}" type="slidenum">
              <a:rPr lang="es-E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79388" y="4005263"/>
            <a:ext cx="7864266" cy="792162"/>
          </a:xfrm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</a:rPr>
              <a:t>Software </a:t>
            </a:r>
            <a:r>
              <a:rPr lang="es-ES" sz="3200" b="1" dirty="0" err="1" smtClean="0">
                <a:solidFill>
                  <a:schemeClr val="bg1"/>
                </a:solidFill>
              </a:rPr>
              <a:t>Engineering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Industry</a:t>
            </a:r>
            <a:r>
              <a:rPr lang="es-ES" sz="3200" b="1" dirty="0" smtClean="0">
                <a:solidFill>
                  <a:schemeClr val="bg1"/>
                </a:solidFill>
              </a:rPr>
              <a:t>: </a:t>
            </a:r>
            <a:r>
              <a:rPr lang="es-ES" sz="3200" b="1" dirty="0" err="1" smtClean="0">
                <a:solidFill>
                  <a:schemeClr val="bg1"/>
                </a:solidFill>
              </a:rPr>
              <a:t>analysis</a:t>
            </a:r>
            <a:r>
              <a:rPr lang="es-ES" sz="3200" b="1" dirty="0" smtClean="0">
                <a:solidFill>
                  <a:schemeClr val="bg1"/>
                </a:solidFill>
              </a:rPr>
              <a:t> of JMVA </a:t>
            </a:r>
            <a:r>
              <a:rPr lang="es-ES" sz="3200" b="1" dirty="0" err="1" smtClean="0">
                <a:solidFill>
                  <a:schemeClr val="bg1"/>
                </a:solidFill>
              </a:rPr>
              <a:t>codebase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972616"/>
            <a:ext cx="5384114" cy="1757640"/>
          </a:xfrm>
        </p:spPr>
        <p:txBody>
          <a:bodyPr/>
          <a:lstStyle/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Yufei</a:t>
            </a:r>
            <a:r>
              <a:rPr lang="de-DE" sz="1800" b="1" dirty="0" smtClean="0">
                <a:solidFill>
                  <a:schemeClr val="bg1"/>
                </a:solidFill>
              </a:rPr>
              <a:t> Wang (yw6312) 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Paul </a:t>
            </a:r>
            <a:r>
              <a:rPr lang="de-DE" sz="1800" b="1" dirty="0" err="1" smtClean="0">
                <a:solidFill>
                  <a:schemeClr val="bg1"/>
                </a:solidFill>
              </a:rPr>
              <a:t>Gribleyuk</a:t>
            </a:r>
            <a:r>
              <a:rPr lang="de-DE" sz="1800" b="1" dirty="0" smtClean="0">
                <a:solidFill>
                  <a:schemeClr val="bg1"/>
                </a:solidFill>
              </a:rPr>
              <a:t> (pg1312)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Yawei</a:t>
            </a:r>
            <a:r>
              <a:rPr lang="de-DE" sz="1800" b="1" dirty="0" smtClean="0">
                <a:solidFill>
                  <a:schemeClr val="bg1"/>
                </a:solidFill>
              </a:rPr>
              <a:t> Li (yl8012)</a:t>
            </a:r>
          </a:p>
          <a:p>
            <a:pPr algn="l"/>
            <a:r>
              <a:rPr lang="de-DE" sz="1800" b="1" dirty="0" smtClean="0">
                <a:solidFill>
                  <a:schemeClr val="bg1"/>
                </a:solidFill>
              </a:rPr>
              <a:t>Jun He (jh1212)</a:t>
            </a:r>
          </a:p>
          <a:p>
            <a:pPr algn="l"/>
            <a:r>
              <a:rPr lang="de-DE" sz="1800" b="1" dirty="0" err="1" smtClean="0">
                <a:solidFill>
                  <a:schemeClr val="bg1"/>
                </a:solidFill>
              </a:rPr>
              <a:t>Xiaoxing</a:t>
            </a:r>
            <a:r>
              <a:rPr lang="de-DE" sz="1800" b="1" dirty="0" smtClean="0">
                <a:solidFill>
                  <a:schemeClr val="bg1"/>
                </a:solidFill>
              </a:rPr>
              <a:t> Yang (xy212)</a:t>
            </a:r>
          </a:p>
        </p:txBody>
      </p:sp>
      <p:pic>
        <p:nvPicPr>
          <p:cNvPr id="2" name="Picture 1" descr="icl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6165850"/>
            <a:ext cx="2311400" cy="69215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FDA7-40B9-234B-B907-52119A8748C9}" type="slidenum">
              <a:rPr lang="es-ES" smtClean="0">
                <a:solidFill>
                  <a:srgbClr val="000000"/>
                </a:solidFill>
              </a:rPr>
              <a:pPr/>
              <a:t>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6" y="1064494"/>
            <a:ext cx="8763001" cy="5239324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Initial Steps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Downloading code from SVN and importing into IntelliJ IDEA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Fixed encoding issue (UTF-8 </a:t>
            </a:r>
            <a:r>
              <a:rPr lang="en-US" sz="1600" dirty="0" err="1" smtClean="0">
                <a:latin typeface="Monaco"/>
                <a:cs typeface="Monaco"/>
              </a:rPr>
              <a:t>vs</a:t>
            </a:r>
            <a:r>
              <a:rPr lang="en-US" sz="1600" dirty="0" smtClean="0">
                <a:latin typeface="Monaco"/>
                <a:cs typeface="Monaco"/>
              </a:rPr>
              <a:t> ISO-8859-1)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method in </a:t>
            </a:r>
            <a:r>
              <a:rPr lang="en-US" sz="1600" dirty="0" err="1" smtClean="0">
                <a:latin typeface="Courier New"/>
                <a:cs typeface="Courier New"/>
              </a:rPr>
              <a:t>GraphStartScreen</a:t>
            </a:r>
            <a:r>
              <a:rPr lang="en-US" sz="1600" dirty="0" smtClean="0">
                <a:latin typeface="Monaco"/>
                <a:cs typeface="Monaco"/>
              </a:rPr>
              <a:t> (3 exist in the code) and ran it to determine relationship between JMT and JMVA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Found entry point into JMVA component (</a:t>
            </a:r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>
                <a:latin typeface="Monaco"/>
                <a:cs typeface="Monaco"/>
              </a:rPr>
              <a:t> class)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Traced execution of button clicks (</a:t>
            </a:r>
            <a:r>
              <a:rPr lang="en-US" sz="1600" dirty="0" err="1" smtClean="0">
                <a:latin typeface="Courier New"/>
                <a:cs typeface="Courier New"/>
              </a:rPr>
              <a:t>JButton</a:t>
            </a:r>
            <a:r>
              <a:rPr lang="en-US" sz="1600" dirty="0" smtClean="0">
                <a:latin typeface="Monaco"/>
                <a:cs typeface="Monaco"/>
              </a:rPr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Jpanel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Functionality of Application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button displays input fields for solution to Mean-Value-Analysis problem from queuing theory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network model is defined by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classes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stations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service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analysis can be performed by means of different values of parameters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 analysis of network performance will be represented in terms of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throughput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utilization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smtClean="0">
                <a:solidFill>
                  <a:srgbClr val="008000"/>
                </a:solidFill>
                <a:latin typeface="Monaco"/>
                <a:cs typeface="Monaco"/>
              </a:rPr>
              <a:t>system response time</a:t>
            </a:r>
            <a:r>
              <a:rPr lang="en-US" sz="1600" dirty="0" smtClean="0">
                <a:latin typeface="Monaco"/>
                <a:cs typeface="Monaco"/>
              </a:rPr>
              <a:t>, etc.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What-if solutions can be displayed in graphical or textual form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1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Graphing the Structure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28"/>
            <a:ext cx="8229600" cy="5303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Deeper Analysis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Use of JDepend was not helpful because of the size of the project and large number of circular dependencies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IntelliJ Pro Dependency Matrix of JMVA (Figure 1) shows the coupling between packages (i.e.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depends on </a:t>
            </a:r>
            <a:r>
              <a:rPr lang="en-US" sz="1600" dirty="0" smtClean="0">
                <a:latin typeface="Courier New"/>
                <a:cs typeface="Courier New"/>
              </a:rPr>
              <a:t>common </a:t>
            </a:r>
            <a:r>
              <a:rPr lang="en-US" sz="1600" dirty="0" smtClean="0">
                <a:latin typeface="Monaco"/>
                <a:cs typeface="Monaco"/>
              </a:rPr>
              <a:t>package in 74 places, etc.)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Strong circular link between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and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-&gt; analytical, </a:t>
            </a:r>
            <a:r>
              <a:rPr lang="en-US" sz="1600" dirty="0" smtClean="0">
                <a:latin typeface="Monaco"/>
                <a:cs typeface="Monaco"/>
              </a:rPr>
              <a:t>282 times, </a:t>
            </a:r>
            <a:r>
              <a:rPr lang="en-US" sz="1600" dirty="0" smtClean="0">
                <a:latin typeface="Courier New"/>
                <a:cs typeface="Courier New"/>
              </a:rPr>
              <a:t>analytical -&gt; </a:t>
            </a:r>
            <a:r>
              <a:rPr lang="en-US" sz="1600" dirty="0" err="1" smtClean="0">
                <a:latin typeface="Courier New"/>
                <a:cs typeface="Courier New"/>
              </a:rPr>
              <a:t>gui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262 times)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Specifically,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is the primary culprit as it is referenced in </a:t>
            </a:r>
            <a:r>
              <a:rPr lang="en-US" sz="1600" dirty="0" smtClean="0">
                <a:latin typeface="Courier New"/>
                <a:cs typeface="Courier New"/>
              </a:rPr>
              <a:t>analytical </a:t>
            </a:r>
            <a:r>
              <a:rPr lang="en-US" sz="1600" dirty="0" smtClean="0">
                <a:latin typeface="Monaco"/>
                <a:cs typeface="Monaco"/>
              </a:rPr>
              <a:t>package extensively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4" name="Picture 3" descr="initial dependenc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9" y="4096744"/>
            <a:ext cx="4283364" cy="207605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3786909" y="6172803"/>
            <a:ext cx="75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Figure 1</a:t>
            </a:r>
            <a:endParaRPr lang="en-US" sz="1000" dirty="0"/>
          </a:p>
        </p:txBody>
      </p:sp>
      <p:grpSp>
        <p:nvGrpSpPr>
          <p:cNvPr id="23" name="组 22"/>
          <p:cNvGrpSpPr/>
          <p:nvPr/>
        </p:nvGrpSpPr>
        <p:grpSpPr>
          <a:xfrm>
            <a:off x="5137728" y="4027471"/>
            <a:ext cx="3036453" cy="602256"/>
            <a:chOff x="5137728" y="4027471"/>
            <a:chExt cx="3036453" cy="602256"/>
          </a:xfrm>
        </p:grpSpPr>
        <p:grpSp>
          <p:nvGrpSpPr>
            <p:cNvPr id="17" name="组 16"/>
            <p:cNvGrpSpPr/>
            <p:nvPr/>
          </p:nvGrpSpPr>
          <p:grpSpPr>
            <a:xfrm>
              <a:off x="5137728" y="4027471"/>
              <a:ext cx="3036453" cy="602256"/>
              <a:chOff x="5137728" y="4027471"/>
              <a:chExt cx="3036453" cy="602256"/>
            </a:xfrm>
          </p:grpSpPr>
          <p:cxnSp>
            <p:nvCxnSpPr>
              <p:cNvPr id="7" name="直线箭头连接符 6"/>
              <p:cNvCxnSpPr/>
              <p:nvPr/>
            </p:nvCxnSpPr>
            <p:spPr>
              <a:xfrm flipH="1">
                <a:off x="5137728" y="4225636"/>
                <a:ext cx="1674090" cy="404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15"/>
              <p:cNvSpPr/>
              <p:nvPr/>
            </p:nvSpPr>
            <p:spPr>
              <a:xfrm>
                <a:off x="6811818" y="4027471"/>
                <a:ext cx="1362363" cy="35980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11818" y="4096744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-&gt; </a:t>
              </a:r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872182" y="4906819"/>
            <a:ext cx="3301999" cy="965090"/>
            <a:chOff x="4872182" y="4906819"/>
            <a:chExt cx="3301999" cy="965090"/>
          </a:xfrm>
        </p:grpSpPr>
        <p:cxnSp>
          <p:nvCxnSpPr>
            <p:cNvPr id="12" name="直线箭头连接符 11"/>
            <p:cNvCxnSpPr/>
            <p:nvPr/>
          </p:nvCxnSpPr>
          <p:spPr>
            <a:xfrm flipH="1" flipV="1">
              <a:off x="4872182" y="4906819"/>
              <a:ext cx="1939636" cy="78509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811818" y="5511909"/>
              <a:ext cx="1362363" cy="360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811818" y="5576493"/>
              <a:ext cx="1362103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gui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-</a:t>
              </a:r>
              <a:r>
                <a:rPr lang="en-US" altLang="zh-CN" sz="9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&gt; </a:t>
              </a:r>
              <a:r>
                <a:rPr lang="en-US" altLang="zh-CN" sz="9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/>
                  <a:cs typeface="Courier New"/>
                </a:rPr>
                <a:t>analytical </a:t>
              </a:r>
              <a:endParaRPr lang="zh-CN" altLang="en-US" sz="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2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Critical Components</a:t>
            </a:r>
            <a:endParaRPr lang="en-US" sz="3200" dirty="0">
              <a:latin typeface="Bank gothic"/>
              <a:cs typeface="Bank gothic"/>
            </a:endParaRPr>
          </a:p>
        </p:txBody>
      </p:sp>
      <p:pic>
        <p:nvPicPr>
          <p:cNvPr id="5" name="Content Placeholder 4" descr="DependencyGWith2Cycl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9" b="-1839"/>
          <a:stretch>
            <a:fillRect/>
          </a:stretch>
        </p:blipFill>
        <p:spPr>
          <a:xfrm>
            <a:off x="457200" y="1166091"/>
            <a:ext cx="8229600" cy="5390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6E5-566A-AF49-BFD9-33660DDC8A6D}" type="slidenum">
              <a:rPr lang="es-ES" smtClean="0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Bank Gothic"/>
                <a:cs typeface="Bank Gothic"/>
              </a:rPr>
              <a:t>Deciphering the Codebase</a:t>
            </a:r>
            <a:endParaRPr lang="en-US" sz="3200" dirty="0">
              <a:latin typeface="Bank Gothic"/>
              <a:cs typeface="Bank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019"/>
            <a:ext cx="8229600" cy="5176981"/>
          </a:xfrm>
        </p:spPr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Use of STAN Tool: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 Used to visualize layers of the code and find where changes will have greatest effect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Allowed us to quickly modify package structure to create more top-down structure by moving the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to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>
                <a:latin typeface="Monaco"/>
                <a:cs typeface="Monaco"/>
              </a:rPr>
              <a:t> package (Fig. 2a and 2b)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Ideally, </a:t>
            </a:r>
            <a:r>
              <a:rPr lang="en-US" sz="1200" dirty="0" err="1" smtClean="0">
                <a:latin typeface="Courier New"/>
                <a:cs typeface="Courier New"/>
              </a:rPr>
              <a:t>ExactModel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should exist in a separate package</a:t>
            </a:r>
          </a:p>
          <a:p>
            <a:pPr lvl="2"/>
            <a:r>
              <a:rPr lang="en-US" sz="1200" dirty="0" smtClean="0">
                <a:latin typeface="Monaco"/>
                <a:cs typeface="Monaco"/>
              </a:rPr>
              <a:t>The &gt;2800 LOC file should be split into a hierarchical inheritance structure rather than attempting to describe every model in one class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Code metrics showed marked decrease in “entangled-ness” of project (7.49% to 1.45%).  Further improvement possible.</a:t>
            </a:r>
          </a:p>
          <a:p>
            <a:r>
              <a:rPr lang="en-US" sz="2000" dirty="0" smtClean="0">
                <a:latin typeface="Monaco"/>
                <a:cs typeface="Monaco"/>
              </a:rPr>
              <a:t>Tests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JMVA contains regression tests for different solvers (</a:t>
            </a:r>
            <a:r>
              <a:rPr lang="en-US" sz="1600" dirty="0" err="1" smtClean="0">
                <a:latin typeface="Courier New"/>
                <a:cs typeface="Courier New"/>
              </a:rPr>
              <a:t>TestAnalytical</a:t>
            </a:r>
            <a:r>
              <a:rPr lang="en-US" sz="1600" dirty="0" smtClean="0">
                <a:latin typeface="Monaco"/>
                <a:cs typeface="Monaco"/>
              </a:rPr>
              <a:t>), for different model inputs (</a:t>
            </a:r>
            <a:r>
              <a:rPr lang="en-US" sz="1600" dirty="0" err="1" smtClean="0">
                <a:latin typeface="Courier New"/>
                <a:cs typeface="Courier New"/>
              </a:rPr>
              <a:t>TestAMVA</a:t>
            </a:r>
            <a:r>
              <a:rPr lang="en-US" sz="1600" dirty="0" smtClean="0">
                <a:latin typeface="Monaco"/>
                <a:cs typeface="Monaco"/>
              </a:rPr>
              <a:t>), threads (</a:t>
            </a:r>
            <a:r>
              <a:rPr lang="en-US" sz="1600" dirty="0" err="1" smtClean="0">
                <a:latin typeface="Courier New"/>
                <a:cs typeface="Courier New"/>
              </a:rPr>
              <a:t>PauseThreadTest</a:t>
            </a:r>
            <a:r>
              <a:rPr lang="en-US" sz="1600" dirty="0" smtClean="0">
                <a:latin typeface="Monaco"/>
                <a:cs typeface="Monaco"/>
              </a:rPr>
              <a:t>), and others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These tests tend to measure performance rather than guaranteeing behaviour or state of objects</a:t>
            </a:r>
          </a:p>
          <a:p>
            <a:r>
              <a:rPr lang="en-US" sz="2000" dirty="0" smtClean="0">
                <a:latin typeface="Monaco"/>
                <a:cs typeface="Monaco"/>
              </a:rPr>
              <a:t>Critical Components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We have mapped out the most relevant classes (Figure 3)</a:t>
            </a:r>
          </a:p>
          <a:p>
            <a:pPr lvl="1"/>
            <a:endParaRPr lang="en-US" sz="1600" dirty="0" smtClean="0">
              <a:latin typeface="Monaco"/>
              <a:cs typeface="Monaco"/>
            </a:endParaRPr>
          </a:p>
          <a:p>
            <a:pPr lvl="1"/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3</a:t>
            </a:r>
            <a:endParaRPr lang="es-ES" dirty="0" smtClean="0">
              <a:solidFill>
                <a:srgbClr val="000000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73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57200" y="1417638"/>
            <a:ext cx="3595255" cy="4816983"/>
            <a:chOff x="457200" y="1417638"/>
            <a:chExt cx="3595255" cy="4816983"/>
          </a:xfrm>
        </p:grpSpPr>
        <p:pic>
          <p:nvPicPr>
            <p:cNvPr id="4" name="Picture 3" descr="StanBefo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595255" cy="4412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364" y="5988400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2a. Before refactoring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Improved Layout</a:t>
            </a:r>
            <a:endParaRPr lang="en-US" sz="3200" dirty="0"/>
          </a:p>
        </p:txBody>
      </p:sp>
      <p:grpSp>
        <p:nvGrpSpPr>
          <p:cNvPr id="6" name="组 5"/>
          <p:cNvGrpSpPr/>
          <p:nvPr/>
        </p:nvGrpSpPr>
        <p:grpSpPr>
          <a:xfrm>
            <a:off x="4456544" y="1417637"/>
            <a:ext cx="3501569" cy="4820949"/>
            <a:chOff x="4456544" y="1417637"/>
            <a:chExt cx="3501569" cy="4820949"/>
          </a:xfrm>
        </p:grpSpPr>
        <p:pic>
          <p:nvPicPr>
            <p:cNvPr id="5" name="Picture 4" descr="StanAf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44" y="1417637"/>
              <a:ext cx="3501569" cy="441281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78583" y="5992365"/>
              <a:ext cx="1847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Figure 2b. After refactoring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8160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5113771"/>
          </a:xfrm>
        </p:spPr>
        <p:txBody>
          <a:bodyPr/>
          <a:lstStyle/>
          <a:p>
            <a:r>
              <a:rPr lang="en-US" sz="2000" dirty="0" smtClean="0"/>
              <a:t>Program architecture</a:t>
            </a:r>
          </a:p>
          <a:p>
            <a:pPr lvl="1"/>
            <a:r>
              <a:rPr lang="en-US" sz="1600" dirty="0" smtClean="0"/>
              <a:t>We recommend an interface layer between </a:t>
            </a:r>
            <a:r>
              <a:rPr lang="en-US" sz="1600" dirty="0" err="1" smtClean="0">
                <a:latin typeface="Courier New"/>
                <a:cs typeface="Courier New"/>
              </a:rPr>
              <a:t>SolverClient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endParaRPr lang="en-US" sz="1600" dirty="0" smtClean="0"/>
          </a:p>
          <a:p>
            <a:pPr lvl="1"/>
            <a:r>
              <a:rPr lang="en-US" sz="1600" dirty="0" smtClean="0"/>
              <a:t>We recommend moving classes not used by JMVA out of the </a:t>
            </a:r>
            <a:r>
              <a:rPr lang="en-US" sz="1600" dirty="0" smtClean="0">
                <a:latin typeface="Courier New"/>
                <a:cs typeface="Courier New"/>
              </a:rPr>
              <a:t>analytical</a:t>
            </a:r>
            <a:r>
              <a:rPr lang="en-US" sz="1600" dirty="0" smtClean="0"/>
              <a:t> package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sz="1600" dirty="0" smtClean="0"/>
              <a:t>We recommend further refactoring of packages to reinforce a stricter layered structure between GUI components, Model controllers, and Analytics Engines</a:t>
            </a:r>
          </a:p>
          <a:p>
            <a:pPr lvl="1"/>
            <a:r>
              <a:rPr lang="en-US" sz="1600" dirty="0" smtClean="0"/>
              <a:t>Cyclical dependencies between different layers make understanding and maintaining project very difficult</a:t>
            </a:r>
          </a:p>
          <a:p>
            <a:r>
              <a:rPr lang="en-US" sz="2000" dirty="0" smtClean="0"/>
              <a:t>Code</a:t>
            </a:r>
          </a:p>
          <a:p>
            <a:pPr lvl="1"/>
            <a:r>
              <a:rPr lang="en-US" sz="1600" dirty="0" smtClean="0"/>
              <a:t>Comments are sparse and in Italian make it difficult to understand flow</a:t>
            </a:r>
          </a:p>
          <a:p>
            <a:pPr lvl="1"/>
            <a:r>
              <a:rPr lang="en-US" sz="1600" dirty="0" smtClean="0"/>
              <a:t>Names of classes and methods obfuscate their responsibilities and actions (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doesn’t solve, </a:t>
            </a:r>
            <a:r>
              <a:rPr lang="en-US" sz="1600" dirty="0" smtClean="0">
                <a:latin typeface="Courier New"/>
                <a:cs typeface="Courier New"/>
              </a:rPr>
              <a:t>solve() </a:t>
            </a:r>
            <a:r>
              <a:rPr lang="en-US" sz="1600" dirty="0" smtClean="0"/>
              <a:t>method delegates responsibility rather than performing analysis, etc.)</a:t>
            </a:r>
          </a:p>
          <a:p>
            <a:pPr lvl="1"/>
            <a:r>
              <a:rPr lang="en-US" sz="1600" dirty="0" smtClean="0"/>
              <a:t>The test </a:t>
            </a:r>
            <a:r>
              <a:rPr lang="en-US" sz="1600" dirty="0"/>
              <a:t>package contains tests for main functional classes in analytical and engine package. The tests' output is either empty if succeed or error message printed to screen if failed. There is a lack of end-to-end tests and unit tests in other classes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Critique (</a:t>
            </a:r>
            <a:r>
              <a:rPr lang="en-US" sz="3200" dirty="0" smtClean="0">
                <a:solidFill>
                  <a:srgbClr val="000000"/>
                </a:solidFill>
                <a:latin typeface="Bank Gothic"/>
              </a:rPr>
              <a:t>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3" y="1131454"/>
            <a:ext cx="8229600" cy="4902345"/>
          </a:xfrm>
        </p:spPr>
        <p:txBody>
          <a:bodyPr/>
          <a:lstStyle/>
          <a:p>
            <a:pPr lvl="1"/>
            <a:r>
              <a:rPr lang="en-US" sz="1600" dirty="0" smtClean="0"/>
              <a:t>Components </a:t>
            </a:r>
            <a:r>
              <a:rPr lang="en-US" sz="1600" dirty="0"/>
              <a:t>are </a:t>
            </a:r>
            <a:r>
              <a:rPr lang="en-US" sz="1600" dirty="0" smtClean="0"/>
              <a:t>often linked </a:t>
            </a:r>
            <a:r>
              <a:rPr lang="en-US" sz="1600" dirty="0"/>
              <a:t>by direct call or </a:t>
            </a:r>
            <a:r>
              <a:rPr lang="en-US" sz="1600" dirty="0" smtClean="0"/>
              <a:t>reference</a:t>
            </a:r>
            <a:r>
              <a:rPr lang="en-US" sz="1600" dirty="0"/>
              <a:t> </a:t>
            </a:r>
            <a:r>
              <a:rPr lang="en-US" sz="1600" dirty="0" smtClean="0"/>
              <a:t>(e.g. </a:t>
            </a:r>
            <a:r>
              <a:rPr lang="en-US" sz="1600" dirty="0" err="1" smtClean="0">
                <a:latin typeface="Courier New"/>
                <a:cs typeface="Courier New"/>
              </a:rPr>
              <a:t>DirectModel</a:t>
            </a:r>
            <a:r>
              <a:rPr lang="en-US" sz="1600" dirty="0" smtClean="0"/>
              <a:t> </a:t>
            </a:r>
            <a:r>
              <a:rPr lang="en-US" sz="1600" dirty="0"/>
              <a:t>class calls </a:t>
            </a:r>
            <a:r>
              <a:rPr lang="en-US" sz="1600" dirty="0" smtClean="0">
                <a:latin typeface="Courier New"/>
                <a:cs typeface="Courier New"/>
              </a:rPr>
              <a:t>Solver</a:t>
            </a:r>
            <a:r>
              <a:rPr lang="en-US" sz="1600" dirty="0" smtClean="0"/>
              <a:t> </a:t>
            </a:r>
            <a:r>
              <a:rPr lang="en-US" sz="1600" dirty="0"/>
              <a:t>classes in </a:t>
            </a:r>
            <a:r>
              <a:rPr lang="en-US" sz="1600" dirty="0">
                <a:latin typeface="Courier New"/>
                <a:cs typeface="Courier New"/>
              </a:rPr>
              <a:t>analytical</a:t>
            </a:r>
            <a:r>
              <a:rPr lang="en-US" sz="1600" dirty="0"/>
              <a:t> package without any </a:t>
            </a:r>
            <a:r>
              <a:rPr lang="en-US" sz="1600" dirty="0" smtClean="0"/>
              <a:t>interface). </a:t>
            </a:r>
            <a:r>
              <a:rPr lang="en-US" sz="1600" dirty="0"/>
              <a:t>This dependency on concretion set barriers for doing unit test with mock objects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Class cohesion is low (e.g. </a:t>
            </a:r>
            <a:r>
              <a:rPr lang="en-US" sz="1600" dirty="0" err="1" smtClean="0">
                <a:latin typeface="Courier New"/>
                <a:cs typeface="Courier New"/>
              </a:rPr>
              <a:t>ExactModel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SolverDispatcher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>
                <a:latin typeface="Courier New"/>
                <a:cs typeface="Courier New"/>
              </a:rPr>
              <a:t>ExactWizard</a:t>
            </a:r>
            <a:r>
              <a:rPr lang="en-US" sz="1600" dirty="0" smtClean="0"/>
              <a:t> breaks inheritance model by overriding superclass methods with empty methods (e.g. </a:t>
            </a:r>
            <a:r>
              <a:rPr lang="en-US" sz="1600" dirty="0" smtClean="0">
                <a:latin typeface="Courier New"/>
                <a:cs typeface="Courier New"/>
              </a:rPr>
              <a:t>finish()</a:t>
            </a:r>
            <a:r>
              <a:rPr lang="en-US" sz="1600" dirty="0" smtClean="0"/>
              <a:t> );  prefer to use interface to encapsulate commonality between classes in this case.</a:t>
            </a:r>
            <a:endParaRPr lang="en-US" sz="1600" dirty="0"/>
          </a:p>
          <a:p>
            <a:r>
              <a:rPr lang="en-US" sz="2000" dirty="0" smtClean="0"/>
              <a:t>Bugs</a:t>
            </a:r>
            <a:endParaRPr lang="en-US" sz="2000" dirty="0"/>
          </a:p>
          <a:p>
            <a:pPr lvl="1"/>
            <a:r>
              <a:rPr lang="en-US" sz="1600" dirty="0"/>
              <a:t>Application shows inconsistencies between execution and documentation (i.e. naming of tabs in solution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6947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733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Software Engineering for Industry: analysis of JMVA codebase</vt:lpstr>
      <vt:lpstr>Deciphering the Codebase</vt:lpstr>
      <vt:lpstr>Graphing the Structure</vt:lpstr>
      <vt:lpstr>Critical Components</vt:lpstr>
      <vt:lpstr>Deciphering the Codebase</vt:lpstr>
      <vt:lpstr>Improved Layout</vt:lpstr>
      <vt:lpstr>Critique</vt:lpstr>
      <vt:lpstr>Critique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for Industry Analysis of JMVA codebase</dc:title>
  <dc:creator>Static Hedge</dc:creator>
  <cp:lastModifiedBy>Yufei Wang</cp:lastModifiedBy>
  <cp:revision>29</cp:revision>
  <dcterms:created xsi:type="dcterms:W3CDTF">2012-10-22T13:09:23Z</dcterms:created>
  <dcterms:modified xsi:type="dcterms:W3CDTF">2012-10-29T13:41:36Z</dcterms:modified>
</cp:coreProperties>
</file>