
<file path=[Content_Types].xml><?xml version="1.0" encoding="utf-8"?>
<Types xmlns="http://schemas.openxmlformats.org/package/2006/content-types">
  <Override PartName="/_rels/.rels" ContentType="application/vnd.openxmlformats-package.relationships+xml"/>
  <Override PartName="/ppt/notesSlides/_rels/notesSlide5.xml.rels" ContentType="application/vnd.openxmlformats-package.relationships+xml"/>
  <Override PartName="/ppt/notesSlides/notesSlide5.xml" ContentType="application/vnd.openxmlformats-officedocument.presentationml.notesSlide+xml"/>
  <Override PartName="/ppt/_rels/presentation.xml.rels" ContentType="application/vnd.openxmlformats-package.relationships+xml"/>
  <Override PartName="/ppt/media/image11.jpeg" ContentType="image/jpeg"/>
  <Override PartName="/ppt/media/image4.png" ContentType="image/png"/>
  <Override PartName="/ppt/media/image1.jpeg" ContentType="image/jpeg"/>
  <Override PartName="/ppt/media/image8.jpeg" ContentType="image/jpeg"/>
  <Override PartName="/ppt/media/image13.png" ContentType="image/png"/>
  <Override PartName="/ppt/media/image5.jpeg" ContentType="image/jpeg"/>
  <Override PartName="/ppt/media/image7.png" ContentType="image/png"/>
  <Override PartName="/ppt/media/image2.jpeg" ContentType="image/jpeg"/>
  <Override PartName="/ppt/media/image12.png" ContentType="image/png"/>
  <Override PartName="/ppt/media/image6.png" ContentType="image/png"/>
  <Override PartName="/ppt/media/image10.jpeg" ContentType="image/jpeg"/>
  <Override PartName="/ppt/media/image3.jpeg" ContentType="image/jpeg"/>
  <Override PartName="/ppt/media/image9.png" ContentType="image/png"/>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23.xml" ContentType="application/vnd.openxmlformats-officedocument.presentationml.slideLayout+xml"/>
  <Override PartName="/ppt/slideLayouts/slideLayout5.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9.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17.xml.rels" ContentType="application/vnd.openxmlformats-package.relationships+xml"/>
  <Override PartName="/ppt/slideLayouts/_rels/slideLayout4.xml.rels" ContentType="application/vnd.openxmlformats-package.relationships+xml"/>
  <Override PartName="/ppt/slideLayouts/_rels/slideLayout20.xml.rels" ContentType="application/vnd.openxmlformats-package.relationships+xml"/>
  <Override PartName="/ppt/slideLayouts/slideLayout24.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slide6.xml" ContentType="application/vnd.openxmlformats-officedocument.presentationml.slide+xml"/>
  <Override PartName="/ppt/slides/slide3.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7.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 name="PlaceHolder 1"/>
          <p:cNvSpPr>
            <a:spLocks noGrp="1"/>
          </p:cNvSpPr>
          <p:nvPr>
            <p:ph type="body"/>
          </p:nvPr>
        </p:nvSpPr>
        <p:spPr>
          <a:xfrm>
            <a:off x="756000" y="5078520"/>
            <a:ext cx="6047640" cy="4811040"/>
          </a:xfrm>
          <a:prstGeom prst="rect">
            <a:avLst/>
          </a:prstGeom>
        </p:spPr>
        <p:txBody>
          <a:bodyPr bIns="0" lIns="0" rIns="0" tIns="0" wrap="none"/>
          <a:p>
            <a:r>
              <a:rPr lang="en-GB"/>
              <a:t>Click to edit the notes format</a:t>
            </a:r>
            <a:endParaRPr/>
          </a:p>
        </p:txBody>
      </p:sp>
      <p:sp>
        <p:nvSpPr>
          <p:cNvPr id="69" name="PlaceHolder 2"/>
          <p:cNvSpPr>
            <a:spLocks noGrp="1"/>
          </p:cNvSpPr>
          <p:nvPr>
            <p:ph type="hdr"/>
          </p:nvPr>
        </p:nvSpPr>
        <p:spPr>
          <a:xfrm>
            <a:off x="0" y="0"/>
            <a:ext cx="3280680" cy="534240"/>
          </a:xfrm>
          <a:prstGeom prst="rect">
            <a:avLst/>
          </a:prstGeom>
        </p:spPr>
        <p:txBody>
          <a:bodyPr bIns="0" lIns="0" rIns="0" tIns="0" wrap="none"/>
          <a:p>
            <a:r>
              <a:rPr lang="en-GB"/>
              <a:t>&lt;header&gt;</a:t>
            </a:r>
            <a:endParaRPr/>
          </a:p>
        </p:txBody>
      </p:sp>
      <p:sp>
        <p:nvSpPr>
          <p:cNvPr id="70" name="PlaceHolder 3"/>
          <p:cNvSpPr>
            <a:spLocks noGrp="1"/>
          </p:cNvSpPr>
          <p:nvPr>
            <p:ph type="dt"/>
          </p:nvPr>
        </p:nvSpPr>
        <p:spPr>
          <a:xfrm>
            <a:off x="4278960" y="0"/>
            <a:ext cx="3280680" cy="534240"/>
          </a:xfrm>
          <a:prstGeom prst="rect">
            <a:avLst/>
          </a:prstGeom>
        </p:spPr>
        <p:txBody>
          <a:bodyPr bIns="0" lIns="0" rIns="0" tIns="0" wrap="none"/>
          <a:p>
            <a:pPr algn="r"/>
            <a:r>
              <a:rPr lang="en-GB"/>
              <a:t>&lt;date/time&gt;</a:t>
            </a:r>
            <a:endParaRPr/>
          </a:p>
        </p:txBody>
      </p:sp>
      <p:sp>
        <p:nvSpPr>
          <p:cNvPr id="71" name="PlaceHolder 4"/>
          <p:cNvSpPr>
            <a:spLocks noGrp="1"/>
          </p:cNvSpPr>
          <p:nvPr>
            <p:ph type="ftr"/>
          </p:nvPr>
        </p:nvSpPr>
        <p:spPr>
          <a:xfrm>
            <a:off x="0" y="10157400"/>
            <a:ext cx="3280680" cy="534240"/>
          </a:xfrm>
          <a:prstGeom prst="rect">
            <a:avLst/>
          </a:prstGeom>
        </p:spPr>
        <p:txBody>
          <a:bodyPr anchor="b" bIns="0" lIns="0" rIns="0" tIns="0" wrap="none"/>
          <a:p>
            <a:r>
              <a:rPr lang="en-GB"/>
              <a:t>&lt;footer&gt;</a:t>
            </a:r>
            <a:endParaRPr/>
          </a:p>
        </p:txBody>
      </p:sp>
      <p:sp>
        <p:nvSpPr>
          <p:cNvPr id="72" name="PlaceHolder 5"/>
          <p:cNvSpPr>
            <a:spLocks noGrp="1"/>
          </p:cNvSpPr>
          <p:nvPr>
            <p:ph type="sldNum"/>
          </p:nvPr>
        </p:nvSpPr>
        <p:spPr>
          <a:xfrm>
            <a:off x="4278960" y="10157400"/>
            <a:ext cx="3280680" cy="534240"/>
          </a:xfrm>
          <a:prstGeom prst="rect">
            <a:avLst/>
          </a:prstGeom>
        </p:spPr>
        <p:txBody>
          <a:bodyPr anchor="b" bIns="0" lIns="0" rIns="0" tIns="0" wrap="none"/>
          <a:p>
            <a:pPr algn="r"/>
            <a:fld id="{71415181-1171-4141-91B1-71C16171B161}" type="slidenum">
              <a:rPr lang="en-GB"/>
              <a:t>&lt;number&gt;</a:t>
            </a:fld>
            <a:endParaRPr/>
          </a:p>
        </p:txBody>
      </p:sp>
    </p:spTree>
  </p:cSld>
  <p:clrMap accent1="accent1" accent2="accent2" accent3="accent3" accent4="accent4" accent5="accent5" accent6="accent6" bg1="lt1" bg2="lt2" folHlink="folHlink" hlink="hlink" tx1="dk1" tx2="dk2"/>
</p:notesMaster>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PlaceHolder 1"/>
          <p:cNvSpPr>
            <a:spLocks noGrp="1"/>
          </p:cNvSpPr>
          <p:nvPr>
            <p:ph type="body"/>
          </p:nvPr>
        </p:nvSpPr>
        <p:spPr>
          <a:xfrm>
            <a:off x="0" y="0"/>
            <a:ext cx="11796480" cy="11796480"/>
          </a:xfrm>
          <a:prstGeom prst="rect">
            <a:avLst/>
          </a:prstGeom>
        </p:spPr>
        <p:txBody>
          <a:bodyPr bIns="45000" lIns="90000" rIns="90000" tIns="45000"/>
          <a:p>
            <a:pPr>
              <a:lnSpc>
                <a:spcPct val="100000"/>
              </a:lnSpc>
            </a:pPr>
            <a:r>
              <a:rPr lang="en-GB" sz="1600">
                <a:latin typeface="Monaco"/>
              </a:rPr>
              <a:t>Use of JDepend was not helpful because of the size of the project and large number of circular dependencies</a:t>
            </a:r>
            <a:endParaRPr/>
          </a:p>
          <a:p>
            <a:pPr>
              <a:lnSpc>
                <a:spcPct val="100000"/>
              </a:lnSpc>
            </a:pPr>
            <a:r>
              <a:rPr lang="en-GB" sz="1600">
                <a:latin typeface="Monaco"/>
              </a:rPr>
              <a:t>IntelliJ Pro Dependency Matrix of JMVA shows the coupling between packages (i.e. </a:t>
            </a:r>
            <a:r>
              <a:rPr lang="en-GB" sz="1600">
                <a:latin typeface="Courier New"/>
              </a:rPr>
              <a:t>analytical </a:t>
            </a:r>
            <a:r>
              <a:rPr lang="en-GB" sz="1600">
                <a:latin typeface="Monaco"/>
              </a:rPr>
              <a:t>package depends on </a:t>
            </a:r>
            <a:r>
              <a:rPr lang="en-GB" sz="1600">
                <a:latin typeface="Courier New"/>
              </a:rPr>
              <a:t>common </a:t>
            </a:r>
            <a:r>
              <a:rPr lang="en-GB" sz="1600">
                <a:latin typeface="Monaco"/>
              </a:rPr>
              <a:t>package in 74 places, etc.)</a:t>
            </a:r>
            <a:endParaRPr/>
          </a:p>
          <a:p>
            <a:pPr>
              <a:lnSpc>
                <a:spcPct val="100000"/>
              </a:lnSpc>
            </a:pPr>
            <a:r>
              <a:rPr lang="en-GB" sz="1600">
                <a:latin typeface="Monaco"/>
              </a:rPr>
              <a:t>Strong circular link between </a:t>
            </a:r>
            <a:r>
              <a:rPr lang="en-GB" sz="1600">
                <a:latin typeface="Courier New"/>
              </a:rPr>
              <a:t>gui </a:t>
            </a:r>
            <a:r>
              <a:rPr lang="en-GB" sz="1600">
                <a:latin typeface="Monaco"/>
              </a:rPr>
              <a:t>and </a:t>
            </a:r>
            <a:r>
              <a:rPr lang="en-GB" sz="1600">
                <a:latin typeface="Courier New"/>
              </a:rPr>
              <a:t>analytical</a:t>
            </a:r>
            <a:r>
              <a:rPr lang="en-GB" sz="1600">
                <a:latin typeface="Monaco"/>
              </a:rPr>
              <a:t> (</a:t>
            </a:r>
            <a:r>
              <a:rPr lang="en-GB" sz="1600">
                <a:latin typeface="Courier New"/>
              </a:rPr>
              <a:t>gui -&gt; analytical, </a:t>
            </a:r>
            <a:r>
              <a:rPr lang="en-GB" sz="1600">
                <a:latin typeface="Monaco"/>
              </a:rPr>
              <a:t>282 times, </a:t>
            </a:r>
            <a:r>
              <a:rPr lang="en-GB" sz="1600">
                <a:latin typeface="Courier New"/>
              </a:rPr>
              <a:t>analytical -&gt; gui </a:t>
            </a:r>
            <a:r>
              <a:rPr lang="en-GB" sz="1600">
                <a:latin typeface="Monaco"/>
              </a:rPr>
              <a:t>262 times)</a:t>
            </a:r>
            <a:endParaRPr/>
          </a:p>
          <a:p>
            <a:pPr>
              <a:lnSpc>
                <a:spcPct val="100000"/>
              </a:lnSpc>
            </a:pPr>
            <a:r>
              <a:rPr lang="en-GB" sz="1600">
                <a:latin typeface="Monaco"/>
              </a:rPr>
              <a:t>Specifically, </a:t>
            </a:r>
            <a:r>
              <a:rPr lang="en-GB" sz="1600">
                <a:latin typeface="Courier New"/>
              </a:rPr>
              <a:t>ExactModel </a:t>
            </a:r>
            <a:r>
              <a:rPr lang="en-GB" sz="1600">
                <a:latin typeface="Monaco"/>
              </a:rPr>
              <a:t>is the primary culprit as it is referenced in </a:t>
            </a:r>
            <a:r>
              <a:rPr lang="en-GB" sz="1600">
                <a:latin typeface="Courier New"/>
              </a:rPr>
              <a:t>analytical </a:t>
            </a:r>
            <a:r>
              <a:rPr lang="en-GB" sz="1600">
                <a:latin typeface="Monaco"/>
              </a:rPr>
              <a:t>package extensively</a:t>
            </a:r>
            <a:endParaRPr/>
          </a:p>
        </p:txBody>
      </p:sp>
      <p:sp>
        <p:nvSpPr>
          <p:cNvPr id="117" name="CustomShape 2"/>
          <p:cNvSpPr/>
          <p:nvPr/>
        </p:nvSpPr>
        <p:spPr>
          <a:xfrm>
            <a:off x="0" y="0"/>
            <a:ext cx="11796480" cy="11796480"/>
          </a:xfrm>
          <a:prstGeom prst="rect">
            <a:avLst/>
          </a:prstGeom>
        </p:spPr>
        <p:txBody>
          <a:bodyPr bIns="45000" lIns="90000" rIns="90000" tIns="45000"/>
          <a:p>
            <a:pPr>
              <a:lnSpc>
                <a:spcPct val="100000"/>
              </a:lnSpc>
            </a:pPr>
            <a:fld id="{71114111-E131-4181-B111-41812101D141}" type="slidenum">
              <a:rPr lang="en-GB">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25"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8"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9"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30"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2"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33"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7"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1"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42"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6"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47"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48"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0"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51"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52"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4"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55"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56"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8"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59"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1"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2"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63"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64"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6"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7"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8"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3"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14"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7"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8"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1"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2"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640"/>
          </a:xfrm>
          <a:prstGeom prst="rect">
            <a:avLst/>
          </a:prstGeom>
        </p:spPr>
        <p:txBody>
          <a:bodyPr anchor="ctr" bIns="0" lIns="0" rIns="0" tIns="0" wrap="none"/>
          <a:p>
            <a:r>
              <a:rPr lang="en-GB"/>
              <a:t>Click to edit the title text format</a:t>
            </a:r>
            <a:endParaRPr/>
          </a:p>
        </p:txBody>
      </p:sp>
      <p:sp>
        <p:nvSpPr>
          <p:cNvPr id="1" name="PlaceHolder 2"/>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GB"/>
              <a:t>Click to edit the outline text format</a:t>
            </a:r>
            <a:endParaRPr/>
          </a:p>
          <a:p>
            <a:pPr lvl="1">
              <a:buSzPct val="75000"/>
              <a:buFont typeface="StarSymbol"/>
              <a:buChar char=""/>
            </a:pPr>
            <a:r>
              <a:rPr lang="en-GB"/>
              <a:t>Second Outline Level</a:t>
            </a:r>
            <a:endParaRPr/>
          </a:p>
          <a:p>
            <a:pPr lvl="2">
              <a:buSzPct val="45000"/>
              <a:buFont typeface="StarSymbol"/>
              <a:buChar char=""/>
            </a:pPr>
            <a:r>
              <a:rPr lang="en-GB"/>
              <a:t>Third Outline Level</a:t>
            </a:r>
            <a:endParaRPr/>
          </a:p>
          <a:p>
            <a:pPr lvl="3">
              <a:buSzPct val="75000"/>
              <a:buFont typeface="StarSymbol"/>
              <a:buChar char=""/>
            </a:pPr>
            <a:r>
              <a:rPr lang="en-GB"/>
              <a:t>Fourth Outline Level</a:t>
            </a:r>
            <a:endParaRPr/>
          </a:p>
          <a:p>
            <a:pPr lvl="4">
              <a:buSzPct val="45000"/>
              <a:buFont typeface="StarSymbol"/>
              <a:buChar char=""/>
            </a:pPr>
            <a:r>
              <a:rPr lang="en-GB"/>
              <a:t>Fifth Outline Level</a:t>
            </a:r>
            <a:endParaRPr/>
          </a:p>
          <a:p>
            <a:pPr lvl="5">
              <a:buSzPct val="45000"/>
              <a:buFont typeface="StarSymbol"/>
              <a:buChar char=""/>
            </a:pPr>
            <a:r>
              <a:rPr lang="en-GB"/>
              <a:t>Sixth Outline Level</a:t>
            </a:r>
            <a:endParaRPr/>
          </a:p>
          <a:p>
            <a:pPr lvl="6">
              <a:buSzPct val="45000"/>
              <a:buFont typeface="StarSymbol"/>
              <a:buChar char=""/>
            </a:pPr>
            <a:r>
              <a:rPr lang="en-GB"/>
              <a:t>Seventh Outline Level</a:t>
            </a:r>
            <a:endParaRPr/>
          </a:p>
        </p:txBody>
      </p:sp>
    </p:spTree>
  </p:cSld>
  <p:clrMap accent1="accent1" accent2="accent2" accent3="accent3" accent4="accent4" accent5="accent5" accent6="accent6" bg1="lt1" bg2="lt2" folHlink="folHlink" hlink="hlink" tx1="dk1" tx2="dk2"/>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blip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anchor="ctr" bIns="0" lIns="0" rIns="0" tIns="0" wrap="none"/>
          <a:p>
            <a:pPr algn="ctr"/>
            <a:r>
              <a:rPr lang="en-GB"/>
              <a:t>Click to edit the title text format</a:t>
            </a:r>
            <a:endParaRPr/>
          </a:p>
        </p:txBody>
      </p:sp>
      <p:sp>
        <p:nvSpPr>
          <p:cNvPr id="35" name="PlaceHolder 2"/>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GB"/>
              <a:t>Click to edit the outline text format</a:t>
            </a:r>
            <a:endParaRPr/>
          </a:p>
          <a:p>
            <a:pPr lvl="1">
              <a:buSzPct val="75000"/>
              <a:buFont typeface="StarSymbol"/>
              <a:buChar char=""/>
            </a:pPr>
            <a:r>
              <a:rPr lang="en-GB"/>
              <a:t>Second Outline Level</a:t>
            </a:r>
            <a:endParaRPr/>
          </a:p>
          <a:p>
            <a:pPr lvl="2">
              <a:buSzPct val="45000"/>
              <a:buFont typeface="StarSymbol"/>
              <a:buChar char=""/>
            </a:pPr>
            <a:r>
              <a:rPr lang="en-GB"/>
              <a:t>Third Outline Level</a:t>
            </a:r>
            <a:endParaRPr/>
          </a:p>
          <a:p>
            <a:pPr lvl="3">
              <a:buSzPct val="75000"/>
              <a:buFont typeface="StarSymbol"/>
              <a:buChar char=""/>
            </a:pPr>
            <a:r>
              <a:rPr lang="en-GB"/>
              <a:t>Fourth Outline Level</a:t>
            </a:r>
            <a:endParaRPr/>
          </a:p>
          <a:p>
            <a:pPr lvl="4">
              <a:buSzPct val="45000"/>
              <a:buFont typeface="StarSymbol"/>
              <a:buChar char=""/>
            </a:pPr>
            <a:r>
              <a:rPr lang="en-GB"/>
              <a:t>Fifth Outline Level</a:t>
            </a:r>
            <a:endParaRPr/>
          </a:p>
          <a:p>
            <a:pPr lvl="5">
              <a:buSzPct val="45000"/>
              <a:buFont typeface="StarSymbol"/>
              <a:buChar char=""/>
            </a:pPr>
            <a:r>
              <a:rPr lang="en-GB"/>
              <a:t>Sixth Outline Level</a:t>
            </a:r>
            <a:endParaRPr/>
          </a:p>
          <a:p>
            <a:pPr lvl="6">
              <a:buSzPct val="45000"/>
              <a:buFont typeface="StarSymbol"/>
              <a:buChar char=""/>
            </a:pPr>
            <a:r>
              <a:rPr lang="en-GB"/>
              <a:t>Seventh Outline Level</a:t>
            </a:r>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png"/><Relationship Id="rId3" Type="http://schemas.openxmlformats.org/officeDocument/2006/relationships/slideLayout" Target="../slideLayouts/slideLayout13.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bg>
      <p:bgPr>
        <a:blipFill>
          <a:blip r:embed="rId1"/>
        </a:blipFill>
      </p:bgPr>
    </p:bg>
    <p:spTree>
      <p:nvGrpSpPr>
        <p:cNvPr id="1" name=""/>
        <p:cNvGrpSpPr/>
        <p:nvPr/>
      </p:nvGrpSpPr>
      <p:grpSpPr>
        <a:xfrm>
          <a:off x="0" y="0"/>
          <a:ext cx="0" cy="0"/>
          <a:chOff x="0" y="0"/>
          <a:chExt cx="0" cy="0"/>
        </a:xfrm>
      </p:grpSpPr>
      <p:sp>
        <p:nvSpPr>
          <p:cNvPr id="73" name="CustomShape 1"/>
          <p:cNvSpPr/>
          <p:nvPr/>
        </p:nvSpPr>
        <p:spPr>
          <a:xfrm>
            <a:off x="179280" y="4005360"/>
            <a:ext cx="7863480" cy="791280"/>
          </a:xfrm>
          <a:prstGeom prst="rect">
            <a:avLst/>
          </a:prstGeom>
        </p:spPr>
        <p:txBody>
          <a:bodyPr anchor="ctr" bIns="45000" lIns="90000" rIns="90000" tIns="45000"/>
          <a:p>
            <a:pPr>
              <a:lnSpc>
                <a:spcPct val="100000"/>
              </a:lnSpc>
            </a:pPr>
            <a:r>
              <a:rPr b="1" lang="en-GB" sz="3200">
                <a:solidFill>
                  <a:srgbClr val="ffffff"/>
                </a:solidFill>
                <a:latin typeface="Arial"/>
                <a:ea typeface="ＭＳ Ｐゴシック"/>
              </a:rPr>
              <a:t>Software Engineering for Industry: analysis of JMVA codebase</a:t>
            </a:r>
            <a:endParaRPr/>
          </a:p>
        </p:txBody>
      </p:sp>
      <p:sp>
        <p:nvSpPr>
          <p:cNvPr id="74" name="CustomShape 2"/>
          <p:cNvSpPr/>
          <p:nvPr/>
        </p:nvSpPr>
        <p:spPr>
          <a:xfrm>
            <a:off x="250920" y="4972680"/>
            <a:ext cx="5383440" cy="1756800"/>
          </a:xfrm>
          <a:prstGeom prst="rect">
            <a:avLst/>
          </a:prstGeom>
        </p:spPr>
        <p:txBody>
          <a:bodyPr bIns="45000" lIns="90000" rIns="90000" tIns="45000"/>
          <a:p>
            <a:pPr>
              <a:lnSpc>
                <a:spcPct val="100000"/>
              </a:lnSpc>
            </a:pPr>
            <a:r>
              <a:rPr b="1" lang="en-GB">
                <a:solidFill>
                  <a:srgbClr val="ffffff"/>
                </a:solidFill>
                <a:latin typeface="Arial"/>
                <a:ea typeface="ＭＳ Ｐゴシック"/>
              </a:rPr>
              <a:t>Yufei Wang (yw6312) </a:t>
            </a:r>
            <a:endParaRPr/>
          </a:p>
          <a:p>
            <a:pPr>
              <a:lnSpc>
                <a:spcPct val="100000"/>
              </a:lnSpc>
            </a:pPr>
            <a:r>
              <a:rPr b="1" lang="en-GB">
                <a:solidFill>
                  <a:srgbClr val="ffffff"/>
                </a:solidFill>
                <a:latin typeface="Arial"/>
                <a:ea typeface="ＭＳ Ｐゴシック"/>
              </a:rPr>
              <a:t>Paul Gribleyuk (pg1312)</a:t>
            </a:r>
            <a:endParaRPr/>
          </a:p>
          <a:p>
            <a:pPr>
              <a:lnSpc>
                <a:spcPct val="100000"/>
              </a:lnSpc>
            </a:pPr>
            <a:r>
              <a:rPr b="1" lang="en-GB">
                <a:solidFill>
                  <a:srgbClr val="ffffff"/>
                </a:solidFill>
                <a:latin typeface="Arial"/>
                <a:ea typeface="ＭＳ Ｐゴシック"/>
              </a:rPr>
              <a:t>Yawei Li (yl8012)</a:t>
            </a:r>
            <a:endParaRPr/>
          </a:p>
          <a:p>
            <a:pPr>
              <a:lnSpc>
                <a:spcPct val="100000"/>
              </a:lnSpc>
            </a:pPr>
            <a:r>
              <a:rPr b="1" lang="en-GB">
                <a:solidFill>
                  <a:srgbClr val="ffffff"/>
                </a:solidFill>
                <a:latin typeface="Arial"/>
                <a:ea typeface="ＭＳ Ｐゴシック"/>
              </a:rPr>
              <a:t>Jun He (jh1212)</a:t>
            </a:r>
            <a:endParaRPr/>
          </a:p>
          <a:p>
            <a:pPr>
              <a:lnSpc>
                <a:spcPct val="100000"/>
              </a:lnSpc>
            </a:pPr>
            <a:r>
              <a:rPr b="1" lang="en-GB">
                <a:solidFill>
                  <a:srgbClr val="ffffff"/>
                </a:solidFill>
                <a:latin typeface="Arial"/>
                <a:ea typeface="ＭＳ Ｐゴシック"/>
              </a:rPr>
              <a:t>Xiaoxing Yang (xy212)</a:t>
            </a:r>
            <a:endParaRPr/>
          </a:p>
        </p:txBody>
      </p:sp>
      <p:pic>
        <p:nvPicPr>
          <p:cNvPr descr="" id="75" name="Picture 1"/>
          <p:cNvPicPr/>
          <p:nvPr/>
        </p:nvPicPr>
        <p:blipFill>
          <a:blip r:embed="rId2"/>
          <a:stretch>
            <a:fillRect/>
          </a:stretch>
        </p:blipFill>
        <p:spPr>
          <a:xfrm>
            <a:off x="6832440" y="6165720"/>
            <a:ext cx="2310840" cy="691560"/>
          </a:xfrm>
          <a:prstGeom prst="rect">
            <a:avLst/>
          </a:prstGeom>
        </p:spPr>
      </p:pic>
      <p:sp>
        <p:nvSpPr>
          <p:cNvPr id="76" name="CustomShape 3"/>
          <p:cNvSpPr/>
          <p:nvPr/>
        </p:nvSpPr>
        <p:spPr>
          <a:xfrm>
            <a:off x="0" y="0"/>
            <a:ext cx="11796480" cy="11796480"/>
          </a:xfrm>
          <a:prstGeom prst="rect">
            <a:avLst/>
          </a:prstGeom>
        </p:spPr>
        <p:txBody>
          <a:bodyPr bIns="45000" lIns="90000" rIns="90000" tIns="45000"/>
          <a:p>
            <a:pPr>
              <a:lnSpc>
                <a:spcPct val="100000"/>
              </a:lnSpc>
            </a:pPr>
            <a:fld id="{E131E141-5131-4171-B171-0101B16121D1}" type="slidenum">
              <a:rPr lang="en-GB">
                <a:solidFill>
                  <a:srgbClr val="000000"/>
                </a:solidFill>
                <a:latin typeface="Arial"/>
                <a:ea typeface="ＭＳ Ｐゴシック"/>
              </a:rPr>
              <a:t>&lt;number&gt;</a:t>
            </a:fld>
            <a:endParaRPr/>
          </a:p>
        </p:txBody>
      </p:sp>
    </p:spTree>
  </p:cSld>
  <p:transition spd="slow">
    <p:circle/>
  </p:transition>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bg>
      <p:bgPr>
        <a:blipFill>
          <a:blip r:embed="rId1"/>
        </a:blipFill>
      </p:bgPr>
    </p:bg>
    <p:spTree>
      <p:nvGrpSpPr>
        <p:cNvPr id="1" name=""/>
        <p:cNvGrpSpPr/>
        <p:nvPr/>
      </p:nvGrpSpPr>
      <p:grpSpPr>
        <a:xfrm>
          <a:off x="0" y="0"/>
          <a:ext cx="0" cy="0"/>
          <a:chOff x="0" y="0"/>
          <a:chExt cx="0" cy="0"/>
        </a:xfrm>
      </p:grpSpPr>
      <p:sp>
        <p:nvSpPr>
          <p:cNvPr id="77" name="CustomShape 1"/>
          <p:cNvSpPr/>
          <p:nvPr/>
        </p:nvSpPr>
        <p:spPr>
          <a:xfrm>
            <a:off x="457200" y="274680"/>
            <a:ext cx="8228880" cy="1142280"/>
          </a:xfrm>
          <a:prstGeom prst="rect">
            <a:avLst/>
          </a:prstGeom>
        </p:spPr>
        <p:txBody>
          <a:bodyPr anchor="ctr" bIns="45000" lIns="90000" rIns="90000" tIns="45000"/>
          <a:p>
            <a:pPr>
              <a:lnSpc>
                <a:spcPct val="100000"/>
              </a:lnSpc>
            </a:pPr>
            <a:r>
              <a:rPr lang="en-GB" sz="3200">
                <a:solidFill>
                  <a:srgbClr val="000000"/>
                </a:solidFill>
                <a:latin typeface="Bank Gothic"/>
                <a:ea typeface="ＭＳ Ｐゴシック"/>
              </a:rPr>
              <a:t>Exploring the JMVA</a:t>
            </a:r>
            <a:endParaRPr/>
          </a:p>
        </p:txBody>
      </p:sp>
      <p:sp>
        <p:nvSpPr>
          <p:cNvPr id="78" name="CustomShape 2"/>
          <p:cNvSpPr/>
          <p:nvPr/>
        </p:nvSpPr>
        <p:spPr>
          <a:xfrm>
            <a:off x="184680" y="1064520"/>
            <a:ext cx="8762400" cy="5238720"/>
          </a:xfrm>
          <a:prstGeom prst="rect">
            <a:avLst/>
          </a:prstGeom>
        </p:spPr>
        <p:txBody>
          <a:bodyPr bIns="45000" lIns="90000" rIns="90000" tIns="45000"/>
          <a:p>
            <a:pPr>
              <a:lnSpc>
                <a:spcPct val="100000"/>
              </a:lnSpc>
              <a:buFont typeface="StarSymbol"/>
              <a:buChar char="l"/>
            </a:pPr>
            <a:r>
              <a:rPr lang="en-GB" sz="2000">
                <a:solidFill>
                  <a:srgbClr val="000000"/>
                </a:solidFill>
                <a:latin typeface="Monaco"/>
                <a:ea typeface="ＭＳ Ｐゴシック"/>
              </a:rPr>
              <a:t>Initial Steps</a:t>
            </a:r>
            <a:endParaRPr/>
          </a:p>
          <a:p>
            <a:pPr lvl="1">
              <a:lnSpc>
                <a:spcPct val="100000"/>
              </a:lnSpc>
              <a:buFont typeface="StarSymbol"/>
              <a:buChar char="l"/>
            </a:pPr>
            <a:r>
              <a:rPr lang="en-GB" sz="1600">
                <a:solidFill>
                  <a:srgbClr val="000000"/>
                </a:solidFill>
                <a:latin typeface="Monaco"/>
                <a:ea typeface="Arial"/>
              </a:rPr>
              <a:t>Downloading code from SVN and importing into IntelliJ IDEA</a:t>
            </a:r>
            <a:endParaRPr/>
          </a:p>
          <a:p>
            <a:pPr lvl="1">
              <a:lnSpc>
                <a:spcPct val="100000"/>
              </a:lnSpc>
              <a:buFont typeface="StarSymbol"/>
              <a:buChar char="l"/>
            </a:pPr>
            <a:r>
              <a:rPr lang="en-GB" sz="1600">
                <a:solidFill>
                  <a:srgbClr val="000000"/>
                </a:solidFill>
                <a:latin typeface="Monaco"/>
                <a:ea typeface="Arial"/>
              </a:rPr>
              <a:t>Fixed encoding issue (UTF-8 vs ISO-8859-1)</a:t>
            </a:r>
            <a:endParaRPr/>
          </a:p>
          <a:p>
            <a:pPr lvl="1">
              <a:lnSpc>
                <a:spcPct val="100000"/>
              </a:lnSpc>
              <a:buFont typeface="StarSymbol"/>
              <a:buChar char="l"/>
            </a:pPr>
            <a:r>
              <a:rPr lang="en-GB" sz="1600">
                <a:solidFill>
                  <a:srgbClr val="000000"/>
                </a:solidFill>
                <a:latin typeface="Monaco"/>
                <a:ea typeface="Arial"/>
              </a:rPr>
              <a:t>Found </a:t>
            </a:r>
            <a:r>
              <a:rPr lang="en-GB" sz="1600">
                <a:solidFill>
                  <a:srgbClr val="ff0000"/>
                </a:solidFill>
                <a:latin typeface="Courier New"/>
                <a:ea typeface="Arial"/>
              </a:rPr>
              <a:t>main</a:t>
            </a:r>
            <a:r>
              <a:rPr lang="en-GB" sz="1600">
                <a:solidFill>
                  <a:srgbClr val="000000"/>
                </a:solidFill>
                <a:latin typeface="Monaco"/>
                <a:ea typeface="Arial"/>
              </a:rPr>
              <a:t> method in </a:t>
            </a:r>
            <a:r>
              <a:rPr lang="en-GB" sz="1600">
                <a:solidFill>
                  <a:srgbClr val="000000"/>
                </a:solidFill>
                <a:latin typeface="Courier New"/>
                <a:ea typeface="Arial"/>
              </a:rPr>
              <a:t>GraphStartScreen</a:t>
            </a:r>
            <a:r>
              <a:rPr lang="en-GB" sz="1600">
                <a:solidFill>
                  <a:srgbClr val="000000"/>
                </a:solidFill>
                <a:latin typeface="Monaco"/>
                <a:ea typeface="Arial"/>
              </a:rPr>
              <a:t> (3 exist in the code) and ran it to determine relationship between JMT and JMVA</a:t>
            </a:r>
            <a:endParaRPr/>
          </a:p>
          <a:p>
            <a:pPr lvl="1">
              <a:lnSpc>
                <a:spcPct val="100000"/>
              </a:lnSpc>
              <a:buFont typeface="StarSymbol"/>
              <a:buChar char="l"/>
            </a:pPr>
            <a:r>
              <a:rPr lang="en-GB" sz="1600">
                <a:solidFill>
                  <a:srgbClr val="000000"/>
                </a:solidFill>
                <a:latin typeface="Monaco"/>
                <a:ea typeface="Arial"/>
              </a:rPr>
              <a:t>Found entry point into JMVA component (</a:t>
            </a:r>
            <a:r>
              <a:rPr lang="en-GB" sz="1600">
                <a:solidFill>
                  <a:srgbClr val="000000"/>
                </a:solidFill>
                <a:latin typeface="Courier New"/>
                <a:ea typeface="Arial"/>
              </a:rPr>
              <a:t>ExactWizard</a:t>
            </a:r>
            <a:r>
              <a:rPr lang="en-GB" sz="1600">
                <a:solidFill>
                  <a:srgbClr val="000000"/>
                </a:solidFill>
                <a:latin typeface="Monaco"/>
                <a:ea typeface="Arial"/>
              </a:rPr>
              <a:t> class)</a:t>
            </a:r>
            <a:endParaRPr/>
          </a:p>
          <a:p>
            <a:pPr lvl="1">
              <a:lnSpc>
                <a:spcPct val="100000"/>
              </a:lnSpc>
              <a:buFont typeface="StarSymbol"/>
              <a:buChar char="l"/>
            </a:pPr>
            <a:r>
              <a:rPr lang="en-GB" sz="1600">
                <a:solidFill>
                  <a:srgbClr val="000000"/>
                </a:solidFill>
                <a:latin typeface="Monaco"/>
                <a:ea typeface="Arial"/>
              </a:rPr>
              <a:t>Traced execution of button clicks (</a:t>
            </a:r>
            <a:r>
              <a:rPr lang="en-GB" sz="1600">
                <a:solidFill>
                  <a:srgbClr val="000000"/>
                </a:solidFill>
                <a:latin typeface="Courier New"/>
                <a:ea typeface="Arial"/>
              </a:rPr>
              <a:t>JButton</a:t>
            </a:r>
            <a:r>
              <a:rPr lang="en-GB" sz="1600">
                <a:solidFill>
                  <a:srgbClr val="000000"/>
                </a:solidFill>
                <a:latin typeface="Monaco"/>
                <a:ea typeface="Arial"/>
              </a:rPr>
              <a:t> and </a:t>
            </a:r>
            <a:r>
              <a:rPr lang="en-GB" sz="1600">
                <a:solidFill>
                  <a:srgbClr val="000000"/>
                </a:solidFill>
                <a:latin typeface="Courier New"/>
                <a:ea typeface="Arial"/>
              </a:rPr>
              <a:t>Jpanel</a:t>
            </a:r>
            <a:r>
              <a:rPr lang="en-GB" sz="1600">
                <a:solidFill>
                  <a:srgbClr val="000000"/>
                </a:solidFill>
                <a:latin typeface="Monaco"/>
                <a:ea typeface="Arial"/>
              </a:rPr>
              <a:t>)</a:t>
            </a:r>
            <a:endParaRPr/>
          </a:p>
          <a:p>
            <a:pPr>
              <a:lnSpc>
                <a:spcPct val="100000"/>
              </a:lnSpc>
              <a:buFont typeface="StarSymbol"/>
              <a:buChar char="l"/>
            </a:pPr>
            <a:r>
              <a:rPr lang="en-GB" sz="2000">
                <a:solidFill>
                  <a:srgbClr val="000000"/>
                </a:solidFill>
                <a:latin typeface="Monaco"/>
                <a:ea typeface="ＭＳ Ｐゴシック"/>
              </a:rPr>
              <a:t>Functionality of JMVA</a:t>
            </a:r>
            <a:endParaRPr/>
          </a:p>
          <a:p>
            <a:pPr lvl="1">
              <a:lnSpc>
                <a:spcPct val="100000"/>
              </a:lnSpc>
              <a:buFont typeface="StarSymbol"/>
              <a:buChar char="l"/>
            </a:pPr>
            <a:r>
              <a:rPr lang="en-GB" sz="1600">
                <a:solidFill>
                  <a:srgbClr val="000000"/>
                </a:solidFill>
                <a:latin typeface="Monaco"/>
                <a:ea typeface="Arial"/>
              </a:rPr>
              <a:t>JMVA produces solution to Mean-Value-Analysis problem from queuing theory</a:t>
            </a:r>
            <a:endParaRPr/>
          </a:p>
          <a:p>
            <a:pPr lvl="1">
              <a:lnSpc>
                <a:spcPct val="100000"/>
              </a:lnSpc>
              <a:buFont typeface="StarSymbol"/>
              <a:buChar char="l"/>
            </a:pPr>
            <a:r>
              <a:rPr lang="en-GB" sz="1600">
                <a:solidFill>
                  <a:srgbClr val="000000"/>
                </a:solidFill>
                <a:latin typeface="Monaco"/>
                <a:ea typeface="Arial"/>
              </a:rPr>
              <a:t>The network model is defined by </a:t>
            </a:r>
            <a:r>
              <a:rPr lang="en-GB" sz="1600">
                <a:solidFill>
                  <a:srgbClr val="008000"/>
                </a:solidFill>
                <a:latin typeface="Monaco"/>
                <a:ea typeface="Arial"/>
              </a:rPr>
              <a:t>classes</a:t>
            </a:r>
            <a:r>
              <a:rPr lang="en-GB" sz="1600">
                <a:solidFill>
                  <a:srgbClr val="000000"/>
                </a:solidFill>
                <a:latin typeface="Monaco"/>
                <a:ea typeface="Arial"/>
              </a:rPr>
              <a:t>, </a:t>
            </a:r>
            <a:r>
              <a:rPr lang="en-GB" sz="1600">
                <a:solidFill>
                  <a:srgbClr val="008000"/>
                </a:solidFill>
                <a:latin typeface="Monaco"/>
                <a:ea typeface="Arial"/>
              </a:rPr>
              <a:t>stations</a:t>
            </a:r>
            <a:r>
              <a:rPr lang="en-GB" sz="1600">
                <a:solidFill>
                  <a:srgbClr val="000000"/>
                </a:solidFill>
                <a:latin typeface="Monaco"/>
                <a:ea typeface="Arial"/>
              </a:rPr>
              <a:t>, </a:t>
            </a:r>
            <a:r>
              <a:rPr lang="en-GB" sz="1600">
                <a:solidFill>
                  <a:srgbClr val="008000"/>
                </a:solidFill>
                <a:latin typeface="Monaco"/>
                <a:ea typeface="Arial"/>
              </a:rPr>
              <a:t>service time</a:t>
            </a:r>
            <a:r>
              <a:rPr lang="en-GB" sz="1600">
                <a:solidFill>
                  <a:srgbClr val="000000"/>
                </a:solidFill>
                <a:latin typeface="Monaco"/>
                <a:ea typeface="Arial"/>
              </a:rPr>
              <a:t>, etc.</a:t>
            </a:r>
            <a:endParaRPr/>
          </a:p>
          <a:p>
            <a:pPr lvl="1">
              <a:lnSpc>
                <a:spcPct val="100000"/>
              </a:lnSpc>
              <a:buFont typeface="StarSymbol"/>
              <a:buChar char="l"/>
            </a:pPr>
            <a:r>
              <a:rPr lang="en-GB" sz="1600">
                <a:solidFill>
                  <a:srgbClr val="000000"/>
                </a:solidFill>
                <a:latin typeface="Monaco"/>
                <a:ea typeface="Arial"/>
              </a:rPr>
              <a:t>What-if analysis can be performed by means of different values of parameters</a:t>
            </a:r>
            <a:endParaRPr/>
          </a:p>
          <a:p>
            <a:pPr lvl="1">
              <a:lnSpc>
                <a:spcPct val="100000"/>
              </a:lnSpc>
              <a:buFont typeface="StarSymbol"/>
              <a:buChar char="l"/>
            </a:pPr>
            <a:r>
              <a:rPr lang="en-GB" sz="1600">
                <a:solidFill>
                  <a:srgbClr val="000000"/>
                </a:solidFill>
                <a:latin typeface="Monaco"/>
                <a:ea typeface="Arial"/>
              </a:rPr>
              <a:t>The analysis of network performance will be represented in terms of </a:t>
            </a:r>
            <a:r>
              <a:rPr lang="en-GB" sz="1600">
                <a:solidFill>
                  <a:srgbClr val="008000"/>
                </a:solidFill>
                <a:latin typeface="Monaco"/>
                <a:ea typeface="Arial"/>
              </a:rPr>
              <a:t>throughput</a:t>
            </a:r>
            <a:r>
              <a:rPr lang="en-GB" sz="1600">
                <a:solidFill>
                  <a:srgbClr val="000000"/>
                </a:solidFill>
                <a:latin typeface="Monaco"/>
                <a:ea typeface="Arial"/>
              </a:rPr>
              <a:t>, </a:t>
            </a:r>
            <a:r>
              <a:rPr lang="en-GB" sz="1600">
                <a:solidFill>
                  <a:srgbClr val="008000"/>
                </a:solidFill>
                <a:latin typeface="Monaco"/>
                <a:ea typeface="Arial"/>
              </a:rPr>
              <a:t>utilization</a:t>
            </a:r>
            <a:r>
              <a:rPr lang="en-GB" sz="1600">
                <a:solidFill>
                  <a:srgbClr val="000000"/>
                </a:solidFill>
                <a:latin typeface="Monaco"/>
                <a:ea typeface="Arial"/>
              </a:rPr>
              <a:t>, </a:t>
            </a:r>
            <a:r>
              <a:rPr lang="en-GB" sz="1600">
                <a:solidFill>
                  <a:srgbClr val="008000"/>
                </a:solidFill>
                <a:latin typeface="Monaco"/>
                <a:ea typeface="Arial"/>
              </a:rPr>
              <a:t>system response time</a:t>
            </a:r>
            <a:r>
              <a:rPr lang="en-GB" sz="1600">
                <a:solidFill>
                  <a:srgbClr val="000000"/>
                </a:solidFill>
                <a:latin typeface="Monaco"/>
                <a:ea typeface="Arial"/>
              </a:rPr>
              <a:t>, etc.</a:t>
            </a:r>
            <a:endParaRPr/>
          </a:p>
          <a:p>
            <a:pPr lvl="1">
              <a:lnSpc>
                <a:spcPct val="100000"/>
              </a:lnSpc>
              <a:buFont typeface="StarSymbol"/>
              <a:buChar char="l"/>
            </a:pPr>
            <a:r>
              <a:rPr lang="en-GB" sz="1600">
                <a:solidFill>
                  <a:srgbClr val="000000"/>
                </a:solidFill>
                <a:latin typeface="Monaco"/>
                <a:ea typeface="Arial"/>
              </a:rPr>
              <a:t>What-if solutions can be displayed in graphical or textual form</a:t>
            </a:r>
            <a:endParaRPr/>
          </a:p>
          <a:p>
            <a:pPr>
              <a:lnSpc>
                <a:spcPct val="100000"/>
              </a:lnSpc>
            </a:pPr>
            <a:endParaRPr/>
          </a:p>
        </p:txBody>
      </p:sp>
      <p:sp>
        <p:nvSpPr>
          <p:cNvPr id="79" name="CustomShape 3"/>
          <p:cNvSpPr/>
          <p:nvPr/>
        </p:nvSpPr>
        <p:spPr>
          <a:xfrm>
            <a:off x="0" y="0"/>
            <a:ext cx="11796480" cy="11796480"/>
          </a:xfrm>
          <a:prstGeom prst="rect">
            <a:avLst/>
          </a:prstGeom>
        </p:spPr>
        <p:txBody>
          <a:bodyPr bIns="45000" lIns="90000" rIns="90000" tIns="45000"/>
          <a:p>
            <a:pPr>
              <a:lnSpc>
                <a:spcPct val="100000"/>
              </a:lnSpc>
            </a:pPr>
            <a:r>
              <a:rPr lang="en-GB">
                <a:solidFill>
                  <a:srgbClr val="000000"/>
                </a:solidFill>
                <a:latin typeface="Arial"/>
                <a:ea typeface="ＭＳ Ｐゴシック"/>
              </a:rPr>
              <a:t>1</a:t>
            </a:r>
            <a:endParaRPr/>
          </a:p>
        </p:txBody>
      </p:sp>
    </p:spTree>
  </p:cSld>
  <p:transition spd="slow">
    <p:push dir="u"/>
  </p:transition>
  <p:timing>
    <p:tnLst>
      <p:par>
        <p:cTn dur="indefinite" id="3" nodeType="tmRoot" restart="never">
          <p:childTnLst>
            <p:seq>
              <p:cTn id="4" nodeType="mainSeq">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457200" y="274680"/>
            <a:ext cx="8228880" cy="1142280"/>
          </a:xfrm>
          <a:prstGeom prst="rect">
            <a:avLst/>
          </a:prstGeom>
        </p:spPr>
        <p:txBody>
          <a:bodyPr anchor="ctr" bIns="45000" lIns="90000" rIns="90000" tIns="45000"/>
          <a:p>
            <a:pPr>
              <a:lnSpc>
                <a:spcPct val="100000"/>
              </a:lnSpc>
            </a:pPr>
            <a:r>
              <a:rPr lang="en-GB" sz="3200">
                <a:solidFill>
                  <a:srgbClr val="000000"/>
                </a:solidFill>
                <a:latin typeface="Bank Gothic"/>
                <a:ea typeface="ＭＳ Ｐゴシック"/>
              </a:rPr>
              <a:t>How to use JMVA</a:t>
            </a:r>
            <a:endParaRPr/>
          </a:p>
        </p:txBody>
      </p:sp>
      <p:sp>
        <p:nvSpPr>
          <p:cNvPr id="81" name="CustomShape 2"/>
          <p:cNvSpPr/>
          <p:nvPr/>
        </p:nvSpPr>
        <p:spPr>
          <a:xfrm>
            <a:off x="457200" y="1224000"/>
            <a:ext cx="8228880" cy="3095640"/>
          </a:xfrm>
          <a:prstGeom prst="rect">
            <a:avLst/>
          </a:prstGeom>
        </p:spPr>
        <p:txBody>
          <a:bodyPr bIns="45000" lIns="90000" rIns="90000" tIns="45000"/>
          <a:p>
            <a:pPr lvl="1">
              <a:lnSpc>
                <a:spcPct val="100000"/>
              </a:lnSpc>
              <a:buFont typeface="Arial"/>
              <a:buChar char="•"/>
            </a:pPr>
            <a:r>
              <a:rPr lang="en-GB" sz="2000">
                <a:solidFill>
                  <a:srgbClr val="000000"/>
                </a:solidFill>
                <a:latin typeface="Monaco"/>
                <a:ea typeface="ＭＳ Ｐゴシック"/>
              </a:rPr>
              <a:t>Choose JMVA in JMT main window</a:t>
            </a:r>
            <a:endParaRPr/>
          </a:p>
          <a:p>
            <a:pPr lvl="1">
              <a:lnSpc>
                <a:spcPct val="100000"/>
              </a:lnSpc>
              <a:buFont typeface="Arial"/>
              <a:buChar char="•"/>
            </a:pPr>
            <a:r>
              <a:rPr lang="en-GB" sz="2000">
                <a:solidFill>
                  <a:srgbClr val="000000"/>
                </a:solidFill>
                <a:latin typeface="Monaco"/>
                <a:ea typeface="ＭＳ Ｐゴシック"/>
              </a:rPr>
              <a:t>Defining a model of queuing network</a:t>
            </a:r>
            <a:endParaRPr/>
          </a:p>
          <a:p>
            <a:pPr lvl="1">
              <a:lnSpc>
                <a:spcPct val="100000"/>
              </a:lnSpc>
              <a:buFont typeface="Arial"/>
              <a:buChar char="–"/>
            </a:pPr>
            <a:r>
              <a:rPr lang="en-GB" sz="1600">
                <a:solidFill>
                  <a:srgbClr val="000000"/>
                </a:solidFill>
                <a:latin typeface="Monaco"/>
                <a:ea typeface="Arial"/>
              </a:rPr>
              <a:t>Select New command from File menu</a:t>
            </a:r>
            <a:endParaRPr/>
          </a:p>
          <a:p>
            <a:pPr lvl="1">
              <a:lnSpc>
                <a:spcPct val="100000"/>
              </a:lnSpc>
              <a:buFont typeface="Arial"/>
              <a:buChar char="–"/>
            </a:pPr>
            <a:r>
              <a:rPr lang="en-GB" sz="1600">
                <a:solidFill>
                  <a:srgbClr val="000000"/>
                </a:solidFill>
                <a:latin typeface="Monaco"/>
                <a:ea typeface="Arial"/>
              </a:rPr>
              <a:t>Define parameters (Classes, Stations, Service demands) using tabs in Wizard interface (What-if Tab is used to perform a what-if analysis)</a:t>
            </a:r>
            <a:endParaRPr/>
          </a:p>
          <a:p>
            <a:pPr lvl="1">
              <a:lnSpc>
                <a:spcPct val="100000"/>
              </a:lnSpc>
              <a:buFont typeface="Arial"/>
              <a:buChar char="–"/>
            </a:pPr>
            <a:r>
              <a:rPr lang="en-GB" sz="1600">
                <a:solidFill>
                  <a:srgbClr val="000000"/>
                </a:solidFill>
                <a:latin typeface="Monaco"/>
                <a:ea typeface="Arial"/>
              </a:rPr>
              <a:t>The model can be loaded from exist file through File menu or save into a .jmva file</a:t>
            </a:r>
            <a:endParaRPr/>
          </a:p>
          <a:p>
            <a:pPr lvl="1">
              <a:lnSpc>
                <a:spcPct val="100000"/>
              </a:lnSpc>
              <a:buFont typeface="Arial"/>
              <a:buChar char="•"/>
            </a:pPr>
            <a:r>
              <a:rPr lang="en-GB" sz="2000">
                <a:solidFill>
                  <a:srgbClr val="000000"/>
                </a:solidFill>
                <a:latin typeface="Monaco"/>
                <a:ea typeface="ＭＳ Ｐゴシック"/>
              </a:rPr>
              <a:t>Solving model</a:t>
            </a:r>
            <a:endParaRPr/>
          </a:p>
          <a:p>
            <a:pPr lvl="1">
              <a:lnSpc>
                <a:spcPct val="100000"/>
              </a:lnSpc>
              <a:buSzPct val="75000"/>
              <a:buFont typeface="StarSymbol"/>
              <a:buChar char="l"/>
            </a:pPr>
            <a:r>
              <a:rPr lang="en-GB" sz="1600">
                <a:solidFill>
                  <a:srgbClr val="000000"/>
                </a:solidFill>
                <a:latin typeface="Monaco"/>
                <a:ea typeface="Arial"/>
              </a:rPr>
              <a:t>Using Solve command to solve the model</a:t>
            </a:r>
            <a:endParaRPr/>
          </a:p>
          <a:p>
            <a:pPr lvl="1">
              <a:lnSpc>
                <a:spcPct val="100000"/>
              </a:lnSpc>
              <a:buSzPct val="75000"/>
              <a:buFont typeface="StarSymbol"/>
              <a:buChar char="l"/>
            </a:pPr>
            <a:r>
              <a:rPr lang="en-GB" sz="1600">
                <a:solidFill>
                  <a:srgbClr val="000000"/>
                </a:solidFill>
                <a:latin typeface="Monaco"/>
                <a:ea typeface="Arial"/>
              </a:rPr>
              <a:t>Performance (Throughput, Queue lengths, Residence Times, Utilizations, Synopsis) will be shown on a separate window</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82" name="CustomShape 3"/>
          <p:cNvSpPr/>
          <p:nvPr/>
        </p:nvSpPr>
        <p:spPr>
          <a:xfrm>
            <a:off x="0" y="0"/>
            <a:ext cx="11796480" cy="11796480"/>
          </a:xfrm>
          <a:prstGeom prst="rect">
            <a:avLst/>
          </a:prstGeom>
        </p:spPr>
        <p:txBody>
          <a:bodyPr bIns="45000" lIns="90000" rIns="90000" tIns="45000"/>
          <a:p>
            <a:pPr>
              <a:lnSpc>
                <a:spcPct val="100000"/>
              </a:lnSpc>
            </a:pPr>
            <a:fld id="{81E12101-8191-4131-A141-61B151D131E1}" type="slidenum">
              <a:rPr lang="en-GB">
                <a:solidFill>
                  <a:srgbClr val="000000"/>
                </a:solidFill>
                <a:latin typeface="Arial"/>
                <a:ea typeface="ＭＳ Ｐゴシック"/>
              </a:rPr>
              <a:t>&lt;number&gt;</a:t>
            </a:fld>
            <a:endParaRPr/>
          </a:p>
        </p:txBody>
      </p:sp>
      <p:pic>
        <p:nvPicPr>
          <p:cNvPr descr="" id="83" name=""/>
          <p:cNvPicPr/>
          <p:nvPr/>
        </p:nvPicPr>
        <p:blipFill>
          <a:blip r:embed="rId1"/>
          <a:stretch>
            <a:fillRect/>
          </a:stretch>
        </p:blipFill>
        <p:spPr>
          <a:xfrm>
            <a:off x="1252440" y="4205880"/>
            <a:ext cx="2779200" cy="2129760"/>
          </a:xfrm>
          <a:prstGeom prst="rect">
            <a:avLst/>
          </a:prstGeom>
        </p:spPr>
      </p:pic>
      <p:pic>
        <p:nvPicPr>
          <p:cNvPr descr="" id="84" name=""/>
          <p:cNvPicPr/>
          <p:nvPr/>
        </p:nvPicPr>
        <p:blipFill>
          <a:blip r:embed="rId2"/>
          <a:stretch>
            <a:fillRect/>
          </a:stretch>
        </p:blipFill>
        <p:spPr>
          <a:xfrm>
            <a:off x="4713120" y="4176000"/>
            <a:ext cx="2774520" cy="2134440"/>
          </a:xfrm>
          <a:prstGeom prst="rect">
            <a:avLst/>
          </a:prstGeom>
        </p:spPr>
      </p:pic>
      <p:sp>
        <p:nvSpPr>
          <p:cNvPr id="85" name="TextShape 4"/>
          <p:cNvSpPr txBox="1"/>
          <p:nvPr/>
        </p:nvSpPr>
        <p:spPr>
          <a:xfrm>
            <a:off x="2232000" y="6335640"/>
            <a:ext cx="1152000" cy="232200"/>
          </a:xfrm>
          <a:prstGeom prst="rect">
            <a:avLst/>
          </a:prstGeom>
        </p:spPr>
        <p:txBody>
          <a:bodyPr bIns="45000" lIns="90000" rIns="90000" tIns="45000" wrap="none"/>
          <a:p>
            <a:r>
              <a:rPr lang="en-GB" sz="1000"/>
              <a:t>Defining model</a:t>
            </a:r>
            <a:endParaRPr/>
          </a:p>
        </p:txBody>
      </p:sp>
      <p:sp>
        <p:nvSpPr>
          <p:cNvPr id="86" name="TextShape 5"/>
          <p:cNvSpPr txBox="1"/>
          <p:nvPr/>
        </p:nvSpPr>
        <p:spPr>
          <a:xfrm>
            <a:off x="5868000" y="6319800"/>
            <a:ext cx="1152000" cy="232200"/>
          </a:xfrm>
          <a:prstGeom prst="rect">
            <a:avLst/>
          </a:prstGeom>
        </p:spPr>
        <p:txBody>
          <a:bodyPr bIns="45000" lIns="90000" rIns="90000" tIns="45000" wrap="none"/>
          <a:p>
            <a:r>
              <a:rPr lang="en-GB" sz="1000"/>
              <a:t>Solution</a:t>
            </a:r>
            <a:endParaRPr/>
          </a:p>
        </p:txBody>
      </p:sp>
    </p:spTree>
  </p:cSld>
  <p:timing>
    <p:tnLst>
      <p:par>
        <p:cTn dur="indefinite" id="5" nodeType="tmRoot" restart="never">
          <p:childTnLst>
            <p:seq>
              <p:cTn id="6" nodeType="mainSeq">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CustomShape 1"/>
          <p:cNvSpPr/>
          <p:nvPr/>
        </p:nvSpPr>
        <p:spPr>
          <a:xfrm>
            <a:off x="457200" y="274680"/>
            <a:ext cx="8228880" cy="1142280"/>
          </a:xfrm>
          <a:prstGeom prst="rect">
            <a:avLst/>
          </a:prstGeom>
        </p:spPr>
        <p:txBody>
          <a:bodyPr anchor="ctr" bIns="45000" lIns="90000" rIns="90000" tIns="45000"/>
          <a:p>
            <a:pPr>
              <a:lnSpc>
                <a:spcPct val="100000"/>
              </a:lnSpc>
            </a:pPr>
            <a:r>
              <a:rPr lang="en-GB" sz="3200">
                <a:solidFill>
                  <a:srgbClr val="000000"/>
                </a:solidFill>
                <a:latin typeface="Bank Gothic"/>
                <a:ea typeface="ＭＳ Ｐゴシック"/>
              </a:rPr>
              <a:t>Dependencies among critical components</a:t>
            </a:r>
            <a:endParaRPr/>
          </a:p>
        </p:txBody>
      </p:sp>
      <p:sp>
        <p:nvSpPr>
          <p:cNvPr id="88" name="CustomShape 2"/>
          <p:cNvSpPr/>
          <p:nvPr/>
        </p:nvSpPr>
        <p:spPr>
          <a:xfrm>
            <a:off x="0" y="0"/>
            <a:ext cx="11796480" cy="11796480"/>
          </a:xfrm>
          <a:prstGeom prst="rect">
            <a:avLst/>
          </a:prstGeom>
        </p:spPr>
        <p:txBody>
          <a:bodyPr bIns="45000" lIns="90000" rIns="90000" tIns="45000"/>
          <a:p>
            <a:pPr>
              <a:lnSpc>
                <a:spcPct val="100000"/>
              </a:lnSpc>
            </a:pPr>
            <a:r>
              <a:rPr lang="en-GB">
                <a:solidFill>
                  <a:srgbClr val="000000"/>
                </a:solidFill>
                <a:latin typeface="Arial"/>
                <a:ea typeface="ＭＳ Ｐゴシック"/>
              </a:rPr>
              <a:t>3</a:t>
            </a:r>
            <a:endParaRPr/>
          </a:p>
        </p:txBody>
      </p:sp>
      <p:sp>
        <p:nvSpPr>
          <p:cNvPr id="89" name="CustomShape 3"/>
          <p:cNvSpPr/>
          <p:nvPr/>
        </p:nvSpPr>
        <p:spPr>
          <a:xfrm>
            <a:off x="-311760" y="2736360"/>
            <a:ext cx="183960" cy="368640"/>
          </a:xfrm>
          <a:prstGeom prst="rect">
            <a:avLst/>
          </a:prstGeom>
        </p:spPr>
      </p:sp>
    </p:spTree>
  </p:cSld>
  <p:timing>
    <p:tnLst>
      <p:par>
        <p:cTn dur="indefinite" id="7" nodeType="tmRoot" restart="never">
          <p:childTnLst>
            <p:seq>
              <p:cTn id="8" nodeType="mainSeq">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bg>
      <p:bgPr>
        <a:blipFill>
          <a:blip r:embed="rId1"/>
        </a:blipFill>
      </p:bgPr>
    </p:bg>
    <p:spTree>
      <p:nvGrpSpPr>
        <p:cNvPr id="1" name=""/>
        <p:cNvGrpSpPr/>
        <p:nvPr/>
      </p:nvGrpSpPr>
      <p:grpSpPr>
        <a:xfrm>
          <a:off x="0" y="0"/>
          <a:ext cx="0" cy="0"/>
          <a:chOff x="0" y="0"/>
          <a:chExt cx="0" cy="0"/>
        </a:xfrm>
      </p:grpSpPr>
      <p:sp>
        <p:nvSpPr>
          <p:cNvPr id="90" name="CustomShape 1"/>
          <p:cNvSpPr/>
          <p:nvPr/>
        </p:nvSpPr>
        <p:spPr>
          <a:xfrm>
            <a:off x="457200" y="274680"/>
            <a:ext cx="8228880" cy="1142280"/>
          </a:xfrm>
          <a:prstGeom prst="rect">
            <a:avLst/>
          </a:prstGeom>
        </p:spPr>
        <p:txBody>
          <a:bodyPr anchor="ctr" bIns="45000" lIns="90000" rIns="90000" tIns="45000"/>
          <a:p>
            <a:pPr>
              <a:lnSpc>
                <a:spcPct val="100000"/>
              </a:lnSpc>
            </a:pPr>
            <a:r>
              <a:rPr lang="en-GB" sz="3200">
                <a:solidFill>
                  <a:srgbClr val="000000"/>
                </a:solidFill>
                <a:latin typeface="Bank Gothic"/>
                <a:ea typeface="ＭＳ Ｐゴシック"/>
              </a:rPr>
              <a:t>A Strong Cycle</a:t>
            </a:r>
            <a:endParaRPr/>
          </a:p>
        </p:txBody>
      </p:sp>
      <p:sp>
        <p:nvSpPr>
          <p:cNvPr id="91" name="CustomShape 2"/>
          <p:cNvSpPr/>
          <p:nvPr/>
        </p:nvSpPr>
        <p:spPr>
          <a:xfrm>
            <a:off x="457200" y="1149840"/>
            <a:ext cx="8228880" cy="5303160"/>
          </a:xfrm>
          <a:prstGeom prst="rect">
            <a:avLst/>
          </a:prstGeom>
        </p:spPr>
        <p:txBody>
          <a:bodyPr bIns="45000" lIns="90000" rIns="90000" tIns="45000"/>
          <a:p>
            <a:pPr lvl="1">
              <a:lnSpc>
                <a:spcPct val="100000"/>
              </a:lnSpc>
              <a:buFont typeface="Arial"/>
              <a:buChar char="•"/>
            </a:pPr>
            <a:r>
              <a:rPr lang="en-GB" sz="1600">
                <a:solidFill>
                  <a:srgbClr val="000000"/>
                </a:solidFill>
                <a:latin typeface="Monaco"/>
                <a:ea typeface="Arial"/>
              </a:rPr>
              <a:t>IntelliJ Dependency Matrix show how much each pair of component is depended upon each other.</a:t>
            </a:r>
            <a:endParaRPr/>
          </a:p>
          <a:p>
            <a:pPr lvl="1">
              <a:lnSpc>
                <a:spcPct val="100000"/>
              </a:lnSpc>
              <a:buFont typeface="Arial"/>
              <a:buChar char="•"/>
            </a:pPr>
            <a:r>
              <a:rPr lang="en-GB" sz="1200">
                <a:solidFill>
                  <a:srgbClr val="000000"/>
                </a:solidFill>
                <a:latin typeface="Monaco"/>
                <a:ea typeface="Arial"/>
              </a:rPr>
              <a:t>e.g., denpendency cycle between analytical and gui.</a:t>
            </a:r>
            <a:endParaRPr/>
          </a:p>
          <a:p>
            <a:pPr lvl="1">
              <a:lnSpc>
                <a:spcPct val="100000"/>
              </a:lnSpc>
              <a:buFont typeface="Arial"/>
              <a:buChar char="•"/>
            </a:pPr>
            <a:r>
              <a:rPr lang="en-GB" sz="1600">
                <a:solidFill>
                  <a:srgbClr val="000000"/>
                </a:solidFill>
                <a:latin typeface="Monaco"/>
                <a:ea typeface="Arial"/>
              </a:rPr>
              <a:t>Expanding the matrix, we see that ExcatModel is the primary culprit of this cycle.</a:t>
            </a:r>
            <a:endParaRPr/>
          </a:p>
          <a:p>
            <a:pPr lvl="1">
              <a:lnSpc>
                <a:spcPct val="100000"/>
              </a:lnSpc>
              <a:buFont typeface="Arial"/>
              <a:buChar char="•"/>
            </a:pPr>
            <a:r>
              <a:rPr lang="en-GB" sz="1600">
                <a:solidFill>
                  <a:srgbClr val="000000"/>
                </a:solidFill>
                <a:latin typeface="Monaco"/>
                <a:ea typeface="Arial"/>
              </a:rPr>
              <a:t>Unable to reuse these package separately because of the coupling effect.</a:t>
            </a:r>
            <a:endParaRPr/>
          </a:p>
          <a:p>
            <a:pPr lvl="1">
              <a:lnSpc>
                <a:spcPct val="100000"/>
              </a:lnSpc>
              <a:buFont typeface="Arial"/>
              <a:buChar char="•"/>
            </a:pPr>
            <a:r>
              <a:rPr lang="en-GB" sz="1600">
                <a:solidFill>
                  <a:srgbClr val="000000"/>
                </a:solidFill>
                <a:latin typeface="Monaco"/>
                <a:ea typeface="Arial"/>
              </a:rPr>
              <a:t>How to get rid of this cycle?</a:t>
            </a:r>
            <a:endParaRPr/>
          </a:p>
          <a:p>
            <a:pPr lvl="1">
              <a:lnSpc>
                <a:spcPct val="100000"/>
              </a:lnSpc>
              <a:buFont typeface="Arial"/>
              <a:buChar char="•"/>
            </a:pPr>
            <a:r>
              <a:rPr lang="en-GB" sz="1600">
                <a:solidFill>
                  <a:srgbClr val="000000"/>
                </a:solidFill>
                <a:latin typeface="Monaco"/>
                <a:ea typeface="Arial"/>
              </a:rPr>
              <a:t>Another strong cycle …</a:t>
            </a:r>
            <a:endParaRPr/>
          </a:p>
        </p:txBody>
      </p:sp>
      <p:pic>
        <p:nvPicPr>
          <p:cNvPr descr="" id="92" name="Picture 3"/>
          <p:cNvPicPr/>
          <p:nvPr/>
        </p:nvPicPr>
        <p:blipFill>
          <a:blip r:embed="rId2"/>
          <a:stretch>
            <a:fillRect/>
          </a:stretch>
        </p:blipFill>
        <p:spPr>
          <a:xfrm>
            <a:off x="2262960" y="4096800"/>
            <a:ext cx="4282560" cy="2075400"/>
          </a:xfrm>
          <a:prstGeom prst="rect">
            <a:avLst/>
          </a:prstGeom>
        </p:spPr>
      </p:pic>
      <p:sp>
        <p:nvSpPr>
          <p:cNvPr id="93" name="CustomShape 3"/>
          <p:cNvSpPr/>
          <p:nvPr/>
        </p:nvSpPr>
        <p:spPr>
          <a:xfrm>
            <a:off x="3786840" y="6172920"/>
            <a:ext cx="1454040" cy="242280"/>
          </a:xfrm>
          <a:prstGeom prst="rect">
            <a:avLst/>
          </a:prstGeom>
        </p:spPr>
        <p:txBody>
          <a:bodyPr bIns="45000" lIns="90000" rIns="90000" tIns="45000"/>
          <a:p>
            <a:pPr>
              <a:lnSpc>
                <a:spcPct val="100000"/>
              </a:lnSpc>
            </a:pPr>
            <a:r>
              <a:rPr lang="en-GB" sz="1000">
                <a:solidFill>
                  <a:srgbClr val="000000"/>
                </a:solidFill>
                <a:latin typeface="Arial"/>
                <a:ea typeface="ＭＳ Ｐゴシック"/>
              </a:rPr>
              <a:t>Dependency Matrix</a:t>
            </a:r>
            <a:endParaRPr/>
          </a:p>
        </p:txBody>
      </p:sp>
      <p:sp>
        <p:nvSpPr>
          <p:cNvPr id="94" name="CustomShape 4"/>
          <p:cNvSpPr/>
          <p:nvPr/>
        </p:nvSpPr>
        <p:spPr>
          <a:xfrm>
            <a:off x="5136840" y="4212360"/>
            <a:ext cx="1850400" cy="473040"/>
          </a:xfrm>
          <a:prstGeom prst="straightConnector1">
            <a:avLst/>
          </a:prstGeom>
          <a:ln w="25560">
            <a:solidFill>
              <a:srgbClr val="000000"/>
            </a:solidFill>
            <a:round/>
            <a:tailEnd len="med" type="triangle" w="med"/>
          </a:ln>
        </p:spPr>
      </p:sp>
      <p:sp>
        <p:nvSpPr>
          <p:cNvPr id="95" name="CustomShape 5"/>
          <p:cNvSpPr/>
          <p:nvPr/>
        </p:nvSpPr>
        <p:spPr>
          <a:xfrm>
            <a:off x="6989040" y="4027320"/>
            <a:ext cx="1505880" cy="421200"/>
          </a:xfrm>
          <a:prstGeom prst="rect">
            <a:avLst/>
          </a:prstGeom>
          <a:gradFill>
            <a:gsLst>
              <a:gs pos="0">
                <a:srgbClr val="000000"/>
              </a:gs>
              <a:gs pos="100000">
                <a:srgbClr val="bcbcbc"/>
              </a:gs>
            </a:gsLst>
            <a:lin ang="16200000"/>
          </a:gradFill>
          <a:ln w="9360">
            <a:solidFill>
              <a:srgbClr val="000000"/>
            </a:solidFill>
            <a:round/>
          </a:ln>
        </p:spPr>
      </p:sp>
      <p:sp>
        <p:nvSpPr>
          <p:cNvPr id="96" name="CustomShape 6"/>
          <p:cNvSpPr/>
          <p:nvPr/>
        </p:nvSpPr>
        <p:spPr>
          <a:xfrm>
            <a:off x="6861240" y="4108680"/>
            <a:ext cx="1761120" cy="228600"/>
          </a:xfrm>
          <a:prstGeom prst="rect">
            <a:avLst/>
          </a:prstGeom>
        </p:spPr>
        <p:txBody>
          <a:bodyPr bIns="45000" lIns="90000" rIns="90000" tIns="45000" wrap="none"/>
          <a:p>
            <a:pPr algn="ctr">
              <a:lnSpc>
                <a:spcPct val="100000"/>
              </a:lnSpc>
            </a:pPr>
            <a:r>
              <a:rPr lang="en-GB" sz="900">
                <a:solidFill>
                  <a:srgbClr val="ffffff"/>
                </a:solidFill>
                <a:latin typeface="Courier New"/>
              </a:rPr>
              <a:t>analytical -&gt; gui(262) </a:t>
            </a:r>
            <a:endParaRPr/>
          </a:p>
        </p:txBody>
      </p:sp>
      <p:sp>
        <p:nvSpPr>
          <p:cNvPr id="97" name="CustomShape 7"/>
          <p:cNvSpPr/>
          <p:nvPr/>
        </p:nvSpPr>
        <p:spPr>
          <a:xfrm>
            <a:off x="4872240" y="4906800"/>
            <a:ext cx="2128680" cy="784440"/>
          </a:xfrm>
          <a:prstGeom prst="straightConnector1">
            <a:avLst/>
          </a:prstGeom>
          <a:ln w="25560">
            <a:solidFill>
              <a:srgbClr val="000000"/>
            </a:solidFill>
            <a:round/>
            <a:tailEnd len="med" type="triangle" w="med"/>
          </a:ln>
        </p:spPr>
      </p:sp>
      <p:sp>
        <p:nvSpPr>
          <p:cNvPr id="98" name="CustomShape 8"/>
          <p:cNvSpPr/>
          <p:nvPr/>
        </p:nvSpPr>
        <p:spPr>
          <a:xfrm>
            <a:off x="7001280" y="5511960"/>
            <a:ext cx="1494720" cy="359280"/>
          </a:xfrm>
          <a:prstGeom prst="rect">
            <a:avLst/>
          </a:prstGeom>
          <a:gradFill>
            <a:gsLst>
              <a:gs pos="0">
                <a:srgbClr val="000000"/>
              </a:gs>
              <a:gs pos="100000">
                <a:srgbClr val="bcbcbc"/>
              </a:gs>
            </a:gsLst>
            <a:lin ang="16200000"/>
          </a:gradFill>
          <a:ln w="9360">
            <a:solidFill>
              <a:srgbClr val="000000"/>
            </a:solidFill>
            <a:round/>
          </a:ln>
        </p:spPr>
      </p:sp>
      <p:sp>
        <p:nvSpPr>
          <p:cNvPr id="99" name="CustomShape 9"/>
          <p:cNvSpPr/>
          <p:nvPr/>
        </p:nvSpPr>
        <p:spPr>
          <a:xfrm>
            <a:off x="6868080" y="5576400"/>
            <a:ext cx="1761120" cy="228600"/>
          </a:xfrm>
          <a:prstGeom prst="rect">
            <a:avLst/>
          </a:prstGeom>
        </p:spPr>
        <p:txBody>
          <a:bodyPr bIns="45000" lIns="90000" rIns="90000" tIns="45000" wrap="none"/>
          <a:p>
            <a:pPr algn="ctr">
              <a:lnSpc>
                <a:spcPct val="100000"/>
              </a:lnSpc>
            </a:pPr>
            <a:r>
              <a:rPr lang="en-GB" sz="900">
                <a:solidFill>
                  <a:srgbClr val="ffffff"/>
                </a:solidFill>
                <a:latin typeface="Courier New"/>
              </a:rPr>
              <a:t>gui -&gt; analytical(282) </a:t>
            </a:r>
            <a:endParaRPr/>
          </a:p>
        </p:txBody>
      </p:sp>
      <p:sp>
        <p:nvSpPr>
          <p:cNvPr id="100" name="CustomShape 10"/>
          <p:cNvSpPr/>
          <p:nvPr/>
        </p:nvSpPr>
        <p:spPr>
          <a:xfrm>
            <a:off x="0" y="0"/>
            <a:ext cx="11796480" cy="11796480"/>
          </a:xfrm>
          <a:prstGeom prst="rect">
            <a:avLst/>
          </a:prstGeom>
        </p:spPr>
        <p:txBody>
          <a:bodyPr bIns="45000" lIns="90000" rIns="90000" tIns="45000"/>
          <a:p>
            <a:pPr>
              <a:lnSpc>
                <a:spcPct val="100000"/>
              </a:lnSpc>
            </a:pPr>
            <a:r>
              <a:rPr lang="en-GB">
                <a:solidFill>
                  <a:srgbClr val="000000"/>
                </a:solidFill>
                <a:latin typeface="Arial"/>
                <a:ea typeface="ＭＳ Ｐゴシック"/>
              </a:rPr>
              <a:t>2</a:t>
            </a:r>
            <a:endParaRPr/>
          </a:p>
        </p:txBody>
      </p:sp>
    </p:spTree>
  </p:cSld>
  <p:transition spd="slow">
    <p:push dir="u"/>
  </p:transition>
  <p:timing>
    <p:tnLst>
      <p:par>
        <p:cTn dur="indefinite" id="9" nodeType="tmRoot" restart="never">
          <p:childTnLst>
            <p:seq>
              <p:cTn dur="indefinite" id="10" nodeType="mainSeq">
                <p:childTnLst>
                  <p:par>
                    <p:cTn fill="hold" id="11">
                      <p:stCondLst>
                        <p:cond delay="indefinite"/>
                      </p:stCondLst>
                      <p:childTnLst>
                        <p:par>
                          <p:cTn fill="hold" id="12">
                            <p:stCondLst>
                              <p:cond delay="0"/>
                            </p:stCondLst>
                            <p:childTnLst>
                              <p:par>
                                <p:cTn fill="hold" id="13" nodeType="clickEffect" presetClass="entr" presetID="2" presetSubtype="2">
                                  <p:stCondLst>
                                    <p:cond delay="0"/>
                                  </p:stCondLst>
                                  <p:childTnLst>
                                    <p:set>
                                      <p:cBhvr>
                                        <p:cTn dur="1" fill="hold" id="14">
                                          <p:stCondLst>
                                            <p:cond delay="0"/>
                                          </p:stCondLst>
                                        </p:cTn>
                                        <p:attrNameLst>
                                          <p:attrName>style.visibility</p:attrName>
                                        </p:attrNameLst>
                                      </p:cBhvr>
                                      <p:to>
                                        <p:strVal val="visible"/>
                                      </p:to>
                                    </p:set>
                                    <p:anim calcmode="lin" valueType="num">
                                      <p:cBhvr additive="repl">
                                        <p:cTn dur="500" fill="hold" id="15"/>
                                        <p:attrNameLst>
                                          <p:attrName>ppt_x</p:attrName>
                                        </p:attrNameLst>
                                      </p:cBhvr>
                                      <p:tavLst>
                                        <p:tav tm="0">
                                          <p:val>
                                            <p:strVal val="1+#ppt_w/2"/>
                                          </p:val>
                                        </p:tav>
                                        <p:tav tm="100000">
                                          <p:val>
                                            <p:strVal val="#ppt_x"/>
                                          </p:val>
                                        </p:tav>
                                      </p:tavLst>
                                    </p:anim>
                                    <p:anim calcmode="lin" valueType="num">
                                      <p:cBhvr additive="repl">
                                        <p:cTn dur="500" fill="hold" id="16"/>
                                        <p:attrNameLst>
                                          <p:attrName>ppt_y</p:attrName>
                                        </p:attrNameLst>
                                      </p:cBhvr>
                                      <p:tavLst>
                                        <p:tav tm="0">
                                          <p:val>
                                            <p:strVal val="#ppt_y"/>
                                          </p:val>
                                        </p:tav>
                                        <p:tav tm="100000">
                                          <p:val>
                                            <p:strVal val="#ppt_y"/>
                                          </p:val>
                                        </p:tav>
                                      </p:tavLst>
                                    </p:anim>
                                  </p:childTnLst>
                                </p:cTn>
                              </p:par>
                              <p:par>
                                <p:cTn fill="hold" id="17" nodeType="withEffect" presetClass="entr" presetID="2" presetSubtype="2">
                                  <p:stCondLst>
                                    <p:cond delay="0"/>
                                  </p:stCondLst>
                                  <p:childTnLst>
                                    <p:set>
                                      <p:cBhvr>
                                        <p:cTn dur="1" fill="hold" id="18">
                                          <p:stCondLst>
                                            <p:cond delay="0"/>
                                          </p:stCondLst>
                                        </p:cTn>
                                        <p:attrNameLst>
                                          <p:attrName>style.visibility</p:attrName>
                                        </p:attrNameLst>
                                      </p:cBhvr>
                                      <p:to>
                                        <p:strVal val="visible"/>
                                      </p:to>
                                    </p:set>
                                    <p:anim calcmode="lin" valueType="num">
                                      <p:cBhvr additive="repl">
                                        <p:cTn dur="500" fill="hold" id="19"/>
                                        <p:attrNameLst>
                                          <p:attrName>ppt_x</p:attrName>
                                        </p:attrNameLst>
                                      </p:cBhvr>
                                      <p:tavLst>
                                        <p:tav tm="0">
                                          <p:val>
                                            <p:strVal val="1+#ppt_w/2"/>
                                          </p:val>
                                        </p:tav>
                                        <p:tav tm="100000">
                                          <p:val>
                                            <p:strVal val="#ppt_x"/>
                                          </p:val>
                                        </p:tav>
                                      </p:tavLst>
                                    </p:anim>
                                    <p:anim calcmode="lin" valueType="num">
                                      <p:cBhvr additive="repl">
                                        <p:cTn dur="500" fill="hold" id="20"/>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bg>
      <p:bgPr>
        <a:blipFill>
          <a:blip r:embed="rId1"/>
        </a:blipFill>
      </p:bgPr>
    </p:bg>
    <p:spTree>
      <p:nvGrpSpPr>
        <p:cNvPr id="1" name=""/>
        <p:cNvGrpSpPr/>
        <p:nvPr/>
      </p:nvGrpSpPr>
      <p:grpSpPr>
        <a:xfrm>
          <a:off x="0" y="0"/>
          <a:ext cx="0" cy="0"/>
          <a:chOff x="0" y="0"/>
          <a:chExt cx="0" cy="0"/>
        </a:xfrm>
      </p:grpSpPr>
      <p:sp>
        <p:nvSpPr>
          <p:cNvPr id="101" name="CustomShape 1"/>
          <p:cNvSpPr/>
          <p:nvPr/>
        </p:nvSpPr>
        <p:spPr>
          <a:xfrm>
            <a:off x="457200" y="274680"/>
            <a:ext cx="8228880" cy="1142280"/>
          </a:xfrm>
          <a:prstGeom prst="rect">
            <a:avLst/>
          </a:prstGeom>
        </p:spPr>
        <p:txBody>
          <a:bodyPr anchor="ctr" bIns="45000" lIns="90000" rIns="90000" tIns="45000"/>
          <a:p>
            <a:pPr>
              <a:lnSpc>
                <a:spcPct val="100000"/>
              </a:lnSpc>
            </a:pPr>
            <a:r>
              <a:rPr lang="en-GB" sz="3200">
                <a:solidFill>
                  <a:srgbClr val="000000"/>
                </a:solidFill>
                <a:latin typeface="Bank Gothic"/>
                <a:ea typeface="ＭＳ Ｐゴシック"/>
              </a:rPr>
              <a:t>Deciphering the Codebase</a:t>
            </a:r>
            <a:endParaRPr/>
          </a:p>
        </p:txBody>
      </p:sp>
      <p:sp>
        <p:nvSpPr>
          <p:cNvPr id="102" name="CustomShape 2"/>
          <p:cNvSpPr/>
          <p:nvPr/>
        </p:nvSpPr>
        <p:spPr>
          <a:xfrm>
            <a:off x="457200" y="1172880"/>
            <a:ext cx="8228880" cy="5176440"/>
          </a:xfrm>
          <a:prstGeom prst="rect">
            <a:avLst/>
          </a:prstGeom>
        </p:spPr>
        <p:txBody>
          <a:bodyPr bIns="45000" lIns="90000" rIns="90000" tIns="45000"/>
          <a:p>
            <a:pPr>
              <a:lnSpc>
                <a:spcPct val="100000"/>
              </a:lnSpc>
              <a:buFont typeface="StarSymbol"/>
              <a:buChar char="l"/>
            </a:pPr>
            <a:r>
              <a:rPr lang="en-GB" sz="2000">
                <a:solidFill>
                  <a:srgbClr val="000000"/>
                </a:solidFill>
                <a:latin typeface="Monaco"/>
                <a:ea typeface="ＭＳ Ｐゴシック"/>
              </a:rPr>
              <a:t>Use of STAN Tool:</a:t>
            </a:r>
            <a:endParaRPr/>
          </a:p>
          <a:p>
            <a:pPr lvl="1">
              <a:lnSpc>
                <a:spcPct val="100000"/>
              </a:lnSpc>
              <a:buFont typeface="StarSymbol"/>
              <a:buChar char="l"/>
            </a:pPr>
            <a:r>
              <a:rPr lang="en-GB" sz="1600">
                <a:solidFill>
                  <a:srgbClr val="000000"/>
                </a:solidFill>
                <a:latin typeface="Monaco"/>
                <a:ea typeface="Arial"/>
              </a:rPr>
              <a:t> </a:t>
            </a:r>
            <a:r>
              <a:rPr lang="en-GB" sz="1600">
                <a:solidFill>
                  <a:srgbClr val="000000"/>
                </a:solidFill>
                <a:latin typeface="Monaco"/>
                <a:ea typeface="Arial"/>
              </a:rPr>
              <a:t>Used to visualize layers of the code and find where changes will have greatest effect</a:t>
            </a:r>
            <a:endParaRPr/>
          </a:p>
          <a:p>
            <a:pPr lvl="1">
              <a:lnSpc>
                <a:spcPct val="100000"/>
              </a:lnSpc>
              <a:buFont typeface="StarSymbol"/>
              <a:buChar char="l"/>
            </a:pPr>
            <a:r>
              <a:rPr lang="en-GB" sz="1600">
                <a:solidFill>
                  <a:srgbClr val="000000"/>
                </a:solidFill>
                <a:latin typeface="Monaco"/>
                <a:ea typeface="Arial"/>
              </a:rPr>
              <a:t>Allowed us to quickly modify package structure to create more top-down structure by moving the </a:t>
            </a:r>
            <a:r>
              <a:rPr lang="en-GB" sz="1600">
                <a:solidFill>
                  <a:srgbClr val="000000"/>
                </a:solidFill>
                <a:latin typeface="Courier New"/>
                <a:ea typeface="Arial"/>
              </a:rPr>
              <a:t>ExactModel </a:t>
            </a:r>
            <a:r>
              <a:rPr lang="en-GB" sz="1600">
                <a:solidFill>
                  <a:srgbClr val="000000"/>
                </a:solidFill>
                <a:latin typeface="Monaco"/>
                <a:ea typeface="Arial"/>
              </a:rPr>
              <a:t>to the </a:t>
            </a:r>
            <a:r>
              <a:rPr lang="en-GB" sz="1600">
                <a:solidFill>
                  <a:srgbClr val="000000"/>
                </a:solidFill>
                <a:latin typeface="Courier New"/>
                <a:ea typeface="Arial"/>
              </a:rPr>
              <a:t>analytical</a:t>
            </a:r>
            <a:r>
              <a:rPr lang="en-GB" sz="1600">
                <a:solidFill>
                  <a:srgbClr val="000000"/>
                </a:solidFill>
                <a:latin typeface="Monaco"/>
                <a:ea typeface="Arial"/>
              </a:rPr>
              <a:t> package (Fig. 2a and 2b)</a:t>
            </a:r>
            <a:endParaRPr/>
          </a:p>
          <a:p>
            <a:pPr lvl="1">
              <a:lnSpc>
                <a:spcPct val="100000"/>
              </a:lnSpc>
              <a:buFont typeface="StarSymbol"/>
              <a:buChar char="l"/>
            </a:pPr>
            <a:r>
              <a:rPr lang="en-GB" sz="1200">
                <a:solidFill>
                  <a:srgbClr val="000000"/>
                </a:solidFill>
                <a:latin typeface="Monaco"/>
                <a:ea typeface="Arial"/>
              </a:rPr>
              <a:t>Ideally, </a:t>
            </a:r>
            <a:r>
              <a:rPr lang="en-GB" sz="1200">
                <a:solidFill>
                  <a:srgbClr val="000000"/>
                </a:solidFill>
                <a:latin typeface="Courier New"/>
                <a:ea typeface="Arial"/>
              </a:rPr>
              <a:t>ExactModel</a:t>
            </a:r>
            <a:r>
              <a:rPr lang="en-GB" sz="1200">
                <a:solidFill>
                  <a:srgbClr val="000000"/>
                </a:solidFill>
                <a:latin typeface="Monaco"/>
                <a:ea typeface="Arial"/>
              </a:rPr>
              <a:t> should exist in a separate package</a:t>
            </a:r>
            <a:endParaRPr/>
          </a:p>
          <a:p>
            <a:pPr lvl="1">
              <a:lnSpc>
                <a:spcPct val="100000"/>
              </a:lnSpc>
              <a:buFont typeface="StarSymbol"/>
              <a:buChar char="l"/>
            </a:pPr>
            <a:r>
              <a:rPr lang="en-GB" sz="1200">
                <a:solidFill>
                  <a:srgbClr val="000000"/>
                </a:solidFill>
                <a:latin typeface="Monaco"/>
                <a:ea typeface="Arial"/>
              </a:rPr>
              <a:t>The &gt;2800 LOC file should be split into a hierarchical inheritance structure rather than attempting to describe every model in one class</a:t>
            </a:r>
            <a:endParaRPr/>
          </a:p>
          <a:p>
            <a:pPr lvl="1">
              <a:lnSpc>
                <a:spcPct val="100000"/>
              </a:lnSpc>
              <a:buFont typeface="StarSymbol"/>
              <a:buChar char="l"/>
            </a:pPr>
            <a:r>
              <a:rPr lang="en-GB" sz="1600">
                <a:solidFill>
                  <a:srgbClr val="000000"/>
                </a:solidFill>
                <a:latin typeface="Monaco"/>
                <a:ea typeface="Arial"/>
              </a:rPr>
              <a:t>Code metrics showed marked decrease in “entangled-ness” of project (7.49% to 1.45%).  Further improvement possible.</a:t>
            </a:r>
            <a:endParaRPr/>
          </a:p>
          <a:p>
            <a:pPr>
              <a:lnSpc>
                <a:spcPct val="100000"/>
              </a:lnSpc>
              <a:buFont typeface="StarSymbol"/>
              <a:buChar char="l"/>
            </a:pPr>
            <a:r>
              <a:rPr lang="en-GB" sz="2000">
                <a:solidFill>
                  <a:srgbClr val="000000"/>
                </a:solidFill>
                <a:latin typeface="Monaco"/>
                <a:ea typeface="ＭＳ Ｐゴシック"/>
              </a:rPr>
              <a:t>Tests</a:t>
            </a:r>
            <a:endParaRPr/>
          </a:p>
          <a:p>
            <a:pPr lvl="1">
              <a:lnSpc>
                <a:spcPct val="100000"/>
              </a:lnSpc>
              <a:buFont typeface="StarSymbol"/>
              <a:buChar char="l"/>
            </a:pPr>
            <a:r>
              <a:rPr lang="en-GB" sz="1600">
                <a:solidFill>
                  <a:srgbClr val="000000"/>
                </a:solidFill>
                <a:latin typeface="Monaco"/>
                <a:ea typeface="Arial"/>
              </a:rPr>
              <a:t>JMVA contains regression tests for different solvers (</a:t>
            </a:r>
            <a:r>
              <a:rPr lang="en-GB" sz="1600">
                <a:solidFill>
                  <a:srgbClr val="000000"/>
                </a:solidFill>
                <a:latin typeface="Courier New"/>
                <a:ea typeface="Arial"/>
              </a:rPr>
              <a:t>TestAnalytical</a:t>
            </a:r>
            <a:r>
              <a:rPr lang="en-GB" sz="1600">
                <a:solidFill>
                  <a:srgbClr val="000000"/>
                </a:solidFill>
                <a:latin typeface="Monaco"/>
                <a:ea typeface="Arial"/>
              </a:rPr>
              <a:t>), for different model inputs (</a:t>
            </a:r>
            <a:r>
              <a:rPr lang="en-GB" sz="1600">
                <a:solidFill>
                  <a:srgbClr val="000000"/>
                </a:solidFill>
                <a:latin typeface="Courier New"/>
                <a:ea typeface="Arial"/>
              </a:rPr>
              <a:t>TestAMVA</a:t>
            </a:r>
            <a:r>
              <a:rPr lang="en-GB" sz="1600">
                <a:solidFill>
                  <a:srgbClr val="000000"/>
                </a:solidFill>
                <a:latin typeface="Monaco"/>
                <a:ea typeface="Arial"/>
              </a:rPr>
              <a:t>), threads (</a:t>
            </a:r>
            <a:r>
              <a:rPr lang="en-GB" sz="1600">
                <a:solidFill>
                  <a:srgbClr val="000000"/>
                </a:solidFill>
                <a:latin typeface="Courier New"/>
                <a:ea typeface="Arial"/>
              </a:rPr>
              <a:t>PauseThreadTest</a:t>
            </a:r>
            <a:r>
              <a:rPr lang="en-GB" sz="1600">
                <a:solidFill>
                  <a:srgbClr val="000000"/>
                </a:solidFill>
                <a:latin typeface="Monaco"/>
                <a:ea typeface="Arial"/>
              </a:rPr>
              <a:t>), and others</a:t>
            </a:r>
            <a:endParaRPr/>
          </a:p>
          <a:p>
            <a:pPr lvl="1">
              <a:lnSpc>
                <a:spcPct val="100000"/>
              </a:lnSpc>
              <a:buFont typeface="StarSymbol"/>
              <a:buChar char="l"/>
            </a:pPr>
            <a:r>
              <a:rPr lang="en-GB" sz="1600">
                <a:solidFill>
                  <a:srgbClr val="000000"/>
                </a:solidFill>
                <a:latin typeface="Monaco"/>
                <a:ea typeface="Arial"/>
              </a:rPr>
              <a:t>These tests tend to measure performance rather than guaranteeing behaviour or state of objects</a:t>
            </a:r>
            <a:endParaRPr/>
          </a:p>
          <a:p>
            <a:pPr>
              <a:lnSpc>
                <a:spcPct val="100000"/>
              </a:lnSpc>
            </a:pPr>
            <a:endParaRPr/>
          </a:p>
          <a:p>
            <a:pPr>
              <a:lnSpc>
                <a:spcPct val="100000"/>
              </a:lnSpc>
            </a:pPr>
            <a:endParaRPr/>
          </a:p>
        </p:txBody>
      </p:sp>
      <p:sp>
        <p:nvSpPr>
          <p:cNvPr id="103" name="CustomShape 3"/>
          <p:cNvSpPr/>
          <p:nvPr/>
        </p:nvSpPr>
        <p:spPr>
          <a:xfrm>
            <a:off x="0" y="0"/>
            <a:ext cx="11796480" cy="11796480"/>
          </a:xfrm>
          <a:prstGeom prst="rect">
            <a:avLst/>
          </a:prstGeom>
        </p:spPr>
        <p:txBody>
          <a:bodyPr bIns="45000" lIns="90000" rIns="90000" tIns="45000"/>
          <a:p>
            <a:pPr>
              <a:lnSpc>
                <a:spcPct val="100000"/>
              </a:lnSpc>
            </a:pPr>
            <a:r>
              <a:rPr lang="en-GB">
                <a:solidFill>
                  <a:srgbClr val="000000"/>
                </a:solidFill>
                <a:latin typeface="Arial"/>
                <a:ea typeface="ＭＳ Ｐゴシック"/>
              </a:rPr>
              <a:t>3</a:t>
            </a:r>
            <a:endParaRPr/>
          </a:p>
          <a:p>
            <a:pPr>
              <a:lnSpc>
                <a:spcPct val="100000"/>
              </a:lnSpc>
            </a:pPr>
            <a:endParaRPr/>
          </a:p>
        </p:txBody>
      </p:sp>
    </p:spTree>
  </p:cSld>
  <p:transition spd="slow">
    <p:push dir="u"/>
  </p:transition>
  <p:timing>
    <p:tnLst>
      <p:par>
        <p:cTn dur="indefinite" id="21" nodeType="tmRoot" restart="never">
          <p:childTnLst>
            <p:seq>
              <p:cTn id="22" nodeType="mainSeq">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bg>
      <p:bgPr>
        <a:blipFill>
          <a:blip r:embed="rId1"/>
        </a:blipFill>
      </p:bgPr>
    </p:bg>
    <p:spTree>
      <p:nvGrpSpPr>
        <p:cNvPr id="1" name=""/>
        <p:cNvGrpSpPr/>
        <p:nvPr/>
      </p:nvGrpSpPr>
      <p:grpSpPr>
        <a:xfrm>
          <a:off x="0" y="0"/>
          <a:ext cx="0" cy="0"/>
          <a:chOff x="0" y="0"/>
          <a:chExt cx="0" cy="0"/>
        </a:xfrm>
      </p:grpSpPr>
      <p:pic>
        <p:nvPicPr>
          <p:cNvPr descr="" id="104" name="Picture 3"/>
          <p:cNvPicPr/>
          <p:nvPr/>
        </p:nvPicPr>
        <p:blipFill>
          <a:blip r:embed="rId2"/>
          <a:stretch>
            <a:fillRect/>
          </a:stretch>
        </p:blipFill>
        <p:spPr>
          <a:xfrm>
            <a:off x="457200" y="1417680"/>
            <a:ext cx="3594600" cy="4412160"/>
          </a:xfrm>
          <a:prstGeom prst="rect">
            <a:avLst/>
          </a:prstGeom>
        </p:spPr>
      </p:pic>
      <p:sp>
        <p:nvSpPr>
          <p:cNvPr id="105" name="CustomShape 1"/>
          <p:cNvSpPr/>
          <p:nvPr/>
        </p:nvSpPr>
        <p:spPr>
          <a:xfrm>
            <a:off x="1108440" y="5988240"/>
            <a:ext cx="1846440" cy="242280"/>
          </a:xfrm>
          <a:prstGeom prst="rect">
            <a:avLst/>
          </a:prstGeom>
        </p:spPr>
        <p:txBody>
          <a:bodyPr bIns="45000" lIns="90000" rIns="90000" tIns="45000"/>
          <a:p>
            <a:r>
              <a:rPr lang="en-GB" sz="1000"/>
              <a:t>Figure 2a. Before refactoring</a:t>
            </a:r>
            <a:endParaRPr/>
          </a:p>
        </p:txBody>
      </p:sp>
      <p:sp>
        <p:nvSpPr>
          <p:cNvPr id="106" name="CustomShape 2"/>
          <p:cNvSpPr/>
          <p:nvPr/>
        </p:nvSpPr>
        <p:spPr>
          <a:xfrm>
            <a:off x="457200" y="274680"/>
            <a:ext cx="8228880" cy="1142280"/>
          </a:xfrm>
          <a:prstGeom prst="rect">
            <a:avLst/>
          </a:prstGeom>
        </p:spPr>
        <p:txBody>
          <a:bodyPr anchor="ctr" bIns="45000" lIns="90000" rIns="90000" tIns="45000"/>
          <a:p>
            <a:pPr>
              <a:lnSpc>
                <a:spcPct val="100000"/>
              </a:lnSpc>
            </a:pPr>
            <a:r>
              <a:rPr lang="en-GB" sz="3200">
                <a:solidFill>
                  <a:srgbClr val="000000"/>
                </a:solidFill>
                <a:latin typeface="Bank Gothic"/>
                <a:ea typeface="ＭＳ Ｐゴシック"/>
              </a:rPr>
              <a:t>Improved Layout</a:t>
            </a:r>
            <a:endParaRPr/>
          </a:p>
        </p:txBody>
      </p:sp>
      <p:pic>
        <p:nvPicPr>
          <p:cNvPr descr="" id="107" name="Picture 4"/>
          <p:cNvPicPr/>
          <p:nvPr/>
        </p:nvPicPr>
        <p:blipFill>
          <a:blip r:embed="rId3"/>
          <a:stretch>
            <a:fillRect/>
          </a:stretch>
        </p:blipFill>
        <p:spPr>
          <a:xfrm>
            <a:off x="4456440" y="1417680"/>
            <a:ext cx="3501000" cy="4412160"/>
          </a:xfrm>
          <a:prstGeom prst="rect">
            <a:avLst/>
          </a:prstGeom>
        </p:spPr>
      </p:pic>
      <p:sp>
        <p:nvSpPr>
          <p:cNvPr id="108" name="CustomShape 3"/>
          <p:cNvSpPr/>
          <p:nvPr/>
        </p:nvSpPr>
        <p:spPr>
          <a:xfrm>
            <a:off x="5278680" y="5992200"/>
            <a:ext cx="1846440" cy="242280"/>
          </a:xfrm>
          <a:prstGeom prst="rect">
            <a:avLst/>
          </a:prstGeom>
        </p:spPr>
        <p:txBody>
          <a:bodyPr bIns="45000" lIns="90000" rIns="90000" tIns="45000"/>
          <a:p>
            <a:r>
              <a:rPr lang="en-GB" sz="1000"/>
              <a:t>Figure 2b. After refactoring</a:t>
            </a:r>
            <a:endParaRPr/>
          </a:p>
        </p:txBody>
      </p:sp>
      <p:sp>
        <p:nvSpPr>
          <p:cNvPr id="109" name="CustomShape 4"/>
          <p:cNvSpPr/>
          <p:nvPr/>
        </p:nvSpPr>
        <p:spPr>
          <a:xfrm>
            <a:off x="0" y="0"/>
            <a:ext cx="11796480" cy="11796480"/>
          </a:xfrm>
          <a:prstGeom prst="rect">
            <a:avLst/>
          </a:prstGeom>
        </p:spPr>
        <p:txBody>
          <a:bodyPr bIns="45000" lIns="90000" rIns="90000" tIns="45000"/>
          <a:p>
            <a:pPr>
              <a:lnSpc>
                <a:spcPct val="100000"/>
              </a:lnSpc>
            </a:pPr>
            <a:r>
              <a:rPr lang="en-GB">
                <a:solidFill>
                  <a:srgbClr val="000000"/>
                </a:solidFill>
                <a:latin typeface="Arial"/>
                <a:ea typeface="ＭＳ Ｐゴシック"/>
              </a:rPr>
              <a:t>4</a:t>
            </a:r>
            <a:endParaRPr/>
          </a:p>
        </p:txBody>
      </p:sp>
    </p:spTree>
  </p:cSld>
  <p:transition spd="slow">
    <p:push dir="u"/>
  </p:transition>
  <p:timing>
    <p:tnLst>
      <p:par>
        <p:cTn dur="indefinite" id="23" nodeType="tmRoot" restart="never">
          <p:childTnLst>
            <p:seq>
              <p:cTn dur="indefinite" id="24" nodeType="mainSeq">
                <p:childTnLst>
                  <p:par>
                    <p:cTn fill="hold" id="25">
                      <p:stCondLst>
                        <p:cond delay="indefinite"/>
                      </p:stCondLst>
                      <p:childTnLst>
                        <p:par>
                          <p:cTn fill="hold" id="26">
                            <p:stCondLst>
                              <p:cond delay="0"/>
                            </p:stCondLst>
                            <p:childTnLst>
                              <p:par>
                                <p:cTn fill="hold" id="27" nodeType="clickEffect" presetClass="entr" presetID="16" presetSubtype="21">
                                  <p:stCondLst>
                                    <p:cond delay="0"/>
                                  </p:stCondLst>
                                  <p:childTnLst>
                                    <p:set>
                                      <p:cBhvr>
                                        <p:cTn dur="1" fill="hold" id="28">
                                          <p:stCondLst>
                                            <p:cond delay="0"/>
                                          </p:stCondLst>
                                        </p:cTn>
                                        <p:attrNameLst>
                                          <p:attrName>style.visibility</p:attrName>
                                        </p:attrNameLst>
                                      </p:cBhvr>
                                      <p:to>
                                        <p:strVal val="visible"/>
                                      </p:to>
                                    </p:set>
                                    <p:animEffect filter="barn(inVertical)" transition="out">
                                      <p:cBhvr additive="repl">
                                        <p:cTn dur="500" fill="freeze" id="29"/>
                                      </p:cBhvr>
                                    </p:animEffect>
                                  </p:childTnLst>
                                </p:cTn>
                              </p:par>
                            </p:childTnLst>
                          </p:cTn>
                        </p:par>
                      </p:childTnLst>
                    </p:cTn>
                  </p:par>
                  <p:par>
                    <p:cTn fill="hold" id="30">
                      <p:stCondLst>
                        <p:cond delay="indefinite"/>
                      </p:stCondLst>
                      <p:childTnLst>
                        <p:par>
                          <p:cTn fill="hold" id="31">
                            <p:stCondLst>
                              <p:cond delay="0"/>
                            </p:stCondLst>
                            <p:childTnLst>
                              <p:par>
                                <p:cTn fill="hold" id="32" nodeType="clickEffect" presetClass="entr" presetID="16" presetSubtype="21">
                                  <p:stCondLst>
                                    <p:cond delay="0"/>
                                  </p:stCondLst>
                                  <p:childTnLst>
                                    <p:set>
                                      <p:cBhvr>
                                        <p:cTn dur="1" fill="hold" id="33">
                                          <p:stCondLst>
                                            <p:cond delay="0"/>
                                          </p:stCondLst>
                                        </p:cTn>
                                        <p:attrNameLst>
                                          <p:attrName>style.visibility</p:attrName>
                                        </p:attrNameLst>
                                      </p:cBhvr>
                                      <p:to>
                                        <p:strVal val="visible"/>
                                      </p:to>
                                    </p:set>
                                    <p:animEffect filter="barn(inVertical)" transition="out">
                                      <p:cBhvr additive="repl">
                                        <p:cTn dur="500" fill="freeze" id="34"/>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457200" y="274680"/>
            <a:ext cx="8228880" cy="1142280"/>
          </a:xfrm>
          <a:prstGeom prst="rect">
            <a:avLst/>
          </a:prstGeom>
        </p:spPr>
        <p:txBody>
          <a:bodyPr anchor="ctr" bIns="45000" lIns="90000" rIns="90000" tIns="45000"/>
          <a:p>
            <a:pPr>
              <a:lnSpc>
                <a:spcPct val="100000"/>
              </a:lnSpc>
            </a:pPr>
            <a:r>
              <a:rPr lang="en-GB" sz="3200">
                <a:solidFill>
                  <a:srgbClr val="000000"/>
                </a:solidFill>
                <a:latin typeface="Bank Gothic"/>
                <a:ea typeface="ＭＳ Ｐゴシック"/>
              </a:rPr>
              <a:t>Critique</a:t>
            </a:r>
            <a:endParaRPr/>
          </a:p>
        </p:txBody>
      </p:sp>
      <p:sp>
        <p:nvSpPr>
          <p:cNvPr id="111" name="CustomShape 2"/>
          <p:cNvSpPr/>
          <p:nvPr/>
        </p:nvSpPr>
        <p:spPr>
          <a:xfrm>
            <a:off x="295560" y="1131480"/>
            <a:ext cx="8228880" cy="5113080"/>
          </a:xfrm>
          <a:prstGeom prst="rect">
            <a:avLst/>
          </a:prstGeom>
        </p:spPr>
        <p:txBody>
          <a:bodyPr bIns="45000" lIns="90000" rIns="90000" tIns="45000"/>
          <a:p>
            <a:pPr>
              <a:lnSpc>
                <a:spcPct val="100000"/>
              </a:lnSpc>
              <a:buFont typeface="StarSymbol"/>
              <a:buChar char="l"/>
            </a:pPr>
            <a:r>
              <a:rPr lang="en-GB" sz="2000">
                <a:solidFill>
                  <a:srgbClr val="000000"/>
                </a:solidFill>
                <a:latin typeface="Arial"/>
                <a:ea typeface="ＭＳ Ｐゴシック"/>
              </a:rPr>
              <a:t>Program architecture</a:t>
            </a:r>
            <a:endParaRPr/>
          </a:p>
          <a:p>
            <a:pPr lvl="1">
              <a:lnSpc>
                <a:spcPct val="100000"/>
              </a:lnSpc>
              <a:buFont typeface="StarSymbol"/>
              <a:buChar char="l"/>
            </a:pPr>
            <a:r>
              <a:rPr lang="en-GB" sz="1600">
                <a:solidFill>
                  <a:srgbClr val="000000"/>
                </a:solidFill>
                <a:latin typeface="Arial"/>
                <a:ea typeface="Arial"/>
              </a:rPr>
              <a:t>We recommend an interface layer between </a:t>
            </a:r>
            <a:r>
              <a:rPr lang="en-GB" sz="1600">
                <a:solidFill>
                  <a:srgbClr val="000000"/>
                </a:solidFill>
                <a:latin typeface="Courier New"/>
                <a:ea typeface="Arial"/>
              </a:rPr>
              <a:t>SolverClient</a:t>
            </a:r>
            <a:r>
              <a:rPr lang="en-GB" sz="1600">
                <a:solidFill>
                  <a:srgbClr val="000000"/>
                </a:solidFill>
                <a:latin typeface="Arial"/>
                <a:ea typeface="Arial"/>
              </a:rPr>
              <a:t> and </a:t>
            </a:r>
            <a:r>
              <a:rPr lang="en-GB" sz="1600">
                <a:solidFill>
                  <a:srgbClr val="000000"/>
                </a:solidFill>
                <a:latin typeface="Courier New"/>
                <a:ea typeface="Arial"/>
              </a:rPr>
              <a:t>SolverDispatcher</a:t>
            </a:r>
            <a:endParaRPr/>
          </a:p>
          <a:p>
            <a:pPr lvl="1">
              <a:lnSpc>
                <a:spcPct val="100000"/>
              </a:lnSpc>
              <a:buFont typeface="StarSymbol"/>
              <a:buChar char="l"/>
            </a:pPr>
            <a:r>
              <a:rPr lang="en-GB" sz="1600">
                <a:solidFill>
                  <a:srgbClr val="000000"/>
                </a:solidFill>
                <a:latin typeface="Arial"/>
                <a:ea typeface="Arial"/>
              </a:rPr>
              <a:t>We recommend moving classes not used by JMVA out of the </a:t>
            </a:r>
            <a:r>
              <a:rPr lang="en-GB" sz="1600">
                <a:solidFill>
                  <a:srgbClr val="000000"/>
                </a:solidFill>
                <a:latin typeface="Courier New"/>
                <a:ea typeface="Arial"/>
              </a:rPr>
              <a:t>analytical</a:t>
            </a:r>
            <a:r>
              <a:rPr lang="en-GB" sz="1600">
                <a:solidFill>
                  <a:srgbClr val="000000"/>
                </a:solidFill>
                <a:latin typeface="Arial"/>
                <a:ea typeface="Arial"/>
              </a:rPr>
              <a:t> package</a:t>
            </a:r>
            <a:endParaRPr/>
          </a:p>
          <a:p>
            <a:pPr lvl="1">
              <a:lnSpc>
                <a:spcPct val="100000"/>
              </a:lnSpc>
              <a:buFont typeface="StarSymbol"/>
              <a:buChar char="l"/>
            </a:pPr>
            <a:r>
              <a:rPr lang="en-GB" sz="1600">
                <a:solidFill>
                  <a:srgbClr val="000000"/>
                </a:solidFill>
                <a:latin typeface="Arial"/>
                <a:ea typeface="Arial"/>
              </a:rPr>
              <a:t>We recommend further refactoring of packages to reinforce a stricter layered structure between GUI components, Model controllers, and Analytics Engines</a:t>
            </a:r>
            <a:endParaRPr/>
          </a:p>
          <a:p>
            <a:pPr lvl="1">
              <a:lnSpc>
                <a:spcPct val="100000"/>
              </a:lnSpc>
              <a:buFont typeface="StarSymbol"/>
              <a:buChar char="l"/>
            </a:pPr>
            <a:r>
              <a:rPr lang="en-GB" sz="1600">
                <a:solidFill>
                  <a:srgbClr val="000000"/>
                </a:solidFill>
                <a:latin typeface="Arial"/>
                <a:ea typeface="Arial"/>
              </a:rPr>
              <a:t>Cyclical dependencies between different layers make understanding and maintaining project very difficult</a:t>
            </a:r>
            <a:endParaRPr/>
          </a:p>
          <a:p>
            <a:pPr>
              <a:lnSpc>
                <a:spcPct val="100000"/>
              </a:lnSpc>
              <a:buFont typeface="StarSymbol"/>
              <a:buChar char="l"/>
            </a:pPr>
            <a:r>
              <a:rPr lang="en-GB" sz="2000">
                <a:solidFill>
                  <a:srgbClr val="000000"/>
                </a:solidFill>
                <a:latin typeface="Arial"/>
                <a:ea typeface="ＭＳ Ｐゴシック"/>
              </a:rPr>
              <a:t>Code</a:t>
            </a:r>
            <a:endParaRPr/>
          </a:p>
          <a:p>
            <a:pPr lvl="1">
              <a:lnSpc>
                <a:spcPct val="100000"/>
              </a:lnSpc>
              <a:buFont typeface="StarSymbol"/>
              <a:buChar char="l"/>
            </a:pPr>
            <a:r>
              <a:rPr lang="en-GB" sz="1600">
                <a:solidFill>
                  <a:srgbClr val="000000"/>
                </a:solidFill>
                <a:latin typeface="Arial"/>
                <a:ea typeface="Arial"/>
              </a:rPr>
              <a:t>Comments are sparse and in Italian make it difficult to understand flow</a:t>
            </a:r>
            <a:endParaRPr/>
          </a:p>
          <a:p>
            <a:pPr lvl="1">
              <a:lnSpc>
                <a:spcPct val="100000"/>
              </a:lnSpc>
              <a:buFont typeface="StarSymbol"/>
              <a:buChar char="l"/>
            </a:pPr>
            <a:r>
              <a:rPr lang="en-GB" sz="1600">
                <a:solidFill>
                  <a:srgbClr val="000000"/>
                </a:solidFill>
                <a:latin typeface="Arial"/>
                <a:ea typeface="Arial"/>
              </a:rPr>
              <a:t>Names of classes and methods obfuscate their responsibilities and actions (</a:t>
            </a:r>
            <a:r>
              <a:rPr lang="en-GB" sz="1600">
                <a:solidFill>
                  <a:srgbClr val="000000"/>
                </a:solidFill>
                <a:latin typeface="Courier New"/>
                <a:ea typeface="Arial"/>
              </a:rPr>
              <a:t>Solver</a:t>
            </a:r>
            <a:r>
              <a:rPr lang="en-GB" sz="1600">
                <a:solidFill>
                  <a:srgbClr val="000000"/>
                </a:solidFill>
                <a:latin typeface="Arial"/>
                <a:ea typeface="Arial"/>
              </a:rPr>
              <a:t> doesn’t solve, </a:t>
            </a:r>
            <a:r>
              <a:rPr lang="en-GB" sz="1600">
                <a:solidFill>
                  <a:srgbClr val="000000"/>
                </a:solidFill>
                <a:latin typeface="Courier New"/>
                <a:ea typeface="Arial"/>
              </a:rPr>
              <a:t>solve() </a:t>
            </a:r>
            <a:r>
              <a:rPr lang="en-GB" sz="1600">
                <a:solidFill>
                  <a:srgbClr val="000000"/>
                </a:solidFill>
                <a:latin typeface="Arial"/>
                <a:ea typeface="Arial"/>
              </a:rPr>
              <a:t>method delegates responsibility rather than performing analysis, etc.)</a:t>
            </a:r>
            <a:endParaRPr/>
          </a:p>
          <a:p>
            <a:pPr lvl="1">
              <a:lnSpc>
                <a:spcPct val="100000"/>
              </a:lnSpc>
              <a:buFont typeface="StarSymbol"/>
              <a:buChar char="l"/>
            </a:pPr>
            <a:r>
              <a:rPr lang="en-GB" sz="1600">
                <a:solidFill>
                  <a:srgbClr val="000000"/>
                </a:solidFill>
                <a:latin typeface="Arial"/>
                <a:ea typeface="Arial"/>
              </a:rPr>
              <a:t>The test package contains tests for main functional classes in analytical and engine package. The tests' output is either empty if succeed or error message printed to screen if failed. There is a lack of end-to-end tests and unit tests in other classes.</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112" name="CustomShape 3"/>
          <p:cNvSpPr/>
          <p:nvPr/>
        </p:nvSpPr>
        <p:spPr>
          <a:xfrm>
            <a:off x="0" y="0"/>
            <a:ext cx="11796480" cy="11796480"/>
          </a:xfrm>
          <a:prstGeom prst="rect">
            <a:avLst/>
          </a:prstGeom>
        </p:spPr>
        <p:txBody>
          <a:bodyPr bIns="45000" lIns="90000" rIns="90000" tIns="45000"/>
          <a:p>
            <a:pPr>
              <a:lnSpc>
                <a:spcPct val="100000"/>
              </a:lnSpc>
            </a:pPr>
            <a:r>
              <a:rPr lang="en-GB">
                <a:solidFill>
                  <a:srgbClr val="000000"/>
                </a:solidFill>
                <a:latin typeface="Arial"/>
                <a:ea typeface="ＭＳ Ｐゴシック"/>
              </a:rPr>
              <a:t>5</a:t>
            </a:r>
            <a:endParaRPr/>
          </a:p>
        </p:txBody>
      </p:sp>
    </p:spTree>
  </p:cSld>
  <p:transition spd="slow">
    <p:push dir="u"/>
  </p:transition>
  <p:timing>
    <p:tnLst>
      <p:par>
        <p:cTn dur="indefinite" id="35" nodeType="tmRoot" restart="never">
          <p:childTnLst>
            <p:seq>
              <p:cTn id="36" nodeType="mainSeq">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CustomShape 1"/>
          <p:cNvSpPr/>
          <p:nvPr/>
        </p:nvSpPr>
        <p:spPr>
          <a:xfrm>
            <a:off x="457200" y="274680"/>
            <a:ext cx="8228880" cy="1142280"/>
          </a:xfrm>
          <a:prstGeom prst="rect">
            <a:avLst/>
          </a:prstGeom>
        </p:spPr>
        <p:txBody>
          <a:bodyPr anchor="ctr" bIns="45000" lIns="90000" rIns="90000" tIns="45000"/>
          <a:p>
            <a:pPr>
              <a:lnSpc>
                <a:spcPct val="100000"/>
              </a:lnSpc>
            </a:pPr>
            <a:r>
              <a:rPr lang="en-GB" sz="3200">
                <a:solidFill>
                  <a:srgbClr val="000000"/>
                </a:solidFill>
                <a:latin typeface="Bank Gothic"/>
                <a:ea typeface="ＭＳ Ｐゴシック"/>
              </a:rPr>
              <a:t>Critique (cont.)</a:t>
            </a:r>
            <a:endParaRPr/>
          </a:p>
        </p:txBody>
      </p:sp>
      <p:sp>
        <p:nvSpPr>
          <p:cNvPr id="114" name="CustomShape 2"/>
          <p:cNvSpPr/>
          <p:nvPr/>
        </p:nvSpPr>
        <p:spPr>
          <a:xfrm>
            <a:off x="295560" y="1131480"/>
            <a:ext cx="8228880" cy="4901760"/>
          </a:xfrm>
          <a:prstGeom prst="rect">
            <a:avLst/>
          </a:prstGeom>
        </p:spPr>
        <p:txBody>
          <a:bodyPr bIns="45000" lIns="90000" rIns="90000" tIns="45000"/>
          <a:p>
            <a:pPr lvl="1">
              <a:lnSpc>
                <a:spcPct val="100000"/>
              </a:lnSpc>
              <a:buFont typeface="StarSymbol"/>
              <a:buChar char="l"/>
            </a:pPr>
            <a:r>
              <a:rPr lang="en-GB" sz="1600">
                <a:solidFill>
                  <a:srgbClr val="000000"/>
                </a:solidFill>
                <a:latin typeface="Arial"/>
                <a:ea typeface="Arial"/>
              </a:rPr>
              <a:t>Components are often linked by direct call or reference (e.g. </a:t>
            </a:r>
            <a:r>
              <a:rPr lang="en-GB" sz="1600">
                <a:solidFill>
                  <a:srgbClr val="000000"/>
                </a:solidFill>
                <a:latin typeface="Courier New"/>
                <a:ea typeface="Arial"/>
              </a:rPr>
              <a:t>DirectModel</a:t>
            </a:r>
            <a:r>
              <a:rPr lang="en-GB" sz="1600">
                <a:solidFill>
                  <a:srgbClr val="000000"/>
                </a:solidFill>
                <a:latin typeface="Arial"/>
                <a:ea typeface="Arial"/>
              </a:rPr>
              <a:t> class calls </a:t>
            </a:r>
            <a:r>
              <a:rPr lang="en-GB" sz="1600">
                <a:solidFill>
                  <a:srgbClr val="000000"/>
                </a:solidFill>
                <a:latin typeface="Courier New"/>
                <a:ea typeface="Arial"/>
              </a:rPr>
              <a:t>Solver</a:t>
            </a:r>
            <a:r>
              <a:rPr lang="en-GB" sz="1600">
                <a:solidFill>
                  <a:srgbClr val="000000"/>
                </a:solidFill>
                <a:latin typeface="Arial"/>
                <a:ea typeface="Arial"/>
              </a:rPr>
              <a:t> classes in </a:t>
            </a:r>
            <a:r>
              <a:rPr lang="en-GB" sz="1600">
                <a:solidFill>
                  <a:srgbClr val="000000"/>
                </a:solidFill>
                <a:latin typeface="Courier New"/>
                <a:ea typeface="Arial"/>
              </a:rPr>
              <a:t>analytical</a:t>
            </a:r>
            <a:r>
              <a:rPr lang="en-GB" sz="1600">
                <a:solidFill>
                  <a:srgbClr val="000000"/>
                </a:solidFill>
                <a:latin typeface="Arial"/>
                <a:ea typeface="Arial"/>
              </a:rPr>
              <a:t> package without any interface). This dependency on concretion set barriers for doing unit test with mock objects.</a:t>
            </a:r>
            <a:endParaRPr/>
          </a:p>
          <a:p>
            <a:pPr lvl="1">
              <a:lnSpc>
                <a:spcPct val="100000"/>
              </a:lnSpc>
              <a:buFont typeface="StarSymbol"/>
              <a:buChar char="l"/>
            </a:pPr>
            <a:r>
              <a:rPr lang="en-GB" sz="1600">
                <a:solidFill>
                  <a:srgbClr val="000000"/>
                </a:solidFill>
                <a:latin typeface="Arial"/>
                <a:ea typeface="Arial"/>
              </a:rPr>
              <a:t>Class cohesion is low (e.g. </a:t>
            </a:r>
            <a:r>
              <a:rPr lang="en-GB" sz="1600">
                <a:solidFill>
                  <a:srgbClr val="000000"/>
                </a:solidFill>
                <a:latin typeface="Courier New"/>
                <a:ea typeface="Arial"/>
              </a:rPr>
              <a:t>ExactModel, SolverDispatcher</a:t>
            </a:r>
            <a:r>
              <a:rPr lang="en-GB" sz="1600">
                <a:solidFill>
                  <a:srgbClr val="000000"/>
                </a:solidFill>
                <a:latin typeface="Arial"/>
                <a:ea typeface="Arial"/>
              </a:rPr>
              <a:t>).</a:t>
            </a:r>
            <a:endParaRPr/>
          </a:p>
          <a:p>
            <a:pPr lvl="1">
              <a:lnSpc>
                <a:spcPct val="100000"/>
              </a:lnSpc>
              <a:buFont typeface="StarSymbol"/>
              <a:buChar char="l"/>
            </a:pPr>
            <a:r>
              <a:rPr lang="en-GB" sz="1600">
                <a:solidFill>
                  <a:srgbClr val="000000"/>
                </a:solidFill>
                <a:latin typeface="Courier New"/>
                <a:ea typeface="Arial"/>
              </a:rPr>
              <a:t>ExactWizard</a:t>
            </a:r>
            <a:r>
              <a:rPr lang="en-GB" sz="1600">
                <a:solidFill>
                  <a:srgbClr val="000000"/>
                </a:solidFill>
                <a:latin typeface="Arial"/>
                <a:ea typeface="Arial"/>
              </a:rPr>
              <a:t> breaks inheritance model by overriding superclass methods with empty methods (e.g. </a:t>
            </a:r>
            <a:r>
              <a:rPr lang="en-GB" sz="1600">
                <a:solidFill>
                  <a:srgbClr val="000000"/>
                </a:solidFill>
                <a:latin typeface="Courier New"/>
                <a:ea typeface="Arial"/>
              </a:rPr>
              <a:t>finish()</a:t>
            </a:r>
            <a:r>
              <a:rPr lang="en-GB" sz="1600">
                <a:solidFill>
                  <a:srgbClr val="000000"/>
                </a:solidFill>
                <a:latin typeface="Arial"/>
                <a:ea typeface="Arial"/>
              </a:rPr>
              <a:t> );  prefer to use interface to encapsulate commonality between classes in this case.</a:t>
            </a:r>
            <a:endParaRPr/>
          </a:p>
          <a:p>
            <a:pPr>
              <a:lnSpc>
                <a:spcPct val="100000"/>
              </a:lnSpc>
              <a:buFont typeface="StarSymbol"/>
              <a:buChar char="l"/>
            </a:pPr>
            <a:r>
              <a:rPr lang="en-GB" sz="2000">
                <a:solidFill>
                  <a:srgbClr val="000000"/>
                </a:solidFill>
                <a:latin typeface="Arial"/>
                <a:ea typeface="ＭＳ Ｐゴシック"/>
              </a:rPr>
              <a:t>Bugs</a:t>
            </a:r>
            <a:endParaRPr/>
          </a:p>
          <a:p>
            <a:pPr lvl="1">
              <a:lnSpc>
                <a:spcPct val="100000"/>
              </a:lnSpc>
              <a:buFont typeface="StarSymbol"/>
              <a:buChar char="l"/>
            </a:pPr>
            <a:r>
              <a:rPr lang="en-GB" sz="1600">
                <a:solidFill>
                  <a:srgbClr val="000000"/>
                </a:solidFill>
                <a:latin typeface="Arial"/>
                <a:ea typeface="Arial"/>
              </a:rPr>
              <a:t>Application shows inconsistencies between execution and documentation (i.e. naming of tabs in solution)</a:t>
            </a:r>
            <a:endParaRPr/>
          </a:p>
          <a:p>
            <a:pPr>
              <a:lnSpc>
                <a:spcPct val="100000"/>
              </a:lnSpc>
            </a:pPr>
            <a:endParaRPr/>
          </a:p>
        </p:txBody>
      </p:sp>
      <p:sp>
        <p:nvSpPr>
          <p:cNvPr id="115" name="CustomShape 3"/>
          <p:cNvSpPr/>
          <p:nvPr/>
        </p:nvSpPr>
        <p:spPr>
          <a:xfrm>
            <a:off x="0" y="0"/>
            <a:ext cx="11796480" cy="11796480"/>
          </a:xfrm>
          <a:prstGeom prst="rect">
            <a:avLst/>
          </a:prstGeom>
        </p:spPr>
        <p:txBody>
          <a:bodyPr bIns="45000" lIns="90000" rIns="90000" tIns="45000"/>
          <a:p>
            <a:pPr>
              <a:lnSpc>
                <a:spcPct val="100000"/>
              </a:lnSpc>
            </a:pPr>
            <a:r>
              <a:rPr lang="en-GB">
                <a:solidFill>
                  <a:srgbClr val="000000"/>
                </a:solidFill>
                <a:latin typeface="Arial"/>
                <a:ea typeface="ＭＳ Ｐゴシック"/>
              </a:rPr>
              <a:t>6</a:t>
            </a:r>
            <a:endParaRPr/>
          </a:p>
        </p:txBody>
      </p:sp>
    </p:spTree>
  </p:cSld>
  <p:transition spd="slow">
    <p:push dir="u"/>
  </p:transition>
  <p:timing>
    <p:tnLst>
      <p:par>
        <p:cTn dur="indefinite" id="37" nodeType="tmRoot" restart="never">
          <p:childTnLst>
            <p:seq>
              <p:cTn id="38"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